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0" r:id="rId2"/>
    <p:sldId id="265" r:id="rId3"/>
    <p:sldId id="299" r:id="rId4"/>
    <p:sldId id="347" r:id="rId5"/>
    <p:sldId id="348" r:id="rId6"/>
    <p:sldId id="349" r:id="rId7"/>
    <p:sldId id="409" r:id="rId8"/>
    <p:sldId id="410" r:id="rId9"/>
    <p:sldId id="412" r:id="rId10"/>
    <p:sldId id="413" r:id="rId11"/>
    <p:sldId id="411" r:id="rId12"/>
    <p:sldId id="384" r:id="rId13"/>
    <p:sldId id="41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2F418-F8D1-4F64-8311-1A1569FE6FEB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FFF165-05B8-48D3-8EB7-CAE46CAD0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943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B2D80-2EFF-46EC-8AD8-81C7203F3BE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5791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B2D80-2EFF-46EC-8AD8-81C7203F3BE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3296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B2D80-2EFF-46EC-8AD8-81C7203F3BE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0266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B2D80-2EFF-46EC-8AD8-81C7203F3BE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0350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B2D80-2EFF-46EC-8AD8-81C7203F3BE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338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B2D80-2EFF-46EC-8AD8-81C7203F3BE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386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B2D80-2EFF-46EC-8AD8-81C7203F3BE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391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B2D80-2EFF-46EC-8AD8-81C7203F3BE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561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B2D80-2EFF-46EC-8AD8-81C7203F3BE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821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B2D80-2EFF-46EC-8AD8-81C7203F3BE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993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B2D80-2EFF-46EC-8AD8-81C7203F3BE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381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B2D80-2EFF-46EC-8AD8-81C7203F3BE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4990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B2D80-2EFF-46EC-8AD8-81C7203F3BE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701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C3CBBC-FC51-4C6F-9A99-67F6398B2C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A9D933-1D47-4F2E-A281-B33AB2371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FBB8E8-00C3-4141-9855-418DF2A5A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BF4E-5625-430E-83E3-7D9A57631B8D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8425AC-5EF6-47FB-A99E-1CD5D62E9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6EEEC6-92B5-4834-9A78-622897AF8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972F-CEFA-4071-9E67-A84D38D90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488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B7E2F2-4746-4DCE-A487-D8765CF9D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C4B813-7320-4397-AF28-ECD3888759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714371-7514-4250-A111-4F73BD71F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BF4E-5625-430E-83E3-7D9A57631B8D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A9932B-2EC7-4AF5-A3C2-064F5962E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CCC098-6F6A-40D2-AF0A-47600B16E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972F-CEFA-4071-9E67-A84D38D90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019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3758E51-2306-4443-AD57-F36054F1EA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462514-1A91-4002-B888-C86A3B5E8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A830B9-B4CF-4BFE-A4E6-2568CD0D4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BF4E-5625-430E-83E3-7D9A57631B8D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B87EF-9EF0-45E3-B157-231213121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D523B-A6B0-4CBC-B331-C18654873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972F-CEFA-4071-9E67-A84D38D90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129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17EF96-3342-4980-B3D0-08B5262DB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8FB035-85A3-4E2B-8F78-8DAD7B891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29ADBC-7877-4001-BDD0-6F272A818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BF4E-5625-430E-83E3-7D9A57631B8D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DB8D9C-C71B-4793-B758-F2F21E8E0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5B7D6A-3640-425C-9A44-527F35CF5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972F-CEFA-4071-9E67-A84D38D90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461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535E7A-5E3B-4843-B8B9-B140F7355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B96C77-6202-4EF8-B979-741C0FA89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DD6389-5745-489B-98F9-C3ED08A46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BF4E-5625-430E-83E3-7D9A57631B8D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205504-B6A4-4FA6-98F7-8AA68E460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CFCF71-F7AD-4565-B47C-16E4A2206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972F-CEFA-4071-9E67-A84D38D90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17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C9C854-47E1-4DB5-9A0C-D37346658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296668-7F12-45ED-8CD1-63EC56684E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B56EBC-4C04-4280-93BE-3B33ECE1D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7A3582-139F-4F7D-A04D-F2360E108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BF4E-5625-430E-83E3-7D9A57631B8D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834ACA-41B2-42F6-A943-038C002E4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55A46B-5034-4154-9C4C-C5368BF46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972F-CEFA-4071-9E67-A84D38D90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432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D99DE3-780C-4B6E-BE87-A017666E7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7FCE93-0519-4F0B-9025-FFB9DE531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12BEC1-5EFD-4288-B10B-A1B40264B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EC2AE05-D780-4E59-B312-7B3A625ED4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50E4C1F-A0FE-450C-8AE7-6A5D5BEA34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4183DB4-1056-4EC5-857B-1B03668D4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BF4E-5625-430E-83E3-7D9A57631B8D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91C31E-875D-418B-8617-AF3CFB0F7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31208A6-EECF-4529-9835-29E18CC9F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972F-CEFA-4071-9E67-A84D38D90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170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0F570-6081-44BA-896E-A67F41106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2276A8-7EFB-4EAD-9617-6E567FADE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BF4E-5625-430E-83E3-7D9A57631B8D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DDF2DC7-B901-45A0-B9BB-9791F0C22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2C4556-33EE-49A0-B774-50FFCEADF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972F-CEFA-4071-9E67-A84D38D90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954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B702D11-BD1A-4168-BCE4-93716658A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BF4E-5625-430E-83E3-7D9A57631B8D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3671ED0-898C-4DF8-A075-D7DA8647F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FA34BC-B198-4066-82D8-A3551BD96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972F-CEFA-4071-9E67-A84D38D90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525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79AD4A-5B99-425F-B085-85F6C259F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80442F-1649-4BBF-897C-0B619EDD9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A50F5B-3A70-4DAC-99C0-0614CC93D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12C2D1-7494-4502-8954-55CDD7B06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BF4E-5625-430E-83E3-7D9A57631B8D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C8D37-04BB-4142-9F2F-48C61FB19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CD5BB5-1E37-4BF7-8250-9B406482E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972F-CEFA-4071-9E67-A84D38D90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795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36430-4B3C-48F6-8F31-029ED2482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EFE9FE1-C86E-4E88-BD6B-ECE9B04313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1A83AE-8B8D-483E-8F75-96CC915A2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397EF4-FD55-4D8A-AE11-79D56B47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BF4E-5625-430E-83E3-7D9A57631B8D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BB44C2-75B1-4472-96C2-E0E54DDB9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08FF7E-A901-4AF4-91AD-E7B99F668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972F-CEFA-4071-9E67-A84D38D90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187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2181D7-9840-47BC-9883-FBC7B45AC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5F7B32-6A53-4C5D-814A-9A5B6032B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760EE9-A6E3-4B7C-B5C5-049ACD7757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0BF4E-5625-430E-83E3-7D9A57631B8D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43A3CC-0FC5-4C5B-ADFE-75098B2FC6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0F8562-D816-4092-BE02-C28B68607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1972F-CEFA-4071-9E67-A84D38D90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445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6073" y="742285"/>
            <a:ext cx="10203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a옛날목욕탕L" panose="02020600000000000000" pitchFamily="18" charset="-127"/>
                <a:ea typeface="a옛날목욕탕L" panose="02020600000000000000"/>
              </a:rPr>
              <a:t>Java</a:t>
            </a:r>
            <a:r>
              <a:rPr lang="en-US" altLang="ko-KR" sz="48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Spring Project</a:t>
            </a:r>
            <a:endParaRPr lang="ko-KR" altLang="en-US" sz="4800" b="1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188686" y="508000"/>
            <a:ext cx="595084" cy="1408944"/>
          </a:xfrm>
          <a:prstGeom prst="rect">
            <a:avLst/>
          </a:prstGeom>
          <a:solidFill>
            <a:srgbClr val="12AFF6"/>
          </a:solidFill>
          <a:ln>
            <a:solidFill>
              <a:srgbClr val="12AF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42190" y="4618418"/>
            <a:ext cx="3112655" cy="73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dirty="0">
                <a:solidFill>
                  <a:srgbClr val="0066FF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노 건 훈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E72FD95-C6D1-455A-8167-889CFAAF961A}"/>
              </a:ext>
            </a:extLst>
          </p:cNvPr>
          <p:cNvGrpSpPr/>
          <p:nvPr/>
        </p:nvGrpSpPr>
        <p:grpSpPr>
          <a:xfrm>
            <a:off x="2685408" y="2409146"/>
            <a:ext cx="6821183" cy="1373408"/>
            <a:chOff x="2977335" y="2290812"/>
            <a:chExt cx="6821183" cy="1373408"/>
          </a:xfrm>
        </p:grpSpPr>
        <p:pic>
          <p:nvPicPr>
            <p:cNvPr id="1026" name="Picture 2" descr="http://mystartpage.kr/navermoney.png">
              <a:extLst>
                <a:ext uri="{FF2B5EF4-FFF2-40B4-BE49-F238E27FC236}">
                  <a16:creationId xmlns:a16="http://schemas.microsoft.com/office/drawing/2014/main" id="{E4BF85D9-7B3C-4849-8F1A-D277A484A4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7335" y="2290812"/>
              <a:ext cx="1373408" cy="13734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06A4FFA-1988-4F41-801B-5EADE4FD4ABA}"/>
                </a:ext>
              </a:extLst>
            </p:cNvPr>
            <p:cNvSpPr txBox="1"/>
            <p:nvPr/>
          </p:nvSpPr>
          <p:spPr>
            <a:xfrm>
              <a:off x="4350743" y="2448749"/>
              <a:ext cx="5447775" cy="1057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4800" b="1" dirty="0">
                  <a:solidFill>
                    <a:srgbClr val="0066FF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웹 가계부 서비스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5034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838B2D29-A601-43A8-A7A4-1820B383E621}"/>
              </a:ext>
            </a:extLst>
          </p:cNvPr>
          <p:cNvGrpSpPr/>
          <p:nvPr/>
        </p:nvGrpSpPr>
        <p:grpSpPr>
          <a:xfrm>
            <a:off x="0" y="-9526"/>
            <a:ext cx="12192000" cy="646331"/>
            <a:chOff x="0" y="-9526"/>
            <a:chExt cx="12192000" cy="646331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A8B1DB1-39F1-467E-81BD-A35A0C718C19}"/>
                </a:ext>
              </a:extLst>
            </p:cNvPr>
            <p:cNvSpPr/>
            <p:nvPr/>
          </p:nvSpPr>
          <p:spPr>
            <a:xfrm>
              <a:off x="0" y="0"/>
              <a:ext cx="12192000" cy="469900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사각형: 둥근 모서리 1">
              <a:extLst>
                <a:ext uri="{FF2B5EF4-FFF2-40B4-BE49-F238E27FC236}">
                  <a16:creationId xmlns:a16="http://schemas.microsoft.com/office/drawing/2014/main" id="{791FAB0A-C27C-4EDE-A417-61354FC94EE7}"/>
                </a:ext>
              </a:extLst>
            </p:cNvPr>
            <p:cNvSpPr/>
            <p:nvPr/>
          </p:nvSpPr>
          <p:spPr>
            <a:xfrm>
              <a:off x="6874418" y="-9526"/>
              <a:ext cx="1000125" cy="64633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7A7B38-9710-4EBA-8CEF-4CDBAFC6A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8021-B593-4C74-8041-68155E7C1FA9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5A7074-0725-40AA-BB30-1852981D1C9D}"/>
              </a:ext>
            </a:extLst>
          </p:cNvPr>
          <p:cNvSpPr txBox="1"/>
          <p:nvPr/>
        </p:nvSpPr>
        <p:spPr>
          <a:xfrm>
            <a:off x="9321027" y="117347"/>
            <a:ext cx="1450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ln>
                  <a:solidFill>
                    <a:schemeClr val="bg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한계 및 발전 방향</a:t>
            </a:r>
          </a:p>
        </p:txBody>
      </p:sp>
      <p:pic>
        <p:nvPicPr>
          <p:cNvPr id="18" name="Picture 2" descr="http://mystartpage.kr/navermoney.png">
            <a:extLst>
              <a:ext uri="{FF2B5EF4-FFF2-40B4-BE49-F238E27FC236}">
                <a16:creationId xmlns:a16="http://schemas.microsoft.com/office/drawing/2014/main" id="{F68F68B1-ADB8-4A24-9B7C-9226F65B6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426" y="23896"/>
            <a:ext cx="430887" cy="43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E342815-28C3-4282-8E57-D56CA354F8FD}"/>
              </a:ext>
            </a:extLst>
          </p:cNvPr>
          <p:cNvSpPr txBox="1"/>
          <p:nvPr/>
        </p:nvSpPr>
        <p:spPr>
          <a:xfrm>
            <a:off x="4320487" y="117347"/>
            <a:ext cx="12162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ln>
                  <a:solidFill>
                    <a:schemeClr val="bg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주제 선정 배경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BB1BEC-6BEF-4E5B-8160-D3C6D6554F85}"/>
              </a:ext>
            </a:extLst>
          </p:cNvPr>
          <p:cNvSpPr txBox="1"/>
          <p:nvPr/>
        </p:nvSpPr>
        <p:spPr>
          <a:xfrm>
            <a:off x="423341" y="727489"/>
            <a:ext cx="34926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02. </a:t>
            </a:r>
            <a:r>
              <a:rPr lang="ko-KR" altLang="en-US" sz="2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구현 화면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A8ABCE-84B2-41C3-B58B-3154CFA32096}"/>
              </a:ext>
            </a:extLst>
          </p:cNvPr>
          <p:cNvSpPr txBox="1"/>
          <p:nvPr/>
        </p:nvSpPr>
        <p:spPr>
          <a:xfrm>
            <a:off x="751250" y="1180350"/>
            <a:ext cx="1807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ea typeface="a옛날목욕탕L" panose="02020600000000000000"/>
              </a:rPr>
              <a:t>② 가계부 목록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4C5671-63D7-494F-9F22-1C124A792A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9684" y="1540878"/>
            <a:ext cx="8934275" cy="433630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597E829-0242-484C-B386-812E5D7739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2516" y="3709028"/>
            <a:ext cx="959637" cy="281273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F16E7614-5228-4727-8E5A-B7C8801DA8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604051"/>
              </p:ext>
            </p:extLst>
          </p:nvPr>
        </p:nvGraphicFramePr>
        <p:xfrm>
          <a:off x="3273570" y="2104831"/>
          <a:ext cx="6281492" cy="1543489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375641">
                  <a:extLst>
                    <a:ext uri="{9D8B030D-6E8A-4147-A177-3AD203B41FA5}">
                      <a16:colId xmlns:a16="http://schemas.microsoft.com/office/drawing/2014/main" val="302268637"/>
                    </a:ext>
                  </a:extLst>
                </a:gridCol>
                <a:gridCol w="604007">
                  <a:extLst>
                    <a:ext uri="{9D8B030D-6E8A-4147-A177-3AD203B41FA5}">
                      <a16:colId xmlns:a16="http://schemas.microsoft.com/office/drawing/2014/main" val="1915615493"/>
                    </a:ext>
                  </a:extLst>
                </a:gridCol>
                <a:gridCol w="545285">
                  <a:extLst>
                    <a:ext uri="{9D8B030D-6E8A-4147-A177-3AD203B41FA5}">
                      <a16:colId xmlns:a16="http://schemas.microsoft.com/office/drawing/2014/main" val="1782533013"/>
                    </a:ext>
                  </a:extLst>
                </a:gridCol>
                <a:gridCol w="653883">
                  <a:extLst>
                    <a:ext uri="{9D8B030D-6E8A-4147-A177-3AD203B41FA5}">
                      <a16:colId xmlns:a16="http://schemas.microsoft.com/office/drawing/2014/main" val="2992857749"/>
                    </a:ext>
                  </a:extLst>
                </a:gridCol>
                <a:gridCol w="671577">
                  <a:extLst>
                    <a:ext uri="{9D8B030D-6E8A-4147-A177-3AD203B41FA5}">
                      <a16:colId xmlns:a16="http://schemas.microsoft.com/office/drawing/2014/main" val="506998756"/>
                    </a:ext>
                  </a:extLst>
                </a:gridCol>
                <a:gridCol w="981512">
                  <a:extLst>
                    <a:ext uri="{9D8B030D-6E8A-4147-A177-3AD203B41FA5}">
                      <a16:colId xmlns:a16="http://schemas.microsoft.com/office/drawing/2014/main" val="1807276169"/>
                    </a:ext>
                  </a:extLst>
                </a:gridCol>
                <a:gridCol w="860219">
                  <a:extLst>
                    <a:ext uri="{9D8B030D-6E8A-4147-A177-3AD203B41FA5}">
                      <a16:colId xmlns:a16="http://schemas.microsoft.com/office/drawing/2014/main" val="1419307366"/>
                    </a:ext>
                  </a:extLst>
                </a:gridCol>
                <a:gridCol w="800897">
                  <a:extLst>
                    <a:ext uri="{9D8B030D-6E8A-4147-A177-3AD203B41FA5}">
                      <a16:colId xmlns:a16="http://schemas.microsoft.com/office/drawing/2014/main" val="3639098011"/>
                    </a:ext>
                  </a:extLst>
                </a:gridCol>
                <a:gridCol w="788471">
                  <a:extLst>
                    <a:ext uri="{9D8B030D-6E8A-4147-A177-3AD203B41FA5}">
                      <a16:colId xmlns:a16="http://schemas.microsoft.com/office/drawing/2014/main" val="918629217"/>
                    </a:ext>
                  </a:extLst>
                </a:gridCol>
              </a:tblGrid>
              <a:tr h="3631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/>
                        <a:t>번호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수입</a:t>
                      </a:r>
                      <a:r>
                        <a:rPr lang="en-US" altLang="ko-KR" sz="700" dirty="0"/>
                        <a:t>/</a:t>
                      </a:r>
                      <a:r>
                        <a:rPr lang="ko-KR" altLang="en-US" sz="700" dirty="0"/>
                        <a:t>지출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액수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메모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계좌잔고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현금잔고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총 자산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일시</a:t>
                      </a:r>
                    </a:p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631910"/>
                  </a:ext>
                </a:extLst>
              </a:tr>
              <a:tr h="236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지출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30,000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레스토랑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578,000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50,000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628,000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2020.04.29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07355"/>
                  </a:ext>
                </a:extLst>
              </a:tr>
              <a:tr h="236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지출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59,000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신발 구입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519,000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50,000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569,000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2020.04.30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107125"/>
                  </a:ext>
                </a:extLst>
              </a:tr>
              <a:tr h="236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수입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300,000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아버지 용돈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819,000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50,000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869,000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2020.05.01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806639"/>
                  </a:ext>
                </a:extLst>
              </a:tr>
              <a:tr h="236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지출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현금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5,000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코인 노래방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819,000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45,000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864,000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2020.05.01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178531"/>
                  </a:ext>
                </a:extLst>
              </a:tr>
              <a:tr h="236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수입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현금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200,000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재난지원금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819,000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245,000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1,064,000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2020.05.02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21210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664E29CB-24F3-4EC2-80F0-24ABDDF9F063}"/>
              </a:ext>
            </a:extLst>
          </p:cNvPr>
          <p:cNvSpPr/>
          <p:nvPr/>
        </p:nvSpPr>
        <p:spPr>
          <a:xfrm>
            <a:off x="3273570" y="3409950"/>
            <a:ext cx="6281492" cy="2193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CA52C9-420A-4921-BF53-EBF4F8A753F6}"/>
              </a:ext>
            </a:extLst>
          </p:cNvPr>
          <p:cNvSpPr txBox="1"/>
          <p:nvPr/>
        </p:nvSpPr>
        <p:spPr>
          <a:xfrm>
            <a:off x="6873234" y="117346"/>
            <a:ext cx="999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구현</a:t>
            </a:r>
            <a:endParaRPr lang="ko-KR" altLang="en-US" sz="1200" b="1" dirty="0">
              <a:ln>
                <a:solidFill>
                  <a:schemeClr val="bg1">
                    <a:alpha val="19000"/>
                  </a:schemeClr>
                </a:solidFill>
              </a:ln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519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33800" y="2468868"/>
            <a:ext cx="6128657" cy="13976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ko-KR" altLang="en-US" sz="6000" b="1" dirty="0">
                <a:solidFill>
                  <a:srgbClr val="0066FF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한계 및 발전 방향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D1AAEB9-2EF3-4FBA-8277-9915837504A3}"/>
              </a:ext>
            </a:extLst>
          </p:cNvPr>
          <p:cNvCxnSpPr>
            <a:cxnSpLocks/>
          </p:cNvCxnSpPr>
          <p:nvPr/>
        </p:nvCxnSpPr>
        <p:spPr>
          <a:xfrm>
            <a:off x="3915427" y="3511004"/>
            <a:ext cx="5754800" cy="0"/>
          </a:xfrm>
          <a:prstGeom prst="line">
            <a:avLst/>
          </a:prstGeom>
          <a:ln w="2222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F19DE26-C3F8-4B55-A6D3-7F33B57AE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8021-B593-4C74-8041-68155E7C1FA9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6" name="Picture 2" descr="http://mystartpage.kr/navermoney.png">
            <a:extLst>
              <a:ext uri="{FF2B5EF4-FFF2-40B4-BE49-F238E27FC236}">
                <a16:creationId xmlns:a16="http://schemas.microsoft.com/office/drawing/2014/main" id="{D5A8F841-B0D8-498A-990A-A4995CA04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751" y="2404273"/>
            <a:ext cx="1106731" cy="1106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7825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02CB27BF-628B-4843-A48E-A9D291FC2D5B}"/>
              </a:ext>
            </a:extLst>
          </p:cNvPr>
          <p:cNvGrpSpPr/>
          <p:nvPr/>
        </p:nvGrpSpPr>
        <p:grpSpPr>
          <a:xfrm>
            <a:off x="0" y="-9526"/>
            <a:ext cx="12192000" cy="646331"/>
            <a:chOff x="0" y="-9526"/>
            <a:chExt cx="12192000" cy="646331"/>
          </a:xfrm>
        </p:grpSpPr>
        <p:pic>
          <p:nvPicPr>
            <p:cNvPr id="7" name="Picture 6" descr="https://upload.wikimedia.org/wikipedia/commons/thumb/a/a5/Apple_gray_logo.png/1024px-Apple_gray_logo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97" t="6835" r="15857" b="7227"/>
            <a:stretch/>
          </p:blipFill>
          <p:spPr bwMode="auto">
            <a:xfrm>
              <a:off x="2165030" y="81315"/>
              <a:ext cx="246515" cy="3072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3381259" y="96451"/>
              <a:ext cx="9995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n>
                    <a:solidFill>
                      <a:schemeClr val="bg1">
                        <a:alpha val="19000"/>
                      </a:schemeClr>
                    </a:solidFill>
                  </a:ln>
                  <a:solidFill>
                    <a:schemeClr val="bg1"/>
                  </a:solidFill>
                  <a:latin typeface="Noto Sans" panose="020B0502040504020204" pitchFamily="34" charset="0"/>
                </a:rPr>
                <a:t>목차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27930" y="96451"/>
              <a:ext cx="9995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n>
                    <a:solidFill>
                      <a:schemeClr val="bg1">
                        <a:alpha val="19000"/>
                      </a:schemeClr>
                    </a:solidFill>
                  </a:ln>
                  <a:solidFill>
                    <a:schemeClr val="bg1"/>
                  </a:solidFill>
                  <a:latin typeface="Noto Sans" panose="020B0502040504020204" pitchFamily="34" charset="0"/>
                </a:rPr>
                <a:t>시장분석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74601" y="96451"/>
              <a:ext cx="9995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>
                  <a:ln>
                    <a:solidFill>
                      <a:schemeClr val="bg1">
                        <a:alpha val="19000"/>
                      </a:schemeClr>
                    </a:solidFill>
                  </a:ln>
                  <a:solidFill>
                    <a:schemeClr val="bg1"/>
                  </a:solidFill>
                  <a:latin typeface="Noto Sans" panose="020B0502040504020204" pitchFamily="34" charset="0"/>
                </a:rPr>
                <a:t>타겟설정</a:t>
              </a:r>
              <a:endParaRPr lang="ko-KR" altLang="en-US" sz="1200" dirty="0">
                <a:ln>
                  <a:solidFill>
                    <a:schemeClr val="bg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Noto Sans" panose="020B0502040504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21272" y="96451"/>
              <a:ext cx="9995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n>
                    <a:solidFill>
                      <a:schemeClr val="bg1">
                        <a:alpha val="19000"/>
                      </a:schemeClr>
                    </a:solidFill>
                  </a:ln>
                  <a:solidFill>
                    <a:schemeClr val="bg1"/>
                  </a:solidFill>
                  <a:latin typeface="Noto Sans" panose="020B0502040504020204" pitchFamily="34" charset="0"/>
                </a:rPr>
                <a:t>전략도출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367943" y="96451"/>
              <a:ext cx="9995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n>
                    <a:solidFill>
                      <a:schemeClr val="bg1">
                        <a:alpha val="19000"/>
                      </a:schemeClr>
                    </a:solidFill>
                  </a:ln>
                  <a:solidFill>
                    <a:schemeClr val="bg1"/>
                  </a:solidFill>
                  <a:latin typeface="Noto Sans" panose="020B0502040504020204" pitchFamily="34" charset="0"/>
                </a:rPr>
                <a:t>실행방안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614614" y="96451"/>
              <a:ext cx="9995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n>
                    <a:solidFill>
                      <a:schemeClr val="bg1">
                        <a:alpha val="19000"/>
                      </a:schemeClr>
                    </a:solidFill>
                  </a:ln>
                  <a:solidFill>
                    <a:schemeClr val="bg1"/>
                  </a:solidFill>
                  <a:latin typeface="Noto Sans" panose="020B0502040504020204" pitchFamily="34" charset="0"/>
                </a:rPr>
                <a:t>마무리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214B723-4FB4-4B42-970C-BC6F69437DA2}"/>
                </a:ext>
              </a:extLst>
            </p:cNvPr>
            <p:cNvSpPr/>
            <p:nvPr/>
          </p:nvSpPr>
          <p:spPr>
            <a:xfrm>
              <a:off x="0" y="0"/>
              <a:ext cx="12192000" cy="469900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5">
              <a:extLst>
                <a:ext uri="{FF2B5EF4-FFF2-40B4-BE49-F238E27FC236}">
                  <a16:creationId xmlns:a16="http://schemas.microsoft.com/office/drawing/2014/main" id="{272AC5C5-7907-4D11-80FE-3C0EE0052A76}"/>
                </a:ext>
              </a:extLst>
            </p:cNvPr>
            <p:cNvSpPr/>
            <p:nvPr/>
          </p:nvSpPr>
          <p:spPr>
            <a:xfrm>
              <a:off x="9349348" y="-9526"/>
              <a:ext cx="1388560" cy="64633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DC71B24-8A3E-4BA9-B81D-93D35DE23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8021-B593-4C74-8041-68155E7C1FA9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6F779E7-5269-4BE1-A3A4-95DAA6D3769F}"/>
              </a:ext>
            </a:extLst>
          </p:cNvPr>
          <p:cNvSpPr txBox="1"/>
          <p:nvPr/>
        </p:nvSpPr>
        <p:spPr>
          <a:xfrm>
            <a:off x="4320487" y="117347"/>
            <a:ext cx="12162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ln>
                  <a:solidFill>
                    <a:schemeClr val="bg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주제 선정 배경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35F4D3-81AF-4281-ABD2-7C30C83C3090}"/>
              </a:ext>
            </a:extLst>
          </p:cNvPr>
          <p:cNvSpPr txBox="1"/>
          <p:nvPr/>
        </p:nvSpPr>
        <p:spPr>
          <a:xfrm>
            <a:off x="9321027" y="117347"/>
            <a:ext cx="1450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ln>
                  <a:solidFill>
                    <a:schemeClr val="bg1">
                      <a:alpha val="19000"/>
                    </a:schemeClr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한계 및 발전 방향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34751E-1C0E-4430-8FC0-3BF78F7CF771}"/>
              </a:ext>
            </a:extLst>
          </p:cNvPr>
          <p:cNvSpPr txBox="1"/>
          <p:nvPr/>
        </p:nvSpPr>
        <p:spPr>
          <a:xfrm>
            <a:off x="863003" y="1667315"/>
            <a:ext cx="3349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프로젝트 한계</a:t>
            </a:r>
            <a:endParaRPr lang="en-US" altLang="ko-KR" sz="2000" b="1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F8476D1-78B2-4C42-A276-E62FAE5B7234}"/>
              </a:ext>
            </a:extLst>
          </p:cNvPr>
          <p:cNvSpPr/>
          <p:nvPr/>
        </p:nvSpPr>
        <p:spPr>
          <a:xfrm>
            <a:off x="1011229" y="2500730"/>
            <a:ext cx="308335" cy="28803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1</a:t>
            </a:r>
            <a:endParaRPr lang="ko-KR" altLang="en-US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C94C47B5-C0AD-49DE-82A0-404B0A049CFC}"/>
              </a:ext>
            </a:extLst>
          </p:cNvPr>
          <p:cNvSpPr/>
          <p:nvPr/>
        </p:nvSpPr>
        <p:spPr>
          <a:xfrm>
            <a:off x="1013434" y="3338815"/>
            <a:ext cx="308335" cy="28803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endParaRPr lang="ko-KR" altLang="en-US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89F965D-880E-49D2-A340-DE22E1A4A098}"/>
              </a:ext>
            </a:extLst>
          </p:cNvPr>
          <p:cNvSpPr txBox="1"/>
          <p:nvPr/>
        </p:nvSpPr>
        <p:spPr>
          <a:xfrm>
            <a:off x="1468092" y="2460080"/>
            <a:ext cx="3349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개발자가 </a:t>
            </a:r>
            <a:r>
              <a:rPr lang="ko-KR" altLang="en-US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구현하지 못한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기능 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다수 존재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B154CC3-A45C-4779-A6D1-6B148B4E5B16}"/>
              </a:ext>
            </a:extLst>
          </p:cNvPr>
          <p:cNvSpPr txBox="1"/>
          <p:nvPr/>
        </p:nvSpPr>
        <p:spPr>
          <a:xfrm>
            <a:off x="1468090" y="3289634"/>
            <a:ext cx="3437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기존의 계좌와 현금 잔고를 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모두 </a:t>
            </a:r>
            <a:r>
              <a:rPr lang="ko-KR" altLang="en-US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직접 입력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받아야함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DB9B73-3C80-4BD7-90AA-6EE39931FC1B}"/>
              </a:ext>
            </a:extLst>
          </p:cNvPr>
          <p:cNvSpPr txBox="1"/>
          <p:nvPr/>
        </p:nvSpPr>
        <p:spPr>
          <a:xfrm>
            <a:off x="423341" y="727489"/>
            <a:ext cx="34926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03. </a:t>
            </a:r>
            <a:r>
              <a:rPr lang="ko-KR" altLang="en-US" sz="2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한계 및 발전 방향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1E9D99-9A52-4F6E-A398-7EDDDA43FED1}"/>
              </a:ext>
            </a:extLst>
          </p:cNvPr>
          <p:cNvSpPr txBox="1"/>
          <p:nvPr/>
        </p:nvSpPr>
        <p:spPr>
          <a:xfrm>
            <a:off x="5536715" y="1682268"/>
            <a:ext cx="3349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발전 방향</a:t>
            </a:r>
            <a:endParaRPr lang="en-US" altLang="ko-KR" sz="2000" b="1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C36B08C9-F455-437A-BF4D-03507CC2F4D2}"/>
              </a:ext>
            </a:extLst>
          </p:cNvPr>
          <p:cNvSpPr/>
          <p:nvPr/>
        </p:nvSpPr>
        <p:spPr>
          <a:xfrm>
            <a:off x="5684941" y="2515683"/>
            <a:ext cx="308335" cy="28803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1</a:t>
            </a:r>
            <a:endParaRPr lang="ko-KR" altLang="en-US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55A2BAC7-821B-40F7-B049-77601D5191AC}"/>
              </a:ext>
            </a:extLst>
          </p:cNvPr>
          <p:cNvSpPr/>
          <p:nvPr/>
        </p:nvSpPr>
        <p:spPr>
          <a:xfrm>
            <a:off x="5687146" y="3353768"/>
            <a:ext cx="308335" cy="28803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endParaRPr lang="ko-KR" altLang="en-US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217EA08-33A4-4140-8C96-4C4953970332}"/>
              </a:ext>
            </a:extLst>
          </p:cNvPr>
          <p:cNvSpPr/>
          <p:nvPr/>
        </p:nvSpPr>
        <p:spPr>
          <a:xfrm>
            <a:off x="5729149" y="4150323"/>
            <a:ext cx="308335" cy="28803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3</a:t>
            </a:r>
            <a:endParaRPr lang="ko-KR" altLang="en-US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37A7D91-09B6-45E6-B9A4-9B1CC718F87C}"/>
              </a:ext>
            </a:extLst>
          </p:cNvPr>
          <p:cNvSpPr txBox="1"/>
          <p:nvPr/>
        </p:nvSpPr>
        <p:spPr>
          <a:xfrm>
            <a:off x="6141803" y="2475033"/>
            <a:ext cx="4879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오픈 뱅킹</a:t>
            </a:r>
            <a:r>
              <a:rPr lang="en-US" altLang="ko-KR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/</a:t>
            </a:r>
            <a:r>
              <a:rPr lang="ko-KR" altLang="en-US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마이 데이터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산업을 통한 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각 은행 데이터를 통해 계좌 잔고 도출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6636A85-9ED8-4A05-8D87-2C13E7EFFCC4}"/>
              </a:ext>
            </a:extLst>
          </p:cNvPr>
          <p:cNvSpPr txBox="1"/>
          <p:nvPr/>
        </p:nvSpPr>
        <p:spPr>
          <a:xfrm>
            <a:off x="6141801" y="3304587"/>
            <a:ext cx="579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보안성 강화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4675004-9D43-4833-B8B6-2CC2E46975C1}"/>
              </a:ext>
            </a:extLst>
          </p:cNvPr>
          <p:cNvSpPr txBox="1"/>
          <p:nvPr/>
        </p:nvSpPr>
        <p:spPr>
          <a:xfrm>
            <a:off x="6141801" y="4132946"/>
            <a:ext cx="4932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잔액에 대한 서비스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(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전자저금통 등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)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추가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타 가계부 플랫폼과의 </a:t>
            </a:r>
            <a:r>
              <a:rPr lang="ko-KR" altLang="en-US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차별성 도모</a:t>
            </a:r>
            <a:endParaRPr lang="en-US" altLang="ko-KR" b="1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43D526E-2685-4630-A18F-060DC6A51EB5}"/>
              </a:ext>
            </a:extLst>
          </p:cNvPr>
          <p:cNvSpPr txBox="1"/>
          <p:nvPr/>
        </p:nvSpPr>
        <p:spPr>
          <a:xfrm>
            <a:off x="6873234" y="117346"/>
            <a:ext cx="999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구현</a:t>
            </a:r>
            <a:endParaRPr lang="ko-KR" altLang="en-US" sz="1200" b="1" dirty="0">
              <a:ln>
                <a:solidFill>
                  <a:schemeClr val="bg1">
                    <a:alpha val="19000"/>
                  </a:schemeClr>
                </a:solidFill>
              </a:ln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3770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F19DE26-C3F8-4B55-A6D3-7F33B57AE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8021-B593-4C74-8041-68155E7C1FA9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6" name="Picture 2" descr="http://mystartpage.kr/navermoney.png">
            <a:extLst>
              <a:ext uri="{FF2B5EF4-FFF2-40B4-BE49-F238E27FC236}">
                <a16:creationId xmlns:a16="http://schemas.microsoft.com/office/drawing/2014/main" id="{D5A8F841-B0D8-498A-990A-A4995CA04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751" y="2404273"/>
            <a:ext cx="1106731" cy="1106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3B5DEB-4897-4250-8CA5-ACF39433F319}"/>
              </a:ext>
            </a:extLst>
          </p:cNvPr>
          <p:cNvSpPr txBox="1"/>
          <p:nvPr/>
        </p:nvSpPr>
        <p:spPr>
          <a:xfrm>
            <a:off x="3933371" y="2449806"/>
            <a:ext cx="46772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>
                <a:solidFill>
                  <a:srgbClr val="0066FF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감사합니다 </a:t>
            </a:r>
            <a:r>
              <a:rPr lang="en-US" altLang="ko-KR" sz="6000" b="1" dirty="0">
                <a:solidFill>
                  <a:srgbClr val="0066FF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  <a:sym typeface="Wingdings" panose="05000000000000000000" pitchFamily="2" charset="2"/>
              </a:rPr>
              <a:t></a:t>
            </a:r>
            <a:endParaRPr lang="ko-KR" altLang="en-US" sz="6000" b="1" dirty="0">
              <a:solidFill>
                <a:srgbClr val="0066FF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5056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D1AAEB9-2EF3-4FBA-8277-9915837504A3}"/>
              </a:ext>
            </a:extLst>
          </p:cNvPr>
          <p:cNvCxnSpPr>
            <a:cxnSpLocks/>
          </p:cNvCxnSpPr>
          <p:nvPr/>
        </p:nvCxnSpPr>
        <p:spPr>
          <a:xfrm>
            <a:off x="4346286" y="1356360"/>
            <a:ext cx="3312160" cy="0"/>
          </a:xfrm>
          <a:prstGeom prst="line">
            <a:avLst/>
          </a:prstGeom>
          <a:ln w="22225">
            <a:solidFill>
              <a:srgbClr val="12AF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596495-BBFA-4494-867F-4FD9B3AA8FD1}"/>
              </a:ext>
            </a:extLst>
          </p:cNvPr>
          <p:cNvSpPr txBox="1"/>
          <p:nvPr/>
        </p:nvSpPr>
        <p:spPr>
          <a:xfrm>
            <a:off x="4925406" y="838200"/>
            <a:ext cx="2153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INDEX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EE509EF-5436-42DA-BB38-31FA177689D1}"/>
              </a:ext>
            </a:extLst>
          </p:cNvPr>
          <p:cNvCxnSpPr>
            <a:cxnSpLocks/>
          </p:cNvCxnSpPr>
          <p:nvPr/>
        </p:nvCxnSpPr>
        <p:spPr>
          <a:xfrm>
            <a:off x="8303260" y="1695433"/>
            <a:ext cx="0" cy="3980215"/>
          </a:xfrm>
          <a:prstGeom prst="line">
            <a:avLst/>
          </a:prstGeom>
          <a:ln w="22225">
            <a:solidFill>
              <a:srgbClr val="12AF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ED6AC84-B7A7-4E0B-838F-A8BE5A7C79CF}"/>
              </a:ext>
            </a:extLst>
          </p:cNvPr>
          <p:cNvSpPr txBox="1"/>
          <p:nvPr/>
        </p:nvSpPr>
        <p:spPr>
          <a:xfrm>
            <a:off x="4346286" y="1732280"/>
            <a:ext cx="331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66FF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1. </a:t>
            </a:r>
            <a:r>
              <a:rPr lang="ko-KR" altLang="en-US" dirty="0">
                <a:solidFill>
                  <a:srgbClr val="0066FF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주제 선정 배경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52D681-15AF-446F-A861-89C510A5EBD8}"/>
              </a:ext>
            </a:extLst>
          </p:cNvPr>
          <p:cNvSpPr txBox="1"/>
          <p:nvPr/>
        </p:nvSpPr>
        <p:spPr>
          <a:xfrm>
            <a:off x="4346286" y="3453215"/>
            <a:ext cx="331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66FF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2. </a:t>
            </a:r>
            <a:r>
              <a:rPr lang="ko-KR" altLang="en-US" dirty="0">
                <a:solidFill>
                  <a:srgbClr val="0066FF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구현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AAFD3D-B57A-4B3A-9613-C295E7C85645}"/>
              </a:ext>
            </a:extLst>
          </p:cNvPr>
          <p:cNvSpPr txBox="1"/>
          <p:nvPr/>
        </p:nvSpPr>
        <p:spPr>
          <a:xfrm>
            <a:off x="4346286" y="5174149"/>
            <a:ext cx="331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66FF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3. </a:t>
            </a:r>
            <a:r>
              <a:rPr lang="ko-KR" altLang="en-US" dirty="0">
                <a:solidFill>
                  <a:srgbClr val="0066FF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한계 및 발전 방향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A5D43B2-F56F-4625-A20F-694583BD6546}"/>
              </a:ext>
            </a:extLst>
          </p:cNvPr>
          <p:cNvCxnSpPr>
            <a:cxnSpLocks/>
          </p:cNvCxnSpPr>
          <p:nvPr/>
        </p:nvCxnSpPr>
        <p:spPr>
          <a:xfrm>
            <a:off x="3626485" y="1695433"/>
            <a:ext cx="0" cy="3980215"/>
          </a:xfrm>
          <a:prstGeom prst="line">
            <a:avLst/>
          </a:prstGeom>
          <a:ln w="22225">
            <a:solidFill>
              <a:srgbClr val="12AF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0B20B17-2057-4857-89A8-874BF6C43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8021-B593-4C74-8041-68155E7C1FA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615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33800" y="2468868"/>
            <a:ext cx="6128657" cy="13976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ko-KR" altLang="en-US" sz="6000" b="1" dirty="0">
                <a:solidFill>
                  <a:srgbClr val="0066FF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주제 선정 배경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D1AAEB9-2EF3-4FBA-8277-9915837504A3}"/>
              </a:ext>
            </a:extLst>
          </p:cNvPr>
          <p:cNvCxnSpPr>
            <a:cxnSpLocks/>
          </p:cNvCxnSpPr>
          <p:nvPr/>
        </p:nvCxnSpPr>
        <p:spPr>
          <a:xfrm>
            <a:off x="3915427" y="3511004"/>
            <a:ext cx="5754800" cy="0"/>
          </a:xfrm>
          <a:prstGeom prst="line">
            <a:avLst/>
          </a:prstGeom>
          <a:ln w="2222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F19DE26-C3F8-4B55-A6D3-7F33B57AE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8021-B593-4C74-8041-68155E7C1FA9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6" name="Picture 2" descr="http://mystartpage.kr/navermoney.png">
            <a:extLst>
              <a:ext uri="{FF2B5EF4-FFF2-40B4-BE49-F238E27FC236}">
                <a16:creationId xmlns:a16="http://schemas.microsoft.com/office/drawing/2014/main" id="{D5A8F841-B0D8-498A-990A-A4995CA04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751" y="2404273"/>
            <a:ext cx="1106731" cy="1106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985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:a16="http://schemas.microsoft.com/office/drawing/2014/main" id="{F096DE63-8E9A-480B-AC0A-A8F0CEEFFD86}"/>
              </a:ext>
            </a:extLst>
          </p:cNvPr>
          <p:cNvGrpSpPr/>
          <p:nvPr/>
        </p:nvGrpSpPr>
        <p:grpSpPr>
          <a:xfrm>
            <a:off x="0" y="-9525"/>
            <a:ext cx="12192000" cy="609600"/>
            <a:chOff x="0" y="-9525"/>
            <a:chExt cx="12192000" cy="609600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4BEB38B-367A-4BE9-B332-AEFE85838421}"/>
                </a:ext>
              </a:extLst>
            </p:cNvPr>
            <p:cNvSpPr/>
            <p:nvPr/>
          </p:nvSpPr>
          <p:spPr>
            <a:xfrm>
              <a:off x="0" y="0"/>
              <a:ext cx="12192000" cy="469900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6EB6EDEC-B655-41FD-A50E-195C1F1987C8}"/>
                </a:ext>
              </a:extLst>
            </p:cNvPr>
            <p:cNvSpPr/>
            <p:nvPr/>
          </p:nvSpPr>
          <p:spPr>
            <a:xfrm>
              <a:off x="4355512" y="-9525"/>
              <a:ext cx="1124051" cy="6096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0504930C-6779-4DCE-BABB-7AF7A2B587A7}"/>
                </a:ext>
              </a:extLst>
            </p:cNvPr>
            <p:cNvGrpSpPr/>
            <p:nvPr/>
          </p:nvGrpSpPr>
          <p:grpSpPr>
            <a:xfrm>
              <a:off x="4320487" y="117347"/>
              <a:ext cx="6450977" cy="276999"/>
              <a:chOff x="4454766" y="117347"/>
              <a:chExt cx="6450977" cy="276999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D79A27E-427F-47DF-B6E3-D3073AFF5DB6}"/>
                  </a:ext>
                </a:extLst>
              </p:cNvPr>
              <p:cNvSpPr txBox="1"/>
              <p:nvPr/>
            </p:nvSpPr>
            <p:spPr>
              <a:xfrm>
                <a:off x="9455306" y="117347"/>
                <a:ext cx="14504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b="1" dirty="0">
                    <a:ln>
                      <a:solidFill>
                        <a:schemeClr val="bg1">
                          <a:alpha val="19000"/>
                        </a:schemeClr>
                      </a:solidFill>
                    </a:ln>
                    <a:solidFill>
                      <a:schemeClr val="bg1"/>
                    </a:solidFill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한계 및 발전 방향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156234B-70C7-4730-A960-1A3A7DA2CCA4}"/>
                  </a:ext>
                </a:extLst>
              </p:cNvPr>
              <p:cNvSpPr txBox="1"/>
              <p:nvPr/>
            </p:nvSpPr>
            <p:spPr>
              <a:xfrm>
                <a:off x="4454766" y="117347"/>
                <a:ext cx="12162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b="1" dirty="0">
                    <a:ln>
                      <a:solidFill>
                        <a:schemeClr val="bg1">
                          <a:alpha val="19000"/>
                        </a:schemeClr>
                      </a:solidFill>
                    </a:ln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주제 선정 배경</a:t>
                </a:r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981329D-E735-4539-9AE4-CBC304FE2740}"/>
              </a:ext>
            </a:extLst>
          </p:cNvPr>
          <p:cNvSpPr txBox="1"/>
          <p:nvPr/>
        </p:nvSpPr>
        <p:spPr>
          <a:xfrm>
            <a:off x="423341" y="727489"/>
            <a:ext cx="34926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01. </a:t>
            </a:r>
            <a:r>
              <a:rPr lang="ko-KR" altLang="en-US" sz="2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주제 선정 배경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DE0541-5058-443A-99DF-800649BAA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3338021-B593-4C74-8041-68155E7C1FA9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30" name="Picture 2" descr="http://mystartpage.kr/navermoney.png">
            <a:extLst>
              <a:ext uri="{FF2B5EF4-FFF2-40B4-BE49-F238E27FC236}">
                <a16:creationId xmlns:a16="http://schemas.microsoft.com/office/drawing/2014/main" id="{5382CD73-3B4B-47C6-ACFE-5F2C59BFE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426" y="23896"/>
            <a:ext cx="430887" cy="43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BBEEFDF7-43AA-4AE6-90E7-9B3003148D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945826">
            <a:off x="2322992" y="1585379"/>
            <a:ext cx="2992235" cy="71285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F2E7C3E-5061-4519-97CB-C08E6950A5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7088" y="2444610"/>
            <a:ext cx="5712990" cy="49933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0399D20-1D0C-43CA-9C2E-8EF8906C17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1426" y="3191504"/>
            <a:ext cx="6498346" cy="89977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56BD326C-8F4D-426A-9DC8-6206941E5FCF}"/>
              </a:ext>
            </a:extLst>
          </p:cNvPr>
          <p:cNvSpPr txBox="1"/>
          <p:nvPr/>
        </p:nvSpPr>
        <p:spPr>
          <a:xfrm>
            <a:off x="6873234" y="117346"/>
            <a:ext cx="999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구현</a:t>
            </a:r>
            <a:endParaRPr lang="ko-KR" altLang="en-US" sz="1200" b="1" dirty="0">
              <a:ln>
                <a:solidFill>
                  <a:schemeClr val="bg1">
                    <a:alpha val="19000"/>
                  </a:schemeClr>
                </a:solidFill>
              </a:ln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801B72C-3495-4E70-9207-70136F492A40}"/>
              </a:ext>
            </a:extLst>
          </p:cNvPr>
          <p:cNvGrpSpPr/>
          <p:nvPr/>
        </p:nvGrpSpPr>
        <p:grpSpPr>
          <a:xfrm>
            <a:off x="4186152" y="3959393"/>
            <a:ext cx="3819696" cy="1918525"/>
            <a:chOff x="5743575" y="4437825"/>
            <a:chExt cx="3819696" cy="1918525"/>
          </a:xfrm>
        </p:grpSpPr>
        <p:sp>
          <p:nvSpPr>
            <p:cNvPr id="18" name="폭발: 14pt 17">
              <a:extLst>
                <a:ext uri="{FF2B5EF4-FFF2-40B4-BE49-F238E27FC236}">
                  <a16:creationId xmlns:a16="http://schemas.microsoft.com/office/drawing/2014/main" id="{86F29A4E-DD03-4303-8A9A-1A2BA09B37ED}"/>
                </a:ext>
              </a:extLst>
            </p:cNvPr>
            <p:cNvSpPr/>
            <p:nvPr/>
          </p:nvSpPr>
          <p:spPr>
            <a:xfrm>
              <a:off x="5743575" y="4437825"/>
              <a:ext cx="3819696" cy="1918525"/>
            </a:xfrm>
            <a:prstGeom prst="irregularSeal2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28A1659-555C-4056-AB6E-00E2C04168FD}"/>
                </a:ext>
              </a:extLst>
            </p:cNvPr>
            <p:cNvSpPr txBox="1"/>
            <p:nvPr/>
          </p:nvSpPr>
          <p:spPr>
            <a:xfrm rot="21161283">
              <a:off x="6383745" y="4981588"/>
              <a:ext cx="25393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웹 가계부 활용과 </a:t>
              </a:r>
              <a:endParaRPr lang="en-US" altLang="ko-KR" sz="2400" dirty="0">
                <a:solidFill>
                  <a:schemeClr val="bg1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  <a:p>
              <a:r>
                <a:rPr lang="ko-KR" altLang="en-US" sz="2400" dirty="0">
                  <a:solidFill>
                    <a:schemeClr val="bg1"/>
                  </a:solidFill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그 중요성이 대두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7090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:a16="http://schemas.microsoft.com/office/drawing/2014/main" id="{F096DE63-8E9A-480B-AC0A-A8F0CEEFFD86}"/>
              </a:ext>
            </a:extLst>
          </p:cNvPr>
          <p:cNvGrpSpPr/>
          <p:nvPr/>
        </p:nvGrpSpPr>
        <p:grpSpPr>
          <a:xfrm>
            <a:off x="0" y="-9525"/>
            <a:ext cx="12192000" cy="609600"/>
            <a:chOff x="0" y="-9525"/>
            <a:chExt cx="12192000" cy="609600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4BEB38B-367A-4BE9-B332-AEFE85838421}"/>
                </a:ext>
              </a:extLst>
            </p:cNvPr>
            <p:cNvSpPr/>
            <p:nvPr/>
          </p:nvSpPr>
          <p:spPr>
            <a:xfrm>
              <a:off x="0" y="0"/>
              <a:ext cx="12192000" cy="469900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6EB6EDEC-B655-41FD-A50E-195C1F1987C8}"/>
                </a:ext>
              </a:extLst>
            </p:cNvPr>
            <p:cNvSpPr/>
            <p:nvPr/>
          </p:nvSpPr>
          <p:spPr>
            <a:xfrm>
              <a:off x="4355512" y="-9525"/>
              <a:ext cx="1124051" cy="6096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0504930C-6779-4DCE-BABB-7AF7A2B587A7}"/>
                </a:ext>
              </a:extLst>
            </p:cNvPr>
            <p:cNvGrpSpPr/>
            <p:nvPr/>
          </p:nvGrpSpPr>
          <p:grpSpPr>
            <a:xfrm>
              <a:off x="4320487" y="117347"/>
              <a:ext cx="6450977" cy="276999"/>
              <a:chOff x="4454766" y="117347"/>
              <a:chExt cx="6450977" cy="276999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D79A27E-427F-47DF-B6E3-D3073AFF5DB6}"/>
                  </a:ext>
                </a:extLst>
              </p:cNvPr>
              <p:cNvSpPr txBox="1"/>
              <p:nvPr/>
            </p:nvSpPr>
            <p:spPr>
              <a:xfrm>
                <a:off x="9455306" y="117347"/>
                <a:ext cx="14504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b="1" dirty="0">
                    <a:ln>
                      <a:solidFill>
                        <a:schemeClr val="bg1">
                          <a:alpha val="19000"/>
                        </a:schemeClr>
                      </a:solidFill>
                    </a:ln>
                    <a:solidFill>
                      <a:schemeClr val="bg1"/>
                    </a:solidFill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한계 및 발전 방향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156234B-70C7-4730-A960-1A3A7DA2CCA4}"/>
                  </a:ext>
                </a:extLst>
              </p:cNvPr>
              <p:cNvSpPr txBox="1"/>
              <p:nvPr/>
            </p:nvSpPr>
            <p:spPr>
              <a:xfrm>
                <a:off x="4454766" y="117347"/>
                <a:ext cx="12162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b="1" dirty="0">
                    <a:ln>
                      <a:solidFill>
                        <a:schemeClr val="bg1">
                          <a:alpha val="19000"/>
                        </a:schemeClr>
                      </a:solidFill>
                    </a:ln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주제 선정 배경</a:t>
                </a:r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981329D-E735-4539-9AE4-CBC304FE2740}"/>
              </a:ext>
            </a:extLst>
          </p:cNvPr>
          <p:cNvSpPr txBox="1"/>
          <p:nvPr/>
        </p:nvSpPr>
        <p:spPr>
          <a:xfrm>
            <a:off x="423341" y="727489"/>
            <a:ext cx="34926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01. </a:t>
            </a:r>
            <a:r>
              <a:rPr lang="ko-KR" altLang="en-US" sz="2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주제 선정 배경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DE0541-5058-443A-99DF-800649BAA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3338021-B593-4C74-8041-68155E7C1FA9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30" name="Picture 2" descr="http://mystartpage.kr/navermoney.png">
            <a:extLst>
              <a:ext uri="{FF2B5EF4-FFF2-40B4-BE49-F238E27FC236}">
                <a16:creationId xmlns:a16="http://schemas.microsoft.com/office/drawing/2014/main" id="{5382CD73-3B4B-47C6-ACFE-5F2C59BFE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426" y="23896"/>
            <a:ext cx="430887" cy="43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6653BD0-3422-4A69-9BA7-84C7081EB359}"/>
              </a:ext>
            </a:extLst>
          </p:cNvPr>
          <p:cNvSpPr txBox="1"/>
          <p:nvPr/>
        </p:nvSpPr>
        <p:spPr>
          <a:xfrm>
            <a:off x="2615603" y="1362515"/>
            <a:ext cx="3349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프로젝트 기능</a:t>
            </a:r>
            <a:endParaRPr lang="en-US" altLang="ko-KR" sz="2000" b="1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E516541-01F9-4018-ACF6-CD09B26C8C1C}"/>
              </a:ext>
            </a:extLst>
          </p:cNvPr>
          <p:cNvSpPr/>
          <p:nvPr/>
        </p:nvSpPr>
        <p:spPr>
          <a:xfrm>
            <a:off x="2763829" y="2195930"/>
            <a:ext cx="308335" cy="28803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1</a:t>
            </a:r>
            <a:endParaRPr lang="ko-KR" altLang="en-US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366BADC-6150-424A-9308-B1C3FFF05A5A}"/>
              </a:ext>
            </a:extLst>
          </p:cNvPr>
          <p:cNvSpPr/>
          <p:nvPr/>
        </p:nvSpPr>
        <p:spPr>
          <a:xfrm>
            <a:off x="2766034" y="3034015"/>
            <a:ext cx="308335" cy="28803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endParaRPr lang="ko-KR" altLang="en-US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FE307B5-9507-4C05-8F79-116038D28970}"/>
              </a:ext>
            </a:extLst>
          </p:cNvPr>
          <p:cNvSpPr/>
          <p:nvPr/>
        </p:nvSpPr>
        <p:spPr>
          <a:xfrm>
            <a:off x="2808037" y="3830570"/>
            <a:ext cx="308335" cy="28803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3</a:t>
            </a:r>
            <a:endParaRPr lang="ko-KR" altLang="en-US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7EADF8-DFC7-4C5F-AFC9-C3BB5E83B3B9}"/>
              </a:ext>
            </a:extLst>
          </p:cNvPr>
          <p:cNvSpPr txBox="1"/>
          <p:nvPr/>
        </p:nvSpPr>
        <p:spPr>
          <a:xfrm>
            <a:off x="3220691" y="2155280"/>
            <a:ext cx="4585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Web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상에서 기입할 수 있는 가계부 구현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FF6277-F5B7-4C83-A0A6-69E189F6893B}"/>
              </a:ext>
            </a:extLst>
          </p:cNvPr>
          <p:cNvSpPr txBox="1"/>
          <p:nvPr/>
        </p:nvSpPr>
        <p:spPr>
          <a:xfrm>
            <a:off x="3220689" y="2984834"/>
            <a:ext cx="579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현금과 카드를 구분하여 입력 받아 각각의 잔액 도출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1F2ECD-1770-4622-8CB7-DFDC667FDBD0}"/>
              </a:ext>
            </a:extLst>
          </p:cNvPr>
          <p:cNvSpPr txBox="1"/>
          <p:nvPr/>
        </p:nvSpPr>
        <p:spPr>
          <a:xfrm>
            <a:off x="3220689" y="3821582"/>
            <a:ext cx="4932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수입과 지출을 구분하여 입력 받아 잔액 도출 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D503CF1-8616-46DE-AB37-730568D596AF}"/>
              </a:ext>
            </a:extLst>
          </p:cNvPr>
          <p:cNvSpPr/>
          <p:nvPr/>
        </p:nvSpPr>
        <p:spPr>
          <a:xfrm>
            <a:off x="2805504" y="4681117"/>
            <a:ext cx="308335" cy="28803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4</a:t>
            </a:r>
            <a:endParaRPr lang="ko-KR" altLang="en-US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AD03B5-0217-422D-A27B-00BD691DC291}"/>
              </a:ext>
            </a:extLst>
          </p:cNvPr>
          <p:cNvSpPr txBox="1"/>
          <p:nvPr/>
        </p:nvSpPr>
        <p:spPr>
          <a:xfrm>
            <a:off x="3220690" y="4643979"/>
            <a:ext cx="5389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로그인한 </a:t>
            </a:r>
            <a:r>
              <a:rPr lang="ko-KR" altLang="en-US">
                <a:latin typeface="a옛날목욕탕L" panose="02020600000000000000" pitchFamily="18" charset="-127"/>
                <a:ea typeface="a옛날목욕탕L" panose="02020600000000000000" pitchFamily="18" charset="-127"/>
              </a:rPr>
              <a:t>아이디의 가계부만 조회되도록 구현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803E8E-05DE-4079-8035-9461B5DC6C81}"/>
              </a:ext>
            </a:extLst>
          </p:cNvPr>
          <p:cNvSpPr txBox="1"/>
          <p:nvPr/>
        </p:nvSpPr>
        <p:spPr>
          <a:xfrm>
            <a:off x="6873234" y="117346"/>
            <a:ext cx="999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구현</a:t>
            </a:r>
            <a:endParaRPr lang="ko-KR" altLang="en-US" sz="1200" b="1" dirty="0">
              <a:ln>
                <a:solidFill>
                  <a:schemeClr val="bg1">
                    <a:alpha val="19000"/>
                  </a:schemeClr>
                </a:solidFill>
              </a:ln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9156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33800" y="2468868"/>
            <a:ext cx="6128657" cy="13976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ko-KR" altLang="en-US" sz="6000" b="1" dirty="0">
                <a:solidFill>
                  <a:srgbClr val="0066FF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구현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D1AAEB9-2EF3-4FBA-8277-9915837504A3}"/>
              </a:ext>
            </a:extLst>
          </p:cNvPr>
          <p:cNvCxnSpPr>
            <a:cxnSpLocks/>
          </p:cNvCxnSpPr>
          <p:nvPr/>
        </p:nvCxnSpPr>
        <p:spPr>
          <a:xfrm>
            <a:off x="3915427" y="3511004"/>
            <a:ext cx="5754800" cy="0"/>
          </a:xfrm>
          <a:prstGeom prst="line">
            <a:avLst/>
          </a:prstGeom>
          <a:ln w="2222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F19DE26-C3F8-4B55-A6D3-7F33B57AE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8021-B593-4C74-8041-68155E7C1FA9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6" name="Picture 2" descr="http://mystartpage.kr/navermoney.png">
            <a:extLst>
              <a:ext uri="{FF2B5EF4-FFF2-40B4-BE49-F238E27FC236}">
                <a16:creationId xmlns:a16="http://schemas.microsoft.com/office/drawing/2014/main" id="{D5A8F841-B0D8-498A-990A-A4995CA04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751" y="2404273"/>
            <a:ext cx="1106731" cy="1106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915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838B2D29-A601-43A8-A7A4-1820B383E621}"/>
              </a:ext>
            </a:extLst>
          </p:cNvPr>
          <p:cNvGrpSpPr/>
          <p:nvPr/>
        </p:nvGrpSpPr>
        <p:grpSpPr>
          <a:xfrm>
            <a:off x="0" y="-9526"/>
            <a:ext cx="12192000" cy="646331"/>
            <a:chOff x="0" y="-9526"/>
            <a:chExt cx="12192000" cy="646331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A8B1DB1-39F1-467E-81BD-A35A0C718C19}"/>
                </a:ext>
              </a:extLst>
            </p:cNvPr>
            <p:cNvSpPr/>
            <p:nvPr/>
          </p:nvSpPr>
          <p:spPr>
            <a:xfrm>
              <a:off x="0" y="0"/>
              <a:ext cx="12192000" cy="469900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사각형: 둥근 모서리 1">
              <a:extLst>
                <a:ext uri="{FF2B5EF4-FFF2-40B4-BE49-F238E27FC236}">
                  <a16:creationId xmlns:a16="http://schemas.microsoft.com/office/drawing/2014/main" id="{791FAB0A-C27C-4EDE-A417-61354FC94EE7}"/>
                </a:ext>
              </a:extLst>
            </p:cNvPr>
            <p:cNvSpPr/>
            <p:nvPr/>
          </p:nvSpPr>
          <p:spPr>
            <a:xfrm>
              <a:off x="6874418" y="-9526"/>
              <a:ext cx="1000125" cy="64633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7A7B38-9710-4EBA-8CEF-4CDBAFC6A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8021-B593-4C74-8041-68155E7C1FA9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5A7074-0725-40AA-BB30-1852981D1C9D}"/>
              </a:ext>
            </a:extLst>
          </p:cNvPr>
          <p:cNvSpPr txBox="1"/>
          <p:nvPr/>
        </p:nvSpPr>
        <p:spPr>
          <a:xfrm>
            <a:off x="9321027" y="117347"/>
            <a:ext cx="1450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ln>
                  <a:solidFill>
                    <a:schemeClr val="bg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한계 및 발전 방향</a:t>
            </a:r>
          </a:p>
        </p:txBody>
      </p:sp>
      <p:pic>
        <p:nvPicPr>
          <p:cNvPr id="18" name="Picture 2" descr="http://mystartpage.kr/navermoney.png">
            <a:extLst>
              <a:ext uri="{FF2B5EF4-FFF2-40B4-BE49-F238E27FC236}">
                <a16:creationId xmlns:a16="http://schemas.microsoft.com/office/drawing/2014/main" id="{F68F68B1-ADB8-4A24-9B7C-9226F65B6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426" y="23896"/>
            <a:ext cx="430887" cy="43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E342815-28C3-4282-8E57-D56CA354F8FD}"/>
              </a:ext>
            </a:extLst>
          </p:cNvPr>
          <p:cNvSpPr txBox="1"/>
          <p:nvPr/>
        </p:nvSpPr>
        <p:spPr>
          <a:xfrm>
            <a:off x="4320487" y="117347"/>
            <a:ext cx="12162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ln>
                  <a:solidFill>
                    <a:schemeClr val="bg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주제 선정 배경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9CF7B5CB-D1B0-4442-84AC-6718215672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287" y="1540878"/>
            <a:ext cx="8877913" cy="425526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ABB1BEC-6BEF-4E5B-8160-D3C6D6554F85}"/>
              </a:ext>
            </a:extLst>
          </p:cNvPr>
          <p:cNvSpPr txBox="1"/>
          <p:nvPr/>
        </p:nvSpPr>
        <p:spPr>
          <a:xfrm>
            <a:off x="423341" y="727489"/>
            <a:ext cx="34926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02. </a:t>
            </a:r>
            <a:r>
              <a:rPr lang="ko-KR" altLang="en-US" sz="2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구현 화면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A8ABCE-84B2-41C3-B58B-3154CFA32096}"/>
              </a:ext>
            </a:extLst>
          </p:cNvPr>
          <p:cNvSpPr txBox="1"/>
          <p:nvPr/>
        </p:nvSpPr>
        <p:spPr>
          <a:xfrm>
            <a:off x="751249" y="1180350"/>
            <a:ext cx="1544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>
                <a:ea typeface="a옛날목욕탕L" panose="02020600000000000000"/>
              </a:rPr>
              <a:t>① 메인 화면</a:t>
            </a:r>
            <a:endParaRPr lang="ko-KR" altLang="en-US" sz="1600" b="1" dirty="0">
              <a:ea typeface="a옛날목욕탕L" panose="0202060000000000000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E85B1F-CE84-4B39-9048-DE39F40F82C1}"/>
              </a:ext>
            </a:extLst>
          </p:cNvPr>
          <p:cNvSpPr txBox="1"/>
          <p:nvPr/>
        </p:nvSpPr>
        <p:spPr>
          <a:xfrm>
            <a:off x="6873234" y="117346"/>
            <a:ext cx="999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구현</a:t>
            </a:r>
            <a:endParaRPr lang="ko-KR" altLang="en-US" sz="1200" b="1" dirty="0">
              <a:ln>
                <a:solidFill>
                  <a:schemeClr val="bg1">
                    <a:alpha val="19000"/>
                  </a:schemeClr>
                </a:solidFill>
              </a:ln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2076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838B2D29-A601-43A8-A7A4-1820B383E621}"/>
              </a:ext>
            </a:extLst>
          </p:cNvPr>
          <p:cNvGrpSpPr/>
          <p:nvPr/>
        </p:nvGrpSpPr>
        <p:grpSpPr>
          <a:xfrm>
            <a:off x="0" y="-9526"/>
            <a:ext cx="12192000" cy="646331"/>
            <a:chOff x="0" y="-9526"/>
            <a:chExt cx="12192000" cy="646331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A8B1DB1-39F1-467E-81BD-A35A0C718C19}"/>
                </a:ext>
              </a:extLst>
            </p:cNvPr>
            <p:cNvSpPr/>
            <p:nvPr/>
          </p:nvSpPr>
          <p:spPr>
            <a:xfrm>
              <a:off x="0" y="0"/>
              <a:ext cx="12192000" cy="469900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사각형: 둥근 모서리 1">
              <a:extLst>
                <a:ext uri="{FF2B5EF4-FFF2-40B4-BE49-F238E27FC236}">
                  <a16:creationId xmlns:a16="http://schemas.microsoft.com/office/drawing/2014/main" id="{791FAB0A-C27C-4EDE-A417-61354FC94EE7}"/>
                </a:ext>
              </a:extLst>
            </p:cNvPr>
            <p:cNvSpPr/>
            <p:nvPr/>
          </p:nvSpPr>
          <p:spPr>
            <a:xfrm>
              <a:off x="6874418" y="-9526"/>
              <a:ext cx="1000125" cy="64633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7A7B38-9710-4EBA-8CEF-4CDBAFC6A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8021-B593-4C74-8041-68155E7C1FA9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5A7074-0725-40AA-BB30-1852981D1C9D}"/>
              </a:ext>
            </a:extLst>
          </p:cNvPr>
          <p:cNvSpPr txBox="1"/>
          <p:nvPr/>
        </p:nvSpPr>
        <p:spPr>
          <a:xfrm>
            <a:off x="9321027" y="117347"/>
            <a:ext cx="1450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ln>
                  <a:solidFill>
                    <a:schemeClr val="bg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한계 및 발전 방향</a:t>
            </a:r>
          </a:p>
        </p:txBody>
      </p:sp>
      <p:pic>
        <p:nvPicPr>
          <p:cNvPr id="18" name="Picture 2" descr="http://mystartpage.kr/navermoney.png">
            <a:extLst>
              <a:ext uri="{FF2B5EF4-FFF2-40B4-BE49-F238E27FC236}">
                <a16:creationId xmlns:a16="http://schemas.microsoft.com/office/drawing/2014/main" id="{F68F68B1-ADB8-4A24-9B7C-9226F65B6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426" y="23896"/>
            <a:ext cx="430887" cy="43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E342815-28C3-4282-8E57-D56CA354F8FD}"/>
              </a:ext>
            </a:extLst>
          </p:cNvPr>
          <p:cNvSpPr txBox="1"/>
          <p:nvPr/>
        </p:nvSpPr>
        <p:spPr>
          <a:xfrm>
            <a:off x="4320487" y="117347"/>
            <a:ext cx="12162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ln>
                  <a:solidFill>
                    <a:schemeClr val="bg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주제 선정 배경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BB1BEC-6BEF-4E5B-8160-D3C6D6554F85}"/>
              </a:ext>
            </a:extLst>
          </p:cNvPr>
          <p:cNvSpPr txBox="1"/>
          <p:nvPr/>
        </p:nvSpPr>
        <p:spPr>
          <a:xfrm>
            <a:off x="423341" y="727489"/>
            <a:ext cx="34926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02. </a:t>
            </a:r>
            <a:r>
              <a:rPr lang="ko-KR" altLang="en-US" sz="2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구현 화면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A8ABCE-84B2-41C3-B58B-3154CFA32096}"/>
              </a:ext>
            </a:extLst>
          </p:cNvPr>
          <p:cNvSpPr txBox="1"/>
          <p:nvPr/>
        </p:nvSpPr>
        <p:spPr>
          <a:xfrm>
            <a:off x="751250" y="1180350"/>
            <a:ext cx="1807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ea typeface="a옛날목욕탕L" panose="02020600000000000000"/>
              </a:rPr>
              <a:t>② 가계부 목록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4C5671-63D7-494F-9F22-1C124A792A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9209" y="1540878"/>
            <a:ext cx="8874941" cy="430750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597E829-0242-484C-B386-812E5D7739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1081" y="3445744"/>
            <a:ext cx="959637" cy="281273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A9098DB-82B2-4CBB-AE69-E595B55DC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959617"/>
              </p:ext>
            </p:extLst>
          </p:nvPr>
        </p:nvGraphicFramePr>
        <p:xfrm>
          <a:off x="3283095" y="2104831"/>
          <a:ext cx="6281492" cy="1307426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375641">
                  <a:extLst>
                    <a:ext uri="{9D8B030D-6E8A-4147-A177-3AD203B41FA5}">
                      <a16:colId xmlns:a16="http://schemas.microsoft.com/office/drawing/2014/main" val="302268637"/>
                    </a:ext>
                  </a:extLst>
                </a:gridCol>
                <a:gridCol w="604007">
                  <a:extLst>
                    <a:ext uri="{9D8B030D-6E8A-4147-A177-3AD203B41FA5}">
                      <a16:colId xmlns:a16="http://schemas.microsoft.com/office/drawing/2014/main" val="1915615493"/>
                    </a:ext>
                  </a:extLst>
                </a:gridCol>
                <a:gridCol w="545285">
                  <a:extLst>
                    <a:ext uri="{9D8B030D-6E8A-4147-A177-3AD203B41FA5}">
                      <a16:colId xmlns:a16="http://schemas.microsoft.com/office/drawing/2014/main" val="1782533013"/>
                    </a:ext>
                  </a:extLst>
                </a:gridCol>
                <a:gridCol w="653883">
                  <a:extLst>
                    <a:ext uri="{9D8B030D-6E8A-4147-A177-3AD203B41FA5}">
                      <a16:colId xmlns:a16="http://schemas.microsoft.com/office/drawing/2014/main" val="2992857749"/>
                    </a:ext>
                  </a:extLst>
                </a:gridCol>
                <a:gridCol w="671577">
                  <a:extLst>
                    <a:ext uri="{9D8B030D-6E8A-4147-A177-3AD203B41FA5}">
                      <a16:colId xmlns:a16="http://schemas.microsoft.com/office/drawing/2014/main" val="506998756"/>
                    </a:ext>
                  </a:extLst>
                </a:gridCol>
                <a:gridCol w="981512">
                  <a:extLst>
                    <a:ext uri="{9D8B030D-6E8A-4147-A177-3AD203B41FA5}">
                      <a16:colId xmlns:a16="http://schemas.microsoft.com/office/drawing/2014/main" val="1807276169"/>
                    </a:ext>
                  </a:extLst>
                </a:gridCol>
                <a:gridCol w="860219">
                  <a:extLst>
                    <a:ext uri="{9D8B030D-6E8A-4147-A177-3AD203B41FA5}">
                      <a16:colId xmlns:a16="http://schemas.microsoft.com/office/drawing/2014/main" val="1419307366"/>
                    </a:ext>
                  </a:extLst>
                </a:gridCol>
                <a:gridCol w="800897">
                  <a:extLst>
                    <a:ext uri="{9D8B030D-6E8A-4147-A177-3AD203B41FA5}">
                      <a16:colId xmlns:a16="http://schemas.microsoft.com/office/drawing/2014/main" val="3639098011"/>
                    </a:ext>
                  </a:extLst>
                </a:gridCol>
                <a:gridCol w="788471">
                  <a:extLst>
                    <a:ext uri="{9D8B030D-6E8A-4147-A177-3AD203B41FA5}">
                      <a16:colId xmlns:a16="http://schemas.microsoft.com/office/drawing/2014/main" val="918629217"/>
                    </a:ext>
                  </a:extLst>
                </a:gridCol>
              </a:tblGrid>
              <a:tr h="3631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/>
                        <a:t>번호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수입</a:t>
                      </a:r>
                      <a:r>
                        <a:rPr lang="en-US" altLang="ko-KR" sz="700" dirty="0"/>
                        <a:t>/</a:t>
                      </a:r>
                      <a:r>
                        <a:rPr lang="ko-KR" altLang="en-US" sz="700" dirty="0"/>
                        <a:t>지출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액수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메모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계좌잔고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현금잔고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총 자산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일시</a:t>
                      </a:r>
                    </a:p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631910"/>
                  </a:ext>
                </a:extLst>
              </a:tr>
              <a:tr h="236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지출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30,000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레스토랑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578,000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50,000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628,000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2020.04.29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07355"/>
                  </a:ext>
                </a:extLst>
              </a:tr>
              <a:tr h="236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지출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59,000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신발 구입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519,000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50,000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569,000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2020.04.30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107125"/>
                  </a:ext>
                </a:extLst>
              </a:tr>
              <a:tr h="236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수입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300,000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아버지 용돈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819,000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50,000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869,000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2020.05.01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806639"/>
                  </a:ext>
                </a:extLst>
              </a:tr>
              <a:tr h="236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지출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현금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5,000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코인 노래방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819,000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45,000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864,000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2020.05.01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17853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D2451F5D-9F4B-446F-8792-2646FF5CEF8A}"/>
              </a:ext>
            </a:extLst>
          </p:cNvPr>
          <p:cNvSpPr txBox="1"/>
          <p:nvPr/>
        </p:nvSpPr>
        <p:spPr>
          <a:xfrm>
            <a:off x="6873234" y="117346"/>
            <a:ext cx="999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구현</a:t>
            </a:r>
            <a:endParaRPr lang="ko-KR" altLang="en-US" sz="1200" b="1" dirty="0">
              <a:ln>
                <a:solidFill>
                  <a:schemeClr val="bg1">
                    <a:alpha val="19000"/>
                  </a:schemeClr>
                </a:solidFill>
              </a:ln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8622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838B2D29-A601-43A8-A7A4-1820B383E621}"/>
              </a:ext>
            </a:extLst>
          </p:cNvPr>
          <p:cNvGrpSpPr/>
          <p:nvPr/>
        </p:nvGrpSpPr>
        <p:grpSpPr>
          <a:xfrm>
            <a:off x="0" y="-9526"/>
            <a:ext cx="12192000" cy="646331"/>
            <a:chOff x="0" y="-9526"/>
            <a:chExt cx="12192000" cy="646331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A8B1DB1-39F1-467E-81BD-A35A0C718C19}"/>
                </a:ext>
              </a:extLst>
            </p:cNvPr>
            <p:cNvSpPr/>
            <p:nvPr/>
          </p:nvSpPr>
          <p:spPr>
            <a:xfrm>
              <a:off x="0" y="0"/>
              <a:ext cx="12192000" cy="469900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사각형: 둥근 모서리 1">
              <a:extLst>
                <a:ext uri="{FF2B5EF4-FFF2-40B4-BE49-F238E27FC236}">
                  <a16:creationId xmlns:a16="http://schemas.microsoft.com/office/drawing/2014/main" id="{791FAB0A-C27C-4EDE-A417-61354FC94EE7}"/>
                </a:ext>
              </a:extLst>
            </p:cNvPr>
            <p:cNvSpPr/>
            <p:nvPr/>
          </p:nvSpPr>
          <p:spPr>
            <a:xfrm>
              <a:off x="6874418" y="-9526"/>
              <a:ext cx="1000125" cy="64633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7A7B38-9710-4EBA-8CEF-4CDBAFC6A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8021-B593-4C74-8041-68155E7C1FA9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5A7074-0725-40AA-BB30-1852981D1C9D}"/>
              </a:ext>
            </a:extLst>
          </p:cNvPr>
          <p:cNvSpPr txBox="1"/>
          <p:nvPr/>
        </p:nvSpPr>
        <p:spPr>
          <a:xfrm>
            <a:off x="9321027" y="117347"/>
            <a:ext cx="1450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ln>
                  <a:solidFill>
                    <a:schemeClr val="bg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한계 및 발전 방향</a:t>
            </a:r>
          </a:p>
        </p:txBody>
      </p:sp>
      <p:pic>
        <p:nvPicPr>
          <p:cNvPr id="18" name="Picture 2" descr="http://mystartpage.kr/navermoney.png">
            <a:extLst>
              <a:ext uri="{FF2B5EF4-FFF2-40B4-BE49-F238E27FC236}">
                <a16:creationId xmlns:a16="http://schemas.microsoft.com/office/drawing/2014/main" id="{F68F68B1-ADB8-4A24-9B7C-9226F65B6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426" y="23896"/>
            <a:ext cx="430887" cy="43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E342815-28C3-4282-8E57-D56CA354F8FD}"/>
              </a:ext>
            </a:extLst>
          </p:cNvPr>
          <p:cNvSpPr txBox="1"/>
          <p:nvPr/>
        </p:nvSpPr>
        <p:spPr>
          <a:xfrm>
            <a:off x="4320487" y="117347"/>
            <a:ext cx="12162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ln>
                  <a:solidFill>
                    <a:schemeClr val="bg1">
                      <a:alpha val="19000"/>
                    </a:schemeClr>
                  </a:solidFill>
                </a:ln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주제 선정 배경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BB1BEC-6BEF-4E5B-8160-D3C6D6554F85}"/>
              </a:ext>
            </a:extLst>
          </p:cNvPr>
          <p:cNvSpPr txBox="1"/>
          <p:nvPr/>
        </p:nvSpPr>
        <p:spPr>
          <a:xfrm>
            <a:off x="423341" y="727489"/>
            <a:ext cx="34926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02. </a:t>
            </a:r>
            <a:r>
              <a:rPr lang="ko-KR" altLang="en-US" sz="2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구현 화면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A8ABCE-84B2-41C3-B58B-3154CFA32096}"/>
              </a:ext>
            </a:extLst>
          </p:cNvPr>
          <p:cNvSpPr txBox="1"/>
          <p:nvPr/>
        </p:nvSpPr>
        <p:spPr>
          <a:xfrm>
            <a:off x="751250" y="1180350"/>
            <a:ext cx="1807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ea typeface="a옛날목욕탕L" panose="02020600000000000000"/>
              </a:rPr>
              <a:t>② 가계부 </a:t>
            </a:r>
            <a:r>
              <a:rPr lang="ko-KR" altLang="en-US" sz="1600" b="1" dirty="0" err="1">
                <a:ea typeface="a옛날목욕탕L" panose="02020600000000000000"/>
              </a:rPr>
              <a:t>기입창</a:t>
            </a:r>
            <a:endParaRPr lang="ko-KR" altLang="en-US" sz="1600" b="1" dirty="0">
              <a:ea typeface="a옛날목욕탕L" panose="0202060000000000000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A671FEB-9A37-4E89-8B60-90F4196512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9086" y="1540878"/>
            <a:ext cx="8840984" cy="422769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6388F30-5250-4F80-9714-BD0E792A49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7835" y="2384424"/>
            <a:ext cx="3428281" cy="201979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8796EC1-4EE1-490B-BD87-2260FDA3E7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8813" y="4807865"/>
            <a:ext cx="714375" cy="2190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ACB7316-8BB8-4C6A-BAC2-5609A495DE4E}"/>
              </a:ext>
            </a:extLst>
          </p:cNvPr>
          <p:cNvSpPr txBox="1"/>
          <p:nvPr/>
        </p:nvSpPr>
        <p:spPr>
          <a:xfrm>
            <a:off x="5004014" y="2498638"/>
            <a:ext cx="6123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>
                <a:latin typeface="한컴돋움" panose="02030600000101010101" pitchFamily="18" charset="2"/>
                <a:ea typeface="한컴돋움" panose="02030600000101010101" pitchFamily="18" charset="2"/>
                <a:cs typeface="한컴돋움" panose="02030600000101010101" pitchFamily="18" charset="2"/>
              </a:rPr>
              <a:t>수입</a:t>
            </a:r>
            <a:r>
              <a:rPr lang="en-US" altLang="ko-KR" sz="700" b="1" dirty="0">
                <a:latin typeface="한컴돋움" panose="02030600000101010101" pitchFamily="18" charset="2"/>
                <a:ea typeface="한컴돋움" panose="02030600000101010101" pitchFamily="18" charset="2"/>
                <a:cs typeface="한컴돋움" panose="02030600000101010101" pitchFamily="18" charset="2"/>
              </a:rPr>
              <a:t>/</a:t>
            </a:r>
            <a:r>
              <a:rPr lang="ko-KR" altLang="en-US" sz="700" b="1" dirty="0">
                <a:latin typeface="한컴돋움" panose="02030600000101010101" pitchFamily="18" charset="2"/>
                <a:ea typeface="한컴돋움" panose="02030600000101010101" pitchFamily="18" charset="2"/>
                <a:cs typeface="한컴돋움" panose="02030600000101010101" pitchFamily="18" charset="2"/>
              </a:rPr>
              <a:t>지출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00F219-A80D-411C-83E8-6E364170E164}"/>
              </a:ext>
            </a:extLst>
          </p:cNvPr>
          <p:cNvSpPr txBox="1"/>
          <p:nvPr/>
        </p:nvSpPr>
        <p:spPr>
          <a:xfrm>
            <a:off x="5004014" y="2668174"/>
            <a:ext cx="6123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>
                <a:latin typeface="한컴돋움" panose="02030600000101010101" pitchFamily="18" charset="2"/>
                <a:ea typeface="한컴돋움" panose="02030600000101010101" pitchFamily="18" charset="2"/>
                <a:cs typeface="한컴돋움" panose="02030600000101010101" pitchFamily="18" charset="2"/>
              </a:rPr>
              <a:t>종류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00B8867-F687-49C6-932F-DF4BDFE5A2F3}"/>
              </a:ext>
            </a:extLst>
          </p:cNvPr>
          <p:cNvGrpSpPr/>
          <p:nvPr/>
        </p:nvGrpSpPr>
        <p:grpSpPr>
          <a:xfrm>
            <a:off x="5929776" y="2561817"/>
            <a:ext cx="665331" cy="231016"/>
            <a:chOff x="5929776" y="2561817"/>
            <a:chExt cx="665331" cy="231016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86ECDDA6-4F53-49C7-ACA2-969E9AB8C3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29776" y="2565108"/>
              <a:ext cx="76703" cy="73695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4CCF4FFE-16BB-4729-AFF0-67D12069C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518404" y="2717508"/>
              <a:ext cx="76703" cy="73695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D1ED047D-5540-403C-BE4C-FAA1E13E25E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518404" y="2561817"/>
              <a:ext cx="65352" cy="73695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86C6B41-694E-4EE5-BFC4-2FC024CE53A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935451" y="2719138"/>
              <a:ext cx="65352" cy="73695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4B0311CC-D0A1-46A4-9A5F-5EE2A0C698B5}"/>
              </a:ext>
            </a:extLst>
          </p:cNvPr>
          <p:cNvSpPr txBox="1"/>
          <p:nvPr/>
        </p:nvSpPr>
        <p:spPr>
          <a:xfrm>
            <a:off x="5004484" y="2962064"/>
            <a:ext cx="6123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>
                <a:latin typeface="한컴돋움" panose="02030600000101010101" pitchFamily="18" charset="2"/>
                <a:ea typeface="한컴돋움" panose="02030600000101010101" pitchFamily="18" charset="2"/>
                <a:cs typeface="한컴돋움" panose="02030600000101010101" pitchFamily="18" charset="2"/>
              </a:rPr>
              <a:t>액수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DD0BFA5-479F-41A1-ABB4-85B240879E6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49775" y="2995599"/>
            <a:ext cx="1593980" cy="127335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21A08700-33D6-4BEC-B6F0-5801DC377EEA}"/>
              </a:ext>
            </a:extLst>
          </p:cNvPr>
          <p:cNvGrpSpPr/>
          <p:nvPr/>
        </p:nvGrpSpPr>
        <p:grpSpPr>
          <a:xfrm>
            <a:off x="5629025" y="2506258"/>
            <a:ext cx="954731" cy="339113"/>
            <a:chOff x="5629025" y="2506258"/>
            <a:chExt cx="954731" cy="339113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77D8DE2-17FC-4A2F-A699-7EA20A806028}"/>
                </a:ext>
              </a:extLst>
            </p:cNvPr>
            <p:cNvSpPr txBox="1"/>
            <p:nvPr/>
          </p:nvSpPr>
          <p:spPr>
            <a:xfrm>
              <a:off x="5631147" y="2510476"/>
              <a:ext cx="36293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>
                  <a:latin typeface="한컴돋움" panose="02030600000101010101" pitchFamily="18" charset="2"/>
                  <a:ea typeface="한컴돋움" panose="02030600000101010101" pitchFamily="18" charset="2"/>
                  <a:cs typeface="한컴돋움" panose="02030600000101010101" pitchFamily="18" charset="2"/>
                </a:rPr>
                <a:t>수입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6484ADA-727C-4EB7-9720-5557F1217398}"/>
                </a:ext>
              </a:extLst>
            </p:cNvPr>
            <p:cNvSpPr txBox="1"/>
            <p:nvPr/>
          </p:nvSpPr>
          <p:spPr>
            <a:xfrm>
              <a:off x="6228439" y="2506258"/>
              <a:ext cx="35531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>
                  <a:latin typeface="한컴돋움" panose="02030600000101010101" pitchFamily="18" charset="2"/>
                  <a:ea typeface="한컴돋움" panose="02030600000101010101" pitchFamily="18" charset="2"/>
                  <a:cs typeface="한컴돋움" panose="02030600000101010101" pitchFamily="18" charset="2"/>
                </a:rPr>
                <a:t>지출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A1DE540-EAB0-4704-AA89-707D8DDE6984}"/>
                </a:ext>
              </a:extLst>
            </p:cNvPr>
            <p:cNvSpPr txBox="1"/>
            <p:nvPr/>
          </p:nvSpPr>
          <p:spPr>
            <a:xfrm>
              <a:off x="5629025" y="2655694"/>
              <a:ext cx="36293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>
                  <a:latin typeface="한컴돋움" panose="02030600000101010101" pitchFamily="18" charset="2"/>
                  <a:ea typeface="한컴돋움" panose="02030600000101010101" pitchFamily="18" charset="2"/>
                  <a:cs typeface="한컴돋움" panose="02030600000101010101" pitchFamily="18" charset="2"/>
                </a:rPr>
                <a:t>카드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62C5A52-1EE7-4E08-98C0-90894F1A5976}"/>
                </a:ext>
              </a:extLst>
            </p:cNvPr>
            <p:cNvSpPr txBox="1"/>
            <p:nvPr/>
          </p:nvSpPr>
          <p:spPr>
            <a:xfrm>
              <a:off x="6228439" y="2660705"/>
              <a:ext cx="35531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>
                  <a:latin typeface="한컴돋움" panose="02030600000101010101" pitchFamily="18" charset="2"/>
                  <a:ea typeface="한컴돋움" panose="02030600000101010101" pitchFamily="18" charset="2"/>
                  <a:cs typeface="한컴돋움" panose="02030600000101010101" pitchFamily="18" charset="2"/>
                </a:rPr>
                <a:t>현금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C5704AD8-DEBF-497E-8EDD-D058EBFDD508}"/>
              </a:ext>
            </a:extLst>
          </p:cNvPr>
          <p:cNvSpPr txBox="1"/>
          <p:nvPr/>
        </p:nvSpPr>
        <p:spPr>
          <a:xfrm>
            <a:off x="5004014" y="3327581"/>
            <a:ext cx="6123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>
                <a:latin typeface="한컴돋움" panose="02030600000101010101" pitchFamily="18" charset="2"/>
                <a:ea typeface="한컴돋움" panose="02030600000101010101" pitchFamily="18" charset="2"/>
                <a:cs typeface="한컴돋움" panose="02030600000101010101" pitchFamily="18" charset="2"/>
              </a:rPr>
              <a:t>메모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B97D4D16-3052-419C-8443-32C76865854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39069" y="3361822"/>
            <a:ext cx="1593980" cy="12733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EDB9E227-8813-4A74-884D-A1632A13E609}"/>
              </a:ext>
            </a:extLst>
          </p:cNvPr>
          <p:cNvSpPr txBox="1"/>
          <p:nvPr/>
        </p:nvSpPr>
        <p:spPr>
          <a:xfrm>
            <a:off x="5004014" y="3685085"/>
            <a:ext cx="6123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>
                <a:latin typeface="한컴돋움" panose="02030600000101010101" pitchFamily="18" charset="2"/>
                <a:ea typeface="한컴돋움" panose="02030600000101010101" pitchFamily="18" charset="2"/>
                <a:cs typeface="한컴돋움" panose="02030600000101010101" pitchFamily="18" charset="2"/>
              </a:rPr>
              <a:t>일시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89F6A331-5716-40E8-9D6C-B946925B72B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49775" y="3701625"/>
            <a:ext cx="1365203" cy="1112847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F1D98211-8D81-4A70-BA03-D60255C6B566}"/>
              </a:ext>
            </a:extLst>
          </p:cNvPr>
          <p:cNvSpPr txBox="1"/>
          <p:nvPr/>
        </p:nvSpPr>
        <p:spPr>
          <a:xfrm>
            <a:off x="5855493" y="2975334"/>
            <a:ext cx="68152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latin typeface="한컴돋움" panose="02030600000101010101" pitchFamily="18" charset="2"/>
                <a:ea typeface="한컴돋움" panose="02030600000101010101" pitchFamily="18" charset="2"/>
                <a:cs typeface="한컴돋움" panose="02030600000101010101" pitchFamily="18" charset="2"/>
              </a:rPr>
              <a:t>200,000</a:t>
            </a:r>
            <a:endParaRPr lang="ko-KR" altLang="en-US" sz="600" dirty="0">
              <a:latin typeface="한컴돋움" panose="02030600000101010101" pitchFamily="18" charset="2"/>
              <a:ea typeface="한컴돋움" panose="02030600000101010101" pitchFamily="18" charset="2"/>
              <a:cs typeface="한컴돋움" panose="02030600000101010101" pitchFamily="18" charset="2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46CAD95-1D53-4D81-95BD-CB01CD547216}"/>
              </a:ext>
            </a:extLst>
          </p:cNvPr>
          <p:cNvSpPr txBox="1"/>
          <p:nvPr/>
        </p:nvSpPr>
        <p:spPr>
          <a:xfrm>
            <a:off x="5858797" y="3341143"/>
            <a:ext cx="68152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>
                <a:latin typeface="한컴돋움" panose="02030600000101010101" pitchFamily="18" charset="2"/>
                <a:ea typeface="한컴돋움" panose="02030600000101010101" pitchFamily="18" charset="2"/>
                <a:cs typeface="한컴돋움" panose="02030600000101010101" pitchFamily="18" charset="2"/>
              </a:rPr>
              <a:t>재난지원금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B42E39E-0C86-4042-A3E5-B29105249B1D}"/>
              </a:ext>
            </a:extLst>
          </p:cNvPr>
          <p:cNvSpPr txBox="1"/>
          <p:nvPr/>
        </p:nvSpPr>
        <p:spPr>
          <a:xfrm>
            <a:off x="6873234" y="117346"/>
            <a:ext cx="999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구현</a:t>
            </a:r>
            <a:endParaRPr lang="ko-KR" altLang="en-US" sz="1200" b="1" dirty="0">
              <a:ln>
                <a:solidFill>
                  <a:schemeClr val="bg1">
                    <a:alpha val="19000"/>
                  </a:schemeClr>
                </a:solidFill>
              </a:ln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6934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380</Words>
  <Application>Microsoft Office PowerPoint</Application>
  <PresentationFormat>와이드스크린</PresentationFormat>
  <Paragraphs>211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a옛날목욕탕B</vt:lpstr>
      <vt:lpstr>a옛날목욕탕L</vt:lpstr>
      <vt:lpstr>Noto Sans</vt:lpstr>
      <vt:lpstr>맑은 고딕</vt:lpstr>
      <vt:lpstr>Arial</vt:lpstr>
      <vt:lpstr>Wingdings</vt:lpstr>
      <vt:lpstr>한컴돋움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42</cp:revision>
  <dcterms:created xsi:type="dcterms:W3CDTF">2020-05-15T00:47:38Z</dcterms:created>
  <dcterms:modified xsi:type="dcterms:W3CDTF">2020-05-15T06:55:29Z</dcterms:modified>
</cp:coreProperties>
</file>