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8" r:id="rId4"/>
    <p:sldId id="294" r:id="rId5"/>
    <p:sldId id="307" r:id="rId6"/>
    <p:sldId id="308" r:id="rId7"/>
    <p:sldId id="273" r:id="rId8"/>
    <p:sldId id="298" r:id="rId9"/>
    <p:sldId id="301" r:id="rId10"/>
    <p:sldId id="290" r:id="rId11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9" autoAdjust="0"/>
    <p:restoredTop sz="94660"/>
  </p:normalViewPr>
  <p:slideViewPr>
    <p:cSldViewPr>
      <p:cViewPr varScale="1">
        <p:scale>
          <a:sx n="114" d="100"/>
          <a:sy n="114" d="100"/>
        </p:scale>
        <p:origin x="15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042F4-1A3D-4AB8-8E51-7429173C8EC8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F1DA4-4795-4C63-9452-DA4AAD1F5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70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8CF92-FB17-42E5-948F-0BF4D13B6D35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05EA1-8A56-4E72-8952-72B9B4B4A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16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9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2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8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7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9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7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2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4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5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D8B3-29BE-41C9-8E49-D64F47D440D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000" y="1843200"/>
            <a:ext cx="8910000" cy="97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sz="3200" b="1" spc="-10" dirty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Using Logistic Regression:</a:t>
            </a:r>
          </a:p>
          <a:p>
            <a:pPr>
              <a:lnSpc>
                <a:spcPts val="3600"/>
              </a:lnSpc>
            </a:pPr>
            <a:r>
              <a:rPr lang="en-US" altLang="ko-KR" sz="2500" b="1" spc="-10" dirty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(Semiconductor Manufacturing Process Data)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3848" y="450912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spc="20" dirty="0" err="1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주건재</a:t>
            </a:r>
            <a:endParaRPr lang="en-US" altLang="ko-KR" b="1" spc="20" dirty="0">
              <a:solidFill>
                <a:srgbClr val="004C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60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1680" y="2721114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ko-KR" altLang="en-US" sz="4000" b="1" spc="-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6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3200" y="116632"/>
            <a:ext cx="218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ko-KR" altLang="en-US" sz="2800" b="1" spc="-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1844824"/>
            <a:ext cx="720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74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1680" y="2708920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ko-KR" altLang="en-US" sz="4000" b="1" spc="-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05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187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80" dirty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ko-KR" altLang="en-US" sz="1000" b="1" spc="-80" dirty="0">
              <a:solidFill>
                <a:srgbClr val="004C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5888" y="620688"/>
            <a:ext cx="1729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TOPIC</a:t>
            </a:r>
            <a:endParaRPr lang="ko-KR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DE563C-3533-4902-829E-7FEBFD7FE5B4}"/>
              </a:ext>
            </a:extLst>
          </p:cNvPr>
          <p:cNvSpPr txBox="1"/>
          <p:nvPr/>
        </p:nvSpPr>
        <p:spPr>
          <a:xfrm>
            <a:off x="941920" y="3789040"/>
            <a:ext cx="780654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</a:p>
          <a:p>
            <a:pPr algn="just"/>
            <a:endParaRPr lang="en-US" altLang="ko-KR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Wafer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제조 공정 중 수집한 센서데이터로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Wafer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결함을 예측하고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Logistic Regression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모델을 통해 중요한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Feature(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센서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선택한다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altLang="ko-KR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</a:t>
            </a:r>
            <a:r>
              <a:rPr lang="en-US" altLang="ko-K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goal: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적절한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개수를 정의하고 선택한다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</a:t>
            </a:r>
            <a:r>
              <a:rPr lang="en-US" altLang="ko-K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goal: Highly Imbalance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데이터를 적절한 방법으로 처리한다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133E66B6-D190-43DE-A29D-41BBA1479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868" y="1196751"/>
            <a:ext cx="4465364" cy="249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89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187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80" dirty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ko-KR" altLang="en-US" sz="1000" b="1" spc="-80" dirty="0">
              <a:solidFill>
                <a:srgbClr val="004C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5888" y="620688"/>
            <a:ext cx="338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DATA</a:t>
            </a:r>
            <a:r>
              <a:rPr lang="ko-KR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ko-KR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B16A6-739D-48CD-9E72-AB79AFC9573E}"/>
              </a:ext>
            </a:extLst>
          </p:cNvPr>
          <p:cNvSpPr txBox="1"/>
          <p:nvPr/>
        </p:nvSpPr>
        <p:spPr>
          <a:xfrm>
            <a:off x="942880" y="1274564"/>
            <a:ext cx="715751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  <a:p>
            <a:pPr algn="just">
              <a:lnSpc>
                <a:spcPct val="125000"/>
              </a:lnSpc>
            </a:pP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독립변수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Wafer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공정 중 수집한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590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Data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와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종속변수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Wafer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불량 여부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-1: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양품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1: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불량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5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 무엇을 측정하는지는 모름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Resource: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uci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 Repository (https://archive.ics.uci.edu/ml/datasets/SECOM)</a:t>
            </a:r>
          </a:p>
          <a:p>
            <a:pPr marL="285750" indent="-285750" algn="just">
              <a:buFontTx/>
              <a:buChar char="-"/>
            </a:pP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829C43-8C8D-42D2-B3F2-FED70F8AB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80" y="3068960"/>
            <a:ext cx="3808557" cy="8640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0693B7F-8A37-424F-A7A7-3FC7A074F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407" y="3132385"/>
            <a:ext cx="3401716" cy="7922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A1AFE9-16C0-4F3B-BDFF-816051542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47" y="4802088"/>
            <a:ext cx="2344184" cy="15792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EDB6D4-8CE5-4C4F-8901-F3AF34C4C85A}"/>
              </a:ext>
            </a:extLst>
          </p:cNvPr>
          <p:cNvSpPr txBox="1"/>
          <p:nvPr/>
        </p:nvSpPr>
        <p:spPr>
          <a:xfrm>
            <a:off x="942970" y="4263464"/>
            <a:ext cx="3629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Summary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FFDA-BFC5-4760-B00B-EFB1113FBBA9}"/>
              </a:ext>
            </a:extLst>
          </p:cNvPr>
          <p:cNvSpPr txBox="1"/>
          <p:nvPr/>
        </p:nvSpPr>
        <p:spPr>
          <a:xfrm>
            <a:off x="4521636" y="4802088"/>
            <a:ext cx="7157512" cy="748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3D57FD-A899-4E23-90B0-FF25CB6E6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896" y="4273149"/>
            <a:ext cx="3887922" cy="235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6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187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80" dirty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ko-KR" altLang="en-US" sz="1000" b="1" spc="-80" dirty="0">
              <a:solidFill>
                <a:srgbClr val="004C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5888" y="620688"/>
            <a:ext cx="410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OUT LINE</a:t>
            </a:r>
            <a:endParaRPr lang="ko-KR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B87E167-B7C0-42AF-869B-BE073E1C5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21888"/>
              </p:ext>
            </p:extLst>
          </p:nvPr>
        </p:nvGraphicFramePr>
        <p:xfrm>
          <a:off x="899592" y="1556792"/>
          <a:ext cx="7200800" cy="417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5670">
                  <a:extLst>
                    <a:ext uri="{9D8B030D-6E8A-4147-A177-3AD203B41FA5}">
                      <a16:colId xmlns:a16="http://schemas.microsoft.com/office/drawing/2014/main" val="917063875"/>
                    </a:ext>
                  </a:extLst>
                </a:gridCol>
                <a:gridCol w="1175026">
                  <a:extLst>
                    <a:ext uri="{9D8B030D-6E8A-4147-A177-3AD203B41FA5}">
                      <a16:colId xmlns:a16="http://schemas.microsoft.com/office/drawing/2014/main" val="3286606060"/>
                    </a:ext>
                  </a:extLst>
                </a:gridCol>
                <a:gridCol w="1175026">
                  <a:extLst>
                    <a:ext uri="{9D8B030D-6E8A-4147-A177-3AD203B41FA5}">
                      <a16:colId xmlns:a16="http://schemas.microsoft.com/office/drawing/2014/main" val="3040348844"/>
                    </a:ext>
                  </a:extLst>
                </a:gridCol>
                <a:gridCol w="1175026">
                  <a:extLst>
                    <a:ext uri="{9D8B030D-6E8A-4147-A177-3AD203B41FA5}">
                      <a16:colId xmlns:a16="http://schemas.microsoft.com/office/drawing/2014/main" val="834944592"/>
                    </a:ext>
                  </a:extLst>
                </a:gridCol>
                <a:gridCol w="1175026">
                  <a:extLst>
                    <a:ext uri="{9D8B030D-6E8A-4147-A177-3AD203B41FA5}">
                      <a16:colId xmlns:a16="http://schemas.microsoft.com/office/drawing/2014/main" val="1825085101"/>
                    </a:ext>
                  </a:extLst>
                </a:gridCol>
                <a:gridCol w="1175026">
                  <a:extLst>
                    <a:ext uri="{9D8B030D-6E8A-4147-A177-3AD203B41FA5}">
                      <a16:colId xmlns:a16="http://schemas.microsoft.com/office/drawing/2014/main" val="3944226930"/>
                    </a:ext>
                  </a:extLst>
                </a:gridCol>
              </a:tblGrid>
              <a:tr h="269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ysClr val="windowText" lastClr="000000"/>
                          </a:solidFill>
                        </a:rPr>
                        <a:t>작업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sz="1300" dirty="0">
                          <a:solidFill>
                            <a:sysClr val="windowText" lastClr="000000"/>
                          </a:solidFill>
                        </a:rPr>
                        <a:t>월 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r>
                        <a:rPr lang="ko-KR" altLang="en-US" sz="1300" dirty="0">
                          <a:solidFill>
                            <a:sysClr val="windowText" lastClr="000000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sz="1300" dirty="0">
                          <a:solidFill>
                            <a:sysClr val="windowText" lastClr="000000"/>
                          </a:solidFill>
                        </a:rPr>
                        <a:t>월 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29</a:t>
                      </a:r>
                      <a:r>
                        <a:rPr lang="ko-KR" altLang="en-US" sz="1300" dirty="0">
                          <a:solidFill>
                            <a:sysClr val="windowText" lastClr="000000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ko-KR" altLang="en-US" sz="1300" dirty="0">
                          <a:solidFill>
                            <a:sysClr val="windowText" lastClr="000000"/>
                          </a:solidFill>
                        </a:rPr>
                        <a:t>월 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r>
                        <a:rPr lang="ko-KR" altLang="en-US" sz="1300" dirty="0">
                          <a:solidFill>
                            <a:sysClr val="windowText" lastClr="000000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ko-KR" altLang="en-US" sz="1300" dirty="0">
                          <a:solidFill>
                            <a:sysClr val="windowText" lastClr="000000"/>
                          </a:solidFill>
                        </a:rPr>
                        <a:t>월 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r>
                        <a:rPr lang="ko-KR" altLang="en-US" sz="1300" dirty="0">
                          <a:solidFill>
                            <a:sysClr val="windowText" lastClr="000000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ko-KR" altLang="en-US" sz="1300" dirty="0">
                          <a:solidFill>
                            <a:sysClr val="windowText" lastClr="000000"/>
                          </a:solidFill>
                        </a:rPr>
                        <a:t>월 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r>
                        <a:rPr lang="ko-KR" altLang="en-US" sz="1300" dirty="0">
                          <a:solidFill>
                            <a:sysClr val="windowText" lastClr="000000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861627"/>
                  </a:ext>
                </a:extLst>
              </a:tr>
              <a:tr h="2693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ysClr val="windowText" lastClr="000000"/>
                          </a:solidFill>
                        </a:rPr>
                        <a:t>데이터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346283"/>
                  </a:ext>
                </a:extLst>
              </a:tr>
              <a:tr h="2693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ysClr val="windowText" lastClr="000000"/>
                          </a:solidFill>
                        </a:rPr>
                        <a:t>문제 정의</a:t>
                      </a:r>
                      <a:endParaRPr lang="en-US" altLang="ko-KR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648357"/>
                  </a:ext>
                </a:extLst>
              </a:tr>
              <a:tr h="269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sz="1300" dirty="0">
                          <a:solidFill>
                            <a:sysClr val="windowText" lastClr="000000"/>
                          </a:solidFill>
                        </a:rPr>
                        <a:t>차</a:t>
                      </a:r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ysClr val="windowText" lastClr="000000"/>
                          </a:solidFill>
                        </a:rPr>
                        <a:t>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123179"/>
                  </a:ext>
                </a:extLst>
              </a:tr>
              <a:tr h="269397">
                <a:tc>
                  <a:txBody>
                    <a:bodyPr/>
                    <a:lstStyle/>
                    <a:p>
                      <a:r>
                        <a:rPr lang="ko-KR" altLang="en-US" sz="1300" dirty="0" err="1"/>
                        <a:t>전처리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88237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ysClr val="windowText" lastClr="000000"/>
                          </a:solidFill>
                        </a:rPr>
                        <a:t>EDA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08907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Feature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선택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(correlation)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175396"/>
                  </a:ext>
                </a:extLst>
              </a:tr>
              <a:tr h="269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Regression 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994645"/>
                  </a:ext>
                </a:extLst>
              </a:tr>
              <a:tr h="269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Feature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간 상관성 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확인 및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2902"/>
                  </a:ext>
                </a:extLst>
              </a:tr>
              <a:tr h="2693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ysClr val="windowText" lastClr="000000"/>
                          </a:solidFill>
                        </a:rPr>
                        <a:t>후행연구 제안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360190"/>
                  </a:ext>
                </a:extLst>
              </a:tr>
              <a:tr h="2693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ysClr val="windowText" lastClr="000000"/>
                          </a:solidFill>
                        </a:rPr>
                        <a:t>발표자료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43948"/>
                  </a:ext>
                </a:extLst>
              </a:tr>
              <a:tr h="2693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ysClr val="windowText" lastClr="000000"/>
                          </a:solidFill>
                        </a:rPr>
                        <a:t>최종 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855702"/>
                  </a:ext>
                </a:extLst>
              </a:tr>
              <a:tr h="2693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ysClr val="windowText" lastClr="000000"/>
                          </a:solidFill>
                        </a:rPr>
                        <a:t>리포트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103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35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1680" y="2721114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DATA</a:t>
            </a:r>
            <a:endParaRPr lang="ko-KR" altLang="en-US" sz="4000" b="1" spc="-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09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1680" y="2721114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MODEL</a:t>
            </a:r>
            <a:endParaRPr lang="ko-KR" altLang="en-US" sz="4000" b="1" spc="-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66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1680" y="2721114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RESULT</a:t>
            </a:r>
            <a:endParaRPr lang="ko-KR" altLang="en-US" sz="4000" b="1" spc="-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98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6123</TotalTime>
  <Words>215</Words>
  <Application>Microsoft Office PowerPoint</Application>
  <PresentationFormat>화면 슬라이드 쇼(4:3)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</dc:creator>
  <cp:lastModifiedBy>gj</cp:lastModifiedBy>
  <cp:revision>200</cp:revision>
  <cp:lastPrinted>2022-02-09T11:05:20Z</cp:lastPrinted>
  <dcterms:created xsi:type="dcterms:W3CDTF">2014-07-02T04:30:08Z</dcterms:created>
  <dcterms:modified xsi:type="dcterms:W3CDTF">2022-03-29T07:21:31Z</dcterms:modified>
</cp:coreProperties>
</file>