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8" r:id="rId4"/>
    <p:sldId id="294" r:id="rId5"/>
    <p:sldId id="295" r:id="rId6"/>
    <p:sldId id="273" r:id="rId7"/>
    <p:sldId id="284" r:id="rId8"/>
    <p:sldId id="300" r:id="rId9"/>
    <p:sldId id="265" r:id="rId10"/>
    <p:sldId id="297" r:id="rId11"/>
    <p:sldId id="296" r:id="rId12"/>
    <p:sldId id="305" r:id="rId13"/>
    <p:sldId id="298" r:id="rId14"/>
    <p:sldId id="277" r:id="rId15"/>
    <p:sldId id="299" r:id="rId16"/>
    <p:sldId id="302" r:id="rId17"/>
    <p:sldId id="301" r:id="rId18"/>
    <p:sldId id="303" r:id="rId19"/>
    <p:sldId id="304" r:id="rId20"/>
    <p:sldId id="306" r:id="rId21"/>
    <p:sldId id="290" r:id="rId22"/>
    <p:sldId id="291" r:id="rId23"/>
  </p:sldIdLst>
  <p:sldSz cx="9144000" cy="6858000" type="screen4x3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9" autoAdjust="0"/>
    <p:restoredTop sz="94660"/>
  </p:normalViewPr>
  <p:slideViewPr>
    <p:cSldViewPr>
      <p:cViewPr varScale="1">
        <p:scale>
          <a:sx n="111" d="100"/>
          <a:sy n="111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042F4-1A3D-4AB8-8E51-7429173C8EC8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F1DA4-4795-4C63-9452-DA4AAD1F5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7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8CF92-FB17-42E5-948F-0BF4D13B6D35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05EA1-8A56-4E72-8952-72B9B4B4A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16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4000" y="1843200"/>
            <a:ext cx="891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3400" b="1" spc="-1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 Spatial </a:t>
            </a:r>
            <a:r>
              <a:rPr lang="en-US" altLang="ko-KR" sz="3400" b="1" spc="-1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3400" b="1" spc="-1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lustering of </a:t>
            </a:r>
          </a:p>
          <a:p>
            <a:pPr>
              <a:lnSpc>
                <a:spcPts val="3600"/>
              </a:lnSpc>
            </a:pPr>
            <a:r>
              <a:rPr lang="en-US" altLang="ko-KR" sz="3400" b="1" spc="-1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Regression Coefficient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3848" y="4509120"/>
            <a:ext cx="568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spc="20" dirty="0" err="1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주건재</a:t>
            </a:r>
            <a:endParaRPr lang="en-US" altLang="ko-KR" b="1" spc="20" dirty="0" smtClean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ko-KR" altLang="en-US" b="1" spc="2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송현도</a:t>
            </a:r>
            <a:endParaRPr lang="en-US" altLang="ko-KR" b="1" spc="20" dirty="0" smtClean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ko-KR" altLang="en-US" b="1" spc="2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이재선</a:t>
            </a:r>
            <a:endParaRPr lang="en-US" altLang="ko-KR" b="1" spc="20" dirty="0" smtClean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5888" y="620688"/>
            <a:ext cx="38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EDA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791742"/>
            <a:ext cx="5760640" cy="374441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75856" y="4797152"/>
            <a:ext cx="3600400" cy="287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132971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Moran’s I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 measure of spatial association among areal units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4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5888" y="620688"/>
            <a:ext cx="38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EDA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604199"/>
              </p:ext>
            </p:extLst>
          </p:nvPr>
        </p:nvGraphicFramePr>
        <p:xfrm>
          <a:off x="971600" y="1772816"/>
          <a:ext cx="7200800" cy="3328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458135786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3031890369"/>
                    </a:ext>
                  </a:extLst>
                </a:gridCol>
              </a:tblGrid>
              <a:tr h="33281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013945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00" y="1772816"/>
            <a:ext cx="3600400" cy="3328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772816"/>
            <a:ext cx="3599688" cy="33281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59776" y="510052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Moran’s I: 0.385</a:t>
            </a: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P-value: &lt; 0.001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30196" y="5102310"/>
                <a:ext cx="1944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Moran’s I: 0.212</a:t>
                </a:r>
              </a:p>
              <a:p>
                <a:pPr algn="ctr"/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0.05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196" y="5102310"/>
                <a:ext cx="1944216" cy="646331"/>
              </a:xfrm>
              <a:prstGeom prst="rect">
                <a:avLst/>
              </a:prstGeom>
              <a:blipFill>
                <a:blip r:embed="rId4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오른쪽 화살표 3"/>
          <p:cNvSpPr/>
          <p:nvPr/>
        </p:nvSpPr>
        <p:spPr>
          <a:xfrm>
            <a:off x="4211960" y="3328876"/>
            <a:ext cx="86409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851920" y="2896639"/>
            <a:ext cx="158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</a:t>
            </a:r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each district (</a:t>
            </a:r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0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5888" y="620688"/>
            <a:ext cx="38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EDA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57240"/>
              </p:ext>
            </p:extLst>
          </p:nvPr>
        </p:nvGraphicFramePr>
        <p:xfrm>
          <a:off x="683568" y="1772816"/>
          <a:ext cx="7776864" cy="275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276716064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696974784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4040445466"/>
                    </a:ext>
                  </a:extLst>
                </a:gridCol>
              </a:tblGrid>
              <a:tr h="27520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7543532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772816"/>
            <a:ext cx="2592288" cy="275208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772816"/>
            <a:ext cx="2592288" cy="27520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1772816"/>
            <a:ext cx="2592288" cy="27520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63688" y="465313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exist spatial clusters for each variable 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3688" y="5373216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regression coefficient may have spatial dependency structures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4968044" y="5058472"/>
            <a:ext cx="72008" cy="2787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72111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4000" b="1" spc="-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MODEL</a:t>
            </a:r>
            <a:endParaRPr lang="ko-KR" altLang="en-US" sz="40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6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MODEL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533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MODEL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90242"/>
              </p:ext>
            </p:extLst>
          </p:nvPr>
        </p:nvGraphicFramePr>
        <p:xfrm>
          <a:off x="3539350" y="3463549"/>
          <a:ext cx="2088232" cy="72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1710252523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</a:t>
                      </a:r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altLang="ko-KR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66566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705869"/>
              </p:ext>
            </p:extLst>
          </p:nvPr>
        </p:nvGraphicFramePr>
        <p:xfrm>
          <a:off x="1309911" y="5167206"/>
          <a:ext cx="2088232" cy="72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1710252523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clustering</a:t>
                      </a:r>
                      <a:endParaRPr lang="en-US" altLang="ko-KR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66566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113579"/>
              </p:ext>
            </p:extLst>
          </p:nvPr>
        </p:nvGraphicFramePr>
        <p:xfrm>
          <a:off x="5772781" y="3463549"/>
          <a:ext cx="2088232" cy="72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1710252523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Zero-inflated Poisson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66566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/>
          <p:nvPr/>
        </p:nvCxnSpPr>
        <p:spPr>
          <a:xfrm>
            <a:off x="2355035" y="4533101"/>
            <a:ext cx="9846" cy="51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898592"/>
              </p:ext>
            </p:extLst>
          </p:nvPr>
        </p:nvGraphicFramePr>
        <p:xfrm>
          <a:off x="3401870" y="1532540"/>
          <a:ext cx="2340260" cy="7200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40260">
                  <a:extLst>
                    <a:ext uri="{9D8B030D-6E8A-4147-A177-3AD203B41FA5}">
                      <a16:colId xmlns:a16="http://schemas.microsoft.com/office/drawing/2014/main" val="1710252523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66566"/>
                  </a:ext>
                </a:extLst>
              </a:tr>
            </a:tbl>
          </a:graphicData>
        </a:graphic>
      </p:graphicFrame>
      <p:cxnSp>
        <p:nvCxnSpPr>
          <p:cNvPr id="20" name="직선 화살표 연결선 19"/>
          <p:cNvCxnSpPr/>
          <p:nvPr/>
        </p:nvCxnSpPr>
        <p:spPr>
          <a:xfrm flipH="1">
            <a:off x="4572000" y="2350603"/>
            <a:ext cx="11466" cy="1018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572000" y="2347266"/>
            <a:ext cx="1656184" cy="102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2843808" y="2347266"/>
            <a:ext cx="1739658" cy="93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64925"/>
              </p:ext>
            </p:extLst>
          </p:nvPr>
        </p:nvGraphicFramePr>
        <p:xfrm>
          <a:off x="1309911" y="3374980"/>
          <a:ext cx="2088232" cy="1036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1710252523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Binomial</a:t>
                      </a:r>
                    </a:p>
                    <a:p>
                      <a:pPr algn="ctr" latinLnBrk="1"/>
                      <a:r>
                        <a:rPr lang="en-US" altLang="ko-KR" sz="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  <a:p>
                      <a:pPr algn="ctr" latinLnBrk="1"/>
                      <a:r>
                        <a:rPr lang="en-US" altLang="ko-KR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Poisson-lognormal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46656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94974" y="2639118"/>
            <a:ext cx="1152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Overdispersion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400092" y="2639118"/>
            <a:ext cx="14041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Excess of zero counts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58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MODEL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533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MODEL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9592" y="1628800"/>
                <a:ext cx="7488832" cy="4181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1</a:t>
                </a:r>
              </a:p>
              <a:p>
                <a:endParaRPr lang="en-US" altLang="ko-KR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𝐶𝑂𝑉𝐼𝐷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=1,⋯,25</m:t>
                      </m:r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lit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𝑜𝑙𝑑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𝑓𝑜𝑟𝑒𝑖𝑔𝑛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𝑑𝑒𝑛𝑠𝑖𝑡𝑦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ko-K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:r>
                  <a:rPr lang="en-US" altLang="ko-K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algn="just"/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𝐶𝑂𝑉𝐼𝐷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=1,⋯,25</m:t>
                      </m:r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𝑜𝑙𝑑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𝑓𝑜𝑟𝑒𝑖𝑔𝑛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𝑑𝑒𝑛𝑠𝑖𝑡𝑦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7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𝐼𝐶𝐴𝑅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(0,</m:t>
                      </m:r>
                      <m:sSubSup>
                        <m:sSubSup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28800"/>
                <a:ext cx="7488832" cy="4181786"/>
              </a:xfrm>
              <a:prstGeom prst="rect">
                <a:avLst/>
              </a:prstGeom>
              <a:blipFill>
                <a:blip r:embed="rId2"/>
                <a:stretch>
                  <a:fillRect l="-733" t="-729" b="-4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21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MODEL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533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MODEL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1520" y="1700808"/>
                <a:ext cx="8892480" cy="49026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3</a:t>
                </a:r>
              </a:p>
              <a:p>
                <a:pPr algn="just"/>
                <a:endParaRPr lang="en-US" altLang="ko-K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𝐶𝑂𝑉𝐼𝐷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𝑁𝐵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=1,⋯,25</m:t>
                      </m:r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𝑜𝑙𝑑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𝑓𝑜𝑟𝑒𝑖𝑔𝑛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</m:sSub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𝑑𝑒𝑛𝑠𝑖𝑡𝑦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1700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𝐼𝐶𝐴𝑅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𝑐𝑜𝑒𝑓𝑓𝑖𝑐𝑖𝑒𝑛𝑡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𝑎𝑟𝑒𝑎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𝑀𝑢𝑙𝑡𝑖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,1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,2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;1)</m:t>
                      </m:r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=1,2,⋯,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~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𝐼𝐶𝐴𝑅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altLang="ko-KR" b="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700808"/>
                <a:ext cx="8892480" cy="4902689"/>
              </a:xfrm>
              <a:prstGeom prst="rect">
                <a:avLst/>
              </a:prstGeom>
              <a:blipFill>
                <a:blip r:embed="rId2"/>
                <a:stretch>
                  <a:fillRect l="-548" t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84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72111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4000" b="1" spc="-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RESULT</a:t>
            </a:r>
            <a:endParaRPr lang="ko-KR" altLang="en-US" sz="40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RESULT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533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 PERFORMANCE 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1708"/>
              </p:ext>
            </p:extLst>
          </p:nvPr>
        </p:nvGraphicFramePr>
        <p:xfrm>
          <a:off x="2540000" y="1700808"/>
          <a:ext cx="4064000" cy="36161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607372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22868837"/>
                    </a:ext>
                  </a:extLst>
                </a:gridCol>
              </a:tblGrid>
              <a:tr h="9040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4124856"/>
                  </a:ext>
                </a:extLst>
              </a:tr>
              <a:tr h="904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r>
                        <a:rPr lang="en-US" altLang="ko-KR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5702.54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2329739"/>
                  </a:ext>
                </a:extLst>
              </a:tr>
              <a:tr h="904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2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3891.73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92058"/>
                  </a:ext>
                </a:extLst>
              </a:tr>
              <a:tr h="9040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3</a:t>
                      </a:r>
                      <a:endParaRPr lang="ko-KR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617325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63516" y="125946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4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RESULT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533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ESTIMATE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895066"/>
                  </p:ext>
                </p:extLst>
              </p:nvPr>
            </p:nvGraphicFramePr>
            <p:xfrm>
              <a:off x="1475656" y="2069578"/>
              <a:ext cx="6096000" cy="27121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1607372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42286883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7747549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0888902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58369088"/>
                        </a:ext>
                      </a:extLst>
                    </a:gridCol>
                  </a:tblGrid>
                  <a:tr h="90404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4124856"/>
                      </a:ext>
                    </a:extLst>
                  </a:tr>
                  <a:tr h="9040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  <a:r>
                            <a:rPr lang="en-US" altLang="ko-KR" b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0.259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0.041</a:t>
                          </a:r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0.001</a:t>
                          </a:r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089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2329739"/>
                      </a:ext>
                    </a:extLst>
                  </a:tr>
                  <a:tr h="9040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2</a:t>
                          </a:r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</a:t>
                          </a:r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-0.001</a:t>
                          </a:r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0.142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13920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5895066"/>
                  </p:ext>
                </p:extLst>
              </p:nvPr>
            </p:nvGraphicFramePr>
            <p:xfrm>
              <a:off x="1475656" y="2069578"/>
              <a:ext cx="6096000" cy="27121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160737225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422868837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77475498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0888902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3458369088"/>
                        </a:ext>
                      </a:extLst>
                    </a:gridCol>
                  </a:tblGrid>
                  <a:tr h="90404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671" r="-301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99005" t="-671" r="-19950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500" t="-671" r="-1005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500" t="-671" r="-5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124856"/>
                      </a:ext>
                    </a:extLst>
                  </a:tr>
                  <a:tr h="9040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  <a:r>
                            <a:rPr lang="en-US" altLang="ko-KR" b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1</a:t>
                          </a:r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1351" r="-301000" b="-10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0.041</a:t>
                          </a:r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0.001</a:t>
                          </a:r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500" t="-101351" r="-500" b="-10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2329739"/>
                      </a:ext>
                    </a:extLst>
                  </a:tr>
                  <a:tr h="9040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 2</a:t>
                          </a:r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</a:t>
                          </a:r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 -0.001</a:t>
                          </a:r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500" t="-200000" r="-500" b="-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39205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475656" y="169480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estimates 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(posterior mean)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0" y="478171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epresents statistically significant values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56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83200" y="116632"/>
            <a:ext cx="218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ko-KR" altLang="en-US" sz="28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600" y="1844824"/>
            <a:ext cx="72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altLang="ko-K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RESULT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533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ESTIMATE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44780"/>
                  </p:ext>
                </p:extLst>
              </p:nvPr>
            </p:nvGraphicFramePr>
            <p:xfrm>
              <a:off x="719572" y="2270731"/>
              <a:ext cx="7704856" cy="1808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3107">
                      <a:extLst>
                        <a:ext uri="{9D8B030D-6E8A-4147-A177-3AD203B41FA5}">
                          <a16:colId xmlns:a16="http://schemas.microsoft.com/office/drawing/2014/main" val="1160737225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1422868837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98132630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94396987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1377475498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2808889029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270082101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3458369088"/>
                        </a:ext>
                      </a:extLst>
                    </a:gridCol>
                  </a:tblGrid>
                  <a:tr h="90404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𝟎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b="1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𝟑</m:t>
                                    </m:r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4124856"/>
                      </a:ext>
                    </a:extLst>
                  </a:tr>
                  <a:tr h="9040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  <a:r>
                            <a:rPr lang="en-US" altLang="ko-KR" sz="1600" b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3</a:t>
                          </a:r>
                          <a:endParaRPr lang="ko-KR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23297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144780"/>
                  </p:ext>
                </p:extLst>
              </p:nvPr>
            </p:nvGraphicFramePr>
            <p:xfrm>
              <a:off x="719572" y="2270731"/>
              <a:ext cx="7704856" cy="18080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3107">
                      <a:extLst>
                        <a:ext uri="{9D8B030D-6E8A-4147-A177-3AD203B41FA5}">
                          <a16:colId xmlns:a16="http://schemas.microsoft.com/office/drawing/2014/main" val="1160737225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1422868837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98132630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94396987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1377475498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2808889029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270082101"/>
                        </a:ext>
                      </a:extLst>
                    </a:gridCol>
                    <a:gridCol w="963107">
                      <a:extLst>
                        <a:ext uri="{9D8B030D-6E8A-4147-A177-3AD203B41FA5}">
                          <a16:colId xmlns:a16="http://schemas.microsoft.com/office/drawing/2014/main" val="3458369088"/>
                        </a:ext>
                      </a:extLst>
                    </a:gridCol>
                  </a:tblGrid>
                  <a:tr h="904044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671" r="-601266" b="-100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671" r="-501266" b="-100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671" r="-401266" b="-100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671" r="-301266" b="-100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000" t="-671" r="-201266" b="-100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000" t="-671" r="-101266" b="-1006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0000" t="-671" r="-1266" b="-1006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4124856"/>
                      </a:ext>
                    </a:extLst>
                  </a:tr>
                  <a:tr h="9040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MODEL</a:t>
                          </a:r>
                          <a:r>
                            <a:rPr lang="en-US" altLang="ko-KR" sz="1600" b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ko-KR" sz="1600" b="1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ko-KR" altLang="en-US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2232973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1524000" y="187549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estimates 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(posterior mean)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572" y="4005064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epresents statistically significant values</a:t>
            </a:r>
            <a:endParaRPr lang="ko-KR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7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72111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ko-KR" altLang="en-US" sz="40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6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71600" y="905232"/>
            <a:ext cx="7200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err="1" smtClean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홍종환</a:t>
            </a:r>
            <a:r>
              <a:rPr lang="en-US" altLang="ko-KR" sz="1200" dirty="0" smtClean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. (2022). </a:t>
            </a:r>
            <a:r>
              <a:rPr lang="ko-KR" altLang="en-US" sz="1200" i="1" dirty="0" err="1" smtClean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베이지안</a:t>
            </a:r>
            <a:r>
              <a:rPr lang="ko-KR" altLang="en-US" sz="1200" i="1" dirty="0" smtClean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 시공간 모형을 이용한 서울시 </a:t>
            </a:r>
            <a:r>
              <a:rPr lang="en-US" altLang="ko-KR" sz="1200" i="1" dirty="0" smtClean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COVID-19 </a:t>
            </a:r>
            <a:r>
              <a:rPr lang="ko-KR" altLang="en-US" sz="1200" i="1" dirty="0" smtClean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자료 분석</a:t>
            </a:r>
            <a:r>
              <a:rPr lang="en-US" altLang="ko-KR" sz="1200" i="1" dirty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200" dirty="0" smtClean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200" dirty="0" smtClean="0">
                <a:latin typeface="Times New Roman" panose="02020603050405020304" pitchFamily="18" charset="0"/>
                <a:ea typeface="HY신명조" panose="02030600000101010101" pitchFamily="18" charset="-127"/>
                <a:cs typeface="Times New Roman" panose="02020603050405020304" pitchFamily="18" charset="0"/>
              </a:rPr>
              <a:t>Doctoral dissertation</a:t>
            </a:r>
            <a:r>
              <a:rPr lang="en-US" altLang="ko-KR" sz="1200" dirty="0" smtClean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,	</a:t>
            </a:r>
            <a:r>
              <a:rPr lang="ko-KR" altLang="en-US" sz="1200" dirty="0" smtClean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한양대학교</a:t>
            </a:r>
            <a:r>
              <a:rPr lang="en-US" altLang="ko-KR" sz="1200" dirty="0" smtClean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).</a:t>
            </a:r>
            <a:endParaRPr lang="en-US" altLang="ko-KR" sz="1200" i="1" dirty="0" smtClean="0">
              <a:latin typeface="HY신명조" panose="02030600000101010101" pitchFamily="18" charset="-127"/>
              <a:ea typeface="HY신명조" panose="02030600000101010101" pitchFamily="18" charset="-127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Besag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(1974). Spatial interaction and the statistical analysis of lattice systems. 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Royal 	Statistical Society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Series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(Methodological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192-225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Brook, D. (1964). On the distinction between the conditional probability and the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 	probability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in the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nearest-neighbor systems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altLang="ko-K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Biometrika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(3/4),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481-483.</a:t>
            </a:r>
          </a:p>
          <a:p>
            <a:pPr marL="171450" indent="-171450">
              <a:buFontTx/>
              <a:buChar char="-"/>
            </a:pPr>
            <a:endParaRPr lang="ko-KR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Clifford, P. (1990). Markov random fields in statistics. 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 in physical systems: A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ko-K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honour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John M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ko-KR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Hammersley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19-32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ko-KR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Hong, S., Kang, D., &amp; Choi, J. (2018). Analysis of domestic diabetes prevalence data using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spatially-	dependent 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models in regression coefficients. 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Korean 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Information Science 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Society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633-644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Lawson, A. B., Choi, J., &amp; Zhang, J. (2014). Prior choice in discrete latent modeling of 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spatially	referenced cancer survival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 in medical research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(2), 183-200.</a:t>
            </a:r>
            <a:endParaRPr lang="ko-KR" altLang="ko-K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Kang, D. (2021). 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spatial clustering of a regression coefficient for epidemiological data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(Doctoral 	dissertation, </a:t>
            </a:r>
            <a:r>
              <a:rPr lang="ko-KR" altLang="en-US" sz="1200" dirty="0" smtClean="0">
                <a:latin typeface="HY신명조" panose="02030600000101010101" pitchFamily="18" charset="-127"/>
                <a:ea typeface="HY신명조" panose="02030600000101010101" pitchFamily="18" charset="-127"/>
                <a:cs typeface="Times New Roman" panose="02020603050405020304" pitchFamily="18" charset="0"/>
              </a:rPr>
              <a:t>한양대학교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171450" indent="-171450">
              <a:buFontTx/>
              <a:buChar char="-"/>
            </a:pP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Hong, S., Kang, D., &amp; Choi, J. (2018). Analysis of domestic diabetes prevalence data using Bayesian spatially-	dependent clustering models in regression coefficients. 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Korean Data &amp; Information Science 	Society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altLang="ko-KR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(3), 633-644.</a:t>
            </a:r>
          </a:p>
        </p:txBody>
      </p:sp>
    </p:spTree>
    <p:extLst>
      <p:ext uri="{BB962C8B-B14F-4D97-AF65-F5344CB8AC3E}">
        <p14:creationId xmlns:p14="http://schemas.microsoft.com/office/powerpoint/2010/main" val="37609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708920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sz="40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0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1729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TOPIC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97614" y="4509120"/>
            <a:ext cx="6948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“Infectious diseases diffuse over space”</a:t>
            </a:r>
          </a:p>
          <a:p>
            <a:pPr algn="ctr"/>
            <a:endParaRPr lang="en-US" altLang="ko-KR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“The regression coefficient may have spatial dependency structures”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88" y="1268760"/>
            <a:ext cx="6860498" cy="30249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22250" y="4293676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Source: Getty Images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187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302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BIBIOGRAPHY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4320480" cy="37444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67" y="1628800"/>
            <a:ext cx="4320480" cy="37444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368" y="1628800"/>
            <a:ext cx="413345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8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91680" y="2721114"/>
            <a:ext cx="5760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4000" b="1" spc="-5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</a:t>
            </a:r>
            <a:endParaRPr lang="ko-KR" altLang="en-US" sz="4000" b="1" spc="-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09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763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MOTIVATING DATA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1628800"/>
            <a:ext cx="7200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cases in Seoul</a:t>
            </a:r>
          </a:p>
          <a:p>
            <a:pPr algn="just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Si/Gun/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-level counts of COVID-19</a:t>
            </a:r>
          </a:p>
          <a:p>
            <a:pPr marL="285750" indent="-285750" algn="just">
              <a:buFontTx/>
              <a:buChar char="-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January 1, 2021 ~ September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2021</a:t>
            </a:r>
          </a:p>
          <a:p>
            <a:pPr algn="just"/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areas: 25 (based on the map of the 2018 year)</a:t>
            </a:r>
          </a:p>
          <a:p>
            <a:pPr algn="just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서울 열린 데이터 광장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7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85888" y="620688"/>
            <a:ext cx="763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MOTIVATING DATA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1600" y="1628800"/>
            <a:ext cx="72008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Covariates</a:t>
            </a:r>
          </a:p>
          <a:p>
            <a:pPr algn="just"/>
            <a:endParaRPr lang="en-US" altLang="ko-K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old population in January 1, 2021 ~ August 31, 2021</a:t>
            </a:r>
          </a:p>
          <a:p>
            <a:pPr marL="285750" indent="-285750" algn="just">
              <a:buFontTx/>
              <a:buChar char="-"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foreigner in 2021</a:t>
            </a:r>
          </a:p>
          <a:p>
            <a:pPr algn="just"/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density (people per km) in 2021 </a:t>
            </a:r>
          </a:p>
          <a:p>
            <a:pPr algn="just"/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서울 열린 데이터 광장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altLang="ko-KR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1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85888" y="620688"/>
            <a:ext cx="381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EDA</a:t>
            </a:r>
            <a:endParaRPr lang="ko-KR" alt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13316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80" dirty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000" b="1" spc="-80" dirty="0" smtClean="0">
                <a:solidFill>
                  <a:srgbClr val="004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DATA</a:t>
            </a:r>
            <a:endParaRPr lang="ko-KR" altLang="en-US" sz="1000" b="1" spc="-80" dirty="0">
              <a:solidFill>
                <a:srgbClr val="004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011868"/>
              </p:ext>
            </p:extLst>
          </p:nvPr>
        </p:nvGraphicFramePr>
        <p:xfrm>
          <a:off x="971601" y="1764927"/>
          <a:ext cx="7200797" cy="332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5110045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1608920710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817850822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1548737458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1381785920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4052670211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2346660417"/>
                    </a:ext>
                  </a:extLst>
                </a:gridCol>
                <a:gridCol w="833235">
                  <a:extLst>
                    <a:ext uri="{9D8B030D-6E8A-4147-A177-3AD203B41FA5}">
                      <a16:colId xmlns:a16="http://schemas.microsoft.com/office/drawing/2014/main" val="664260930"/>
                    </a:ext>
                  </a:extLst>
                </a:gridCol>
              </a:tblGrid>
              <a:tr h="665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Q1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Q3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  <a:endParaRPr lang="ko-KR" alt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6870495"/>
                  </a:ext>
                </a:extLst>
              </a:tr>
              <a:tr h="665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COVID-19</a:t>
                      </a:r>
                      <a:r>
                        <a:rPr lang="en-US" altLang="ko-KR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cases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2345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886.251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2331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1904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2714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861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5036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3974784"/>
                  </a:ext>
                </a:extLst>
              </a:tr>
              <a:tr h="6656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Proportion of 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old population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0.163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0.017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0.162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0.150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0.174</a:t>
                      </a:r>
                      <a:endParaRPr lang="ko-KR" sz="1100" kern="1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0.141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0.207</a:t>
                      </a:r>
                      <a:endParaRPr lang="ko-KR" sz="1100" kern="1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940443"/>
                  </a:ext>
                </a:extLst>
              </a:tr>
              <a:tr h="6656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Proportion of </a:t>
                      </a:r>
                      <a:endParaRPr lang="en-US" sz="1200" kern="100" dirty="0" smtClean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foreigner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0.009</a:t>
                      </a:r>
                      <a:endParaRPr lang="ko-KR" sz="1100" kern="1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0.007</a:t>
                      </a:r>
                      <a:endParaRPr lang="ko-KR" sz="1100" kern="1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0.007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0.003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0.014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0.002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0.023</a:t>
                      </a:r>
                      <a:endParaRPr lang="ko-KR" sz="1100" kern="10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819739"/>
                  </a:ext>
                </a:extLst>
              </a:tr>
              <a:tr h="66562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Population density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(people per km)</a:t>
                      </a:r>
                      <a:endParaRPr lang="ko-KR" sz="12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16921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4701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16890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13987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19598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6432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25875</a:t>
                      </a:r>
                      <a:endParaRPr lang="ko-KR" sz="1100" kern="1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5057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1600" y="1395595"/>
            <a:ext cx="720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</a:t>
            </a:r>
            <a:endParaRPr lang="ko-KR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4716</TotalTime>
  <Words>390</Words>
  <Application>Microsoft Office PowerPoint</Application>
  <PresentationFormat>화면 슬라이드 쇼(4:3)</PresentationFormat>
  <Paragraphs>207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HY신명조</vt:lpstr>
      <vt:lpstr>맑은 고딕</vt:lpstr>
      <vt:lpstr>Arial</vt:lpstr>
      <vt:lpstr>Calibri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user</cp:lastModifiedBy>
  <cp:revision>177</cp:revision>
  <cp:lastPrinted>2022-02-09T11:05:20Z</cp:lastPrinted>
  <dcterms:created xsi:type="dcterms:W3CDTF">2014-07-02T04:30:08Z</dcterms:created>
  <dcterms:modified xsi:type="dcterms:W3CDTF">2022-02-15T10:01:13Z</dcterms:modified>
</cp:coreProperties>
</file>