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94" r:id="rId6"/>
    <p:sldId id="295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</p:sldIdLst>
  <p:sldSz cx="12192000" cy="6858000"/>
  <p:notesSz cx="6858000" cy="9144000"/>
  <p:embeddedFontLst>
    <p:embeddedFont>
      <p:font typeface="메이플스토리" panose="020B0600000101010101" charset="-127"/>
      <p:bold r:id="rId18"/>
    </p:embeddedFont>
    <p:embeddedFont>
      <p:font typeface="Cambria Math" panose="02040503050406030204" pitchFamily="18" charset="0"/>
      <p:regular r:id="rId19"/>
    </p:embeddedFont>
    <p:embeddedFont>
      <p:font typeface="나눔스퀘어 ExtraBold" panose="020B0600000101010101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7" autoAdjust="0"/>
    <p:restoredTop sz="93784" autoAdjust="0"/>
  </p:normalViewPr>
  <p:slideViewPr>
    <p:cSldViewPr snapToGrid="0">
      <p:cViewPr varScale="1">
        <p:scale>
          <a:sx n="77" d="100"/>
          <a:sy n="77" d="100"/>
        </p:scale>
        <p:origin x="1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8EFC1-4812-4222-A4A3-40C9ED64C35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92BD9-5887-471B-9A05-653206D91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47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92BD9-5887-471B-9A05-653206D91B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78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92BD9-5887-471B-9A05-653206D91B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68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92BD9-5887-471B-9A05-653206D91B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10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92BD9-5887-471B-9A05-653206D91B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83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92BD9-5887-471B-9A05-653206D91B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791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92BD9-5887-471B-9A05-653206D91B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4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92BD9-5887-471B-9A05-653206D91B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209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92BD9-5887-471B-9A05-653206D91B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94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92BD9-5887-471B-9A05-653206D91B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50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92BD9-5887-471B-9A05-653206D91B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51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92BD9-5887-471B-9A05-653206D91B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0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92BD9-5887-471B-9A05-653206D91B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798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92BD9-5887-471B-9A05-653206D91B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20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E6EB5-9166-48BA-A408-376B7DB49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77EC37-15EA-49AE-BFAE-57FDE83F0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18AE0-F3F5-46B0-9CF7-40196CFC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EAA-C316-415E-BC8B-B99DE8D73CAB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8C4CE-8724-4658-A30E-DCF47DD2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1D889-BEE5-455C-A576-52518FB5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6EC4-0D2E-4A25-8C64-163434D47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8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224A0-764E-40B8-9B88-05677DEC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6F5416-D98A-4181-9F8B-500FEE85B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DA42B8-9941-4EEB-9E4C-8FFBE16A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EAA-C316-415E-BC8B-B99DE8D73CAB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06FB3-B77E-43CD-9C65-D94992E8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3A3FB-BBE4-4B62-A322-BC5D2AB9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6EC4-0D2E-4A25-8C64-163434D47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2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2A977E-E220-4681-BD58-8EAD202C1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EA8E1F-52B2-489B-97D0-9AAC6BFF0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A1211-D6C4-4C91-97C0-DCD5F9D3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EAA-C316-415E-BC8B-B99DE8D73CAB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66D39-9AFF-49F2-9D13-DEEDB4DA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6D40B-DEDE-4742-B357-5E64DCA0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6EC4-0D2E-4A25-8C64-163434D47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9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DB49C-E01F-4806-8C3E-6C8FF258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CCE20-6403-4FA6-8BA9-84F40E6CD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88592-C589-4B3D-922B-FA40C814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EAA-C316-415E-BC8B-B99DE8D73CAB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B5F76-96D3-4FCA-A41F-B22766BF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BE4A6-481A-4079-BDDF-91BCFE79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6EC4-0D2E-4A25-8C64-163434D47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0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2413-30F5-4F9B-B8E6-E4F62871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DAC14-6822-4B71-B1F5-51C10C279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05DFC-1ABB-44FC-A2C7-D76F54F6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EAA-C316-415E-BC8B-B99DE8D73CAB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A3214-3B10-479A-A3C6-537C388F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C0135-DC53-49C1-AE9A-19122B22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6EC4-0D2E-4A25-8C64-163434D47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2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8C2E9-29B5-4FDA-A2C1-8E7210E5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0196-6D76-4D54-8316-50B576CBF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B28FC3-8EB4-417E-B86C-C5C8E730D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CD03A4-566B-4E51-A1F2-6BD35624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EAA-C316-415E-BC8B-B99DE8D73CAB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DA075-0F8C-446F-A28A-59AD1140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9636D3-D194-46D6-945E-CF2B4647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6EC4-0D2E-4A25-8C64-163434D47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04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C4100-BE9F-4097-9654-C28DCC68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39DD5-D81A-46D7-A0E5-9D609AD9E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F1024-054B-47CA-87F1-B1F67FE7A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837DE4-E21C-42DE-A7DE-3515F15DC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EB50EB-2293-470F-85D7-D98247833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90CA11-EF9F-4DD4-8EFE-AFE735FE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EAA-C316-415E-BC8B-B99DE8D73CAB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779F8A-44E9-4814-B6E5-24B6C5FB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94A174-499B-4491-80D5-F418FE4D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6EC4-0D2E-4A25-8C64-163434D47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9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7EEF7-CC13-45C1-BCB6-E86C5ECB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2897A1-DCC5-4E81-A597-5B3A0CC2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EAA-C316-415E-BC8B-B99DE8D73CAB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89636A-DB2C-4BB0-A850-50BD968C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E44D5B-1B21-4540-ADE5-A57A5A5E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6EC4-0D2E-4A25-8C64-163434D47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63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8CF89A-1E95-411D-AAAF-B1CCC71B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EAA-C316-415E-BC8B-B99DE8D73CAB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996881-DF12-4861-95D5-FDCEA5A1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8C0082-C63A-46EF-9486-5D994DB8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6EC4-0D2E-4A25-8C64-163434D47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2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E2458-9E70-4D21-B8C1-B207B614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767EB-B779-4DF8-9F1A-BF0D3768E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7BB19E-BE11-4671-8269-BE38D7709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C2543-97F9-4A4C-A6B7-8FE8B4C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EAA-C316-415E-BC8B-B99DE8D73CAB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CE2C66-459D-4A46-A6D8-77C6AD3E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71F9F8-FB90-4F54-94EB-B5C37E29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6EC4-0D2E-4A25-8C64-163434D47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4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7BEA7-EDEB-4A91-A3BE-3A4ED9D4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52C114-DF12-4623-809F-B3CF38543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C63266-8DF5-4ABB-A7B2-EC9429C1F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C084E2-7D28-4A57-BBE9-74EE9D9F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EAA-C316-415E-BC8B-B99DE8D73CAB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9BB70-9D3B-4D90-A7E7-9342927D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0C549D-6771-4BF4-A8DA-88264D23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6EC4-0D2E-4A25-8C64-163434D47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7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D945AB-C621-4FF8-8B58-65279446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13AB2-0B17-4ADE-ACF8-D45DC5DF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65189-0629-41DC-8C3D-158AB31D9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1EEAA-C316-415E-BC8B-B99DE8D73CAB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A6AFB-6E75-4AA6-898B-FBC5F01BB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DE401-C27A-4D5D-A139-51E99AE03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06EC4-0D2E-4A25-8C64-163434D47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4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599DC6C-694A-4162-A13F-C28AFA400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132151"/>
            <a:ext cx="6105194" cy="20310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Indexed Tree</a:t>
            </a:r>
            <a:endParaRPr lang="ko-KR" altLang="en-US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5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1A85BD-8BC3-4444-AC28-42FE691D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Top-Down</a:t>
            </a:r>
            <a:br>
              <a:rPr lang="en-US" altLang="ko-KR" sz="40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</a:br>
            <a:r>
              <a:rPr lang="en-US" altLang="ko-KR" sz="3200" dirty="0" err="1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Init</a:t>
            </a:r>
            <a:r>
              <a:rPr lang="en-US" altLang="ko-KR" sz="32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(left, right, node)</a:t>
            </a:r>
            <a:endParaRPr lang="ko-KR" altLang="en-US" sz="4000" dirty="0">
              <a:solidFill>
                <a:srgbClr val="FFFFFF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8F35233-5574-4987-B65C-E00DEFB7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90" y="2647398"/>
            <a:ext cx="10618839" cy="37381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Root 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부터 시작 </a:t>
            </a:r>
            <a:r>
              <a:rPr lang="en-US" altLang="ko-KR" sz="20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init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(1, 8, 1)</a:t>
            </a:r>
          </a:p>
          <a:p>
            <a:pPr>
              <a:lnSpc>
                <a:spcPct val="100000"/>
              </a:lnSpc>
            </a:pPr>
            <a:r>
              <a:rPr lang="ko-KR" altLang="en-US" sz="20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내부노드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일 경우 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 left != right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왼쪽 자식 </a:t>
            </a:r>
            <a:r>
              <a:rPr lang="en-US" altLang="ko-KR" sz="16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init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 left, mid, node * 2 ) 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호출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오른쪽 자식 </a:t>
            </a:r>
            <a:r>
              <a:rPr lang="en-US" altLang="ko-KR" sz="16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init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 mid + 1, right, node * 2 + 1 ) 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호출</a:t>
            </a:r>
            <a:endParaRPr lang="en-US" altLang="ko-KR" sz="16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왼쪽 자식 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오른쪽 자식 값을 합쳐서 </a:t>
            </a:r>
            <a:r>
              <a:rPr lang="ko-KR" altLang="en-US" sz="16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노드에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저장</a:t>
            </a:r>
            <a:endParaRPr lang="en-US" altLang="ko-KR" sz="16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노드의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값을 리턴</a:t>
            </a:r>
            <a:endParaRPr lang="en-US" altLang="ko-KR" sz="16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리프노드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일 경우 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 left == right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노드에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배열의 값 저장</a:t>
            </a:r>
            <a:endParaRPr lang="en-US" altLang="ko-KR" sz="16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노드의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값을 리턴</a:t>
            </a:r>
            <a:endParaRPr lang="en-US" altLang="ko-KR" sz="16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19153" y="2678193"/>
            <a:ext cx="6215953" cy="3142203"/>
            <a:chOff x="4278386" y="2772554"/>
            <a:chExt cx="7628006" cy="3856005"/>
          </a:xfrm>
        </p:grpSpPr>
        <p:sp>
          <p:nvSpPr>
            <p:cNvPr id="6" name="타원 5"/>
            <p:cNvSpPr/>
            <p:nvPr/>
          </p:nvSpPr>
          <p:spPr>
            <a:xfrm>
              <a:off x="427838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1-1</a:t>
              </a:r>
            </a:p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0781018" y="292547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index</a:t>
              </a:r>
            </a:p>
            <a:p>
              <a:pPr algn="ctr"/>
              <a:endParaRPr lang="en-US" altLang="ko-KR" sz="700" dirty="0"/>
            </a:p>
            <a:p>
              <a:pPr algn="ctr"/>
              <a:r>
                <a:rPr lang="en-US" altLang="ko-KR" sz="700" dirty="0"/>
                <a:t>value</a:t>
              </a:r>
              <a:endParaRPr lang="ko-KR" altLang="en-US" sz="70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527435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2-2</a:t>
              </a:r>
            </a:p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6238440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</a:p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723440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</a:p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23037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</a:p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9226338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</a:t>
              </a:r>
            </a:p>
            <a:p>
              <a:pPr algn="ctr"/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1019042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</a:t>
              </a:r>
            </a:p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118639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8</a:t>
              </a:r>
            </a:p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765640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1-2</a:t>
              </a:r>
            </a:p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725694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3-4</a:t>
              </a:r>
            </a:p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17626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5-6</a:t>
              </a:r>
            </a:p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677680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7-8</a:t>
              </a:r>
            </a:p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735848" y="381788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1-4</a:t>
              </a:r>
            </a:p>
            <a:p>
              <a:pPr algn="ctr"/>
              <a:r>
                <a:rPr lang="en-US" altLang="ko-KR" sz="1200" dirty="0"/>
                <a:t>14</a:t>
              </a:r>
              <a:endParaRPr lang="ko-KR" altLang="en-US" sz="12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9687834" y="381788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5-8</a:t>
              </a:r>
            </a:p>
            <a:p>
              <a:pPr algn="ctr"/>
              <a:r>
                <a:rPr lang="en-US" altLang="ko-KR" sz="1200" dirty="0"/>
                <a:t>16</a:t>
              </a:r>
              <a:endParaRPr lang="ko-KR" altLang="en-US" sz="120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7680269" y="277255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1-8</a:t>
              </a:r>
            </a:p>
            <a:p>
              <a:pPr algn="ctr"/>
              <a:r>
                <a:rPr lang="en-US" altLang="ko-KR" sz="1200" dirty="0"/>
                <a:t>30</a:t>
              </a:r>
              <a:endParaRPr lang="ko-KR" altLang="en-US" sz="1200" dirty="0"/>
            </a:p>
          </p:txBody>
        </p:sp>
        <p:cxnSp>
          <p:nvCxnSpPr>
            <p:cNvPr id="23" name="직선 연결선 22"/>
            <p:cNvCxnSpPr>
              <a:stCxn id="15" idx="3"/>
              <a:endCxn id="6" idx="0"/>
            </p:cNvCxnSpPr>
            <p:nvPr/>
          </p:nvCxnSpPr>
          <p:spPr>
            <a:xfrm flipH="1">
              <a:off x="4638386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8" idx="5"/>
              <a:endCxn id="14" idx="0"/>
            </p:cNvCxnSpPr>
            <p:nvPr/>
          </p:nvCxnSpPr>
          <p:spPr>
            <a:xfrm>
              <a:off x="11292238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5"/>
              <a:endCxn id="8" idx="0"/>
            </p:cNvCxnSpPr>
            <p:nvPr/>
          </p:nvCxnSpPr>
          <p:spPr>
            <a:xfrm>
              <a:off x="5380198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3"/>
              <a:endCxn id="9" idx="0"/>
            </p:cNvCxnSpPr>
            <p:nvPr/>
          </p:nvCxnSpPr>
          <p:spPr>
            <a:xfrm flipH="1">
              <a:off x="6598440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6" idx="5"/>
              <a:endCxn id="10" idx="0"/>
            </p:cNvCxnSpPr>
            <p:nvPr/>
          </p:nvCxnSpPr>
          <p:spPr>
            <a:xfrm>
              <a:off x="7340252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7" idx="3"/>
              <a:endCxn id="11" idx="0"/>
            </p:cNvCxnSpPr>
            <p:nvPr/>
          </p:nvCxnSpPr>
          <p:spPr>
            <a:xfrm flipH="1">
              <a:off x="8590372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7" idx="5"/>
              <a:endCxn id="12" idx="0"/>
            </p:cNvCxnSpPr>
            <p:nvPr/>
          </p:nvCxnSpPr>
          <p:spPr>
            <a:xfrm>
              <a:off x="9332184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8" idx="3"/>
              <a:endCxn id="13" idx="0"/>
            </p:cNvCxnSpPr>
            <p:nvPr/>
          </p:nvCxnSpPr>
          <p:spPr>
            <a:xfrm flipH="1">
              <a:off x="10550426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0" idx="3"/>
              <a:endCxn id="15" idx="0"/>
            </p:cNvCxnSpPr>
            <p:nvPr/>
          </p:nvCxnSpPr>
          <p:spPr>
            <a:xfrm flipH="1">
              <a:off x="5125640" y="4432447"/>
              <a:ext cx="715650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0" idx="5"/>
              <a:endCxn id="16" idx="0"/>
            </p:cNvCxnSpPr>
            <p:nvPr/>
          </p:nvCxnSpPr>
          <p:spPr>
            <a:xfrm>
              <a:off x="6350406" y="4432447"/>
              <a:ext cx="735288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1" idx="3"/>
              <a:endCxn id="17" idx="0"/>
            </p:cNvCxnSpPr>
            <p:nvPr/>
          </p:nvCxnSpPr>
          <p:spPr>
            <a:xfrm flipH="1">
              <a:off x="9077626" y="4432447"/>
              <a:ext cx="715650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1" idx="5"/>
              <a:endCxn id="18" idx="0"/>
            </p:cNvCxnSpPr>
            <p:nvPr/>
          </p:nvCxnSpPr>
          <p:spPr>
            <a:xfrm>
              <a:off x="10302392" y="4432447"/>
              <a:ext cx="735288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22" idx="5"/>
              <a:endCxn id="21" idx="0"/>
            </p:cNvCxnSpPr>
            <p:nvPr/>
          </p:nvCxnSpPr>
          <p:spPr>
            <a:xfrm>
              <a:off x="8294827" y="3387112"/>
              <a:ext cx="1753007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22" idx="3"/>
              <a:endCxn id="20" idx="0"/>
            </p:cNvCxnSpPr>
            <p:nvPr/>
          </p:nvCxnSpPr>
          <p:spPr>
            <a:xfrm flipH="1">
              <a:off x="6095848" y="3387112"/>
              <a:ext cx="1689863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747056"/>
              </p:ext>
            </p:extLst>
          </p:nvPr>
        </p:nvGraphicFramePr>
        <p:xfrm>
          <a:off x="213565" y="5983690"/>
          <a:ext cx="71717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637150" y="534237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3" name="직선 화살표 연결선 42"/>
          <p:cNvCxnSpPr>
            <a:stCxn id="42" idx="2"/>
            <a:endCxn id="41" idx="0"/>
          </p:cNvCxnSpPr>
          <p:nvPr/>
        </p:nvCxnSpPr>
        <p:spPr>
          <a:xfrm flipH="1">
            <a:off x="3799450" y="5711703"/>
            <a:ext cx="2168" cy="271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2" idx="3"/>
            <a:endCxn id="6" idx="2"/>
          </p:cNvCxnSpPr>
          <p:nvPr/>
        </p:nvCxnSpPr>
        <p:spPr>
          <a:xfrm>
            <a:off x="3966086" y="5527037"/>
            <a:ext cx="12530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500219" y="5886922"/>
            <a:ext cx="0" cy="921957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127086" y="5123443"/>
            <a:ext cx="632609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7604051" y="2526546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226817" y="3158947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283301" y="419828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847511" y="502035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753866" y="502035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834525" y="415647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603685" y="496856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335130" y="4982371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979526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1A85BD-8BC3-4444-AC28-42FE691D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Top-Down</a:t>
            </a:r>
            <a:br>
              <a:rPr lang="en-US" altLang="ko-KR" sz="40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</a:br>
            <a:r>
              <a:rPr lang="en-US" altLang="ko-KR" sz="31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Query(left, right, node, </a:t>
            </a:r>
            <a:r>
              <a:rPr lang="en-US" altLang="ko-KR" sz="3100" dirty="0" err="1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queryLeft</a:t>
            </a:r>
            <a:r>
              <a:rPr lang="en-US" altLang="ko-KR" sz="31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en-US" altLang="ko-KR" sz="3100" dirty="0" err="1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queryRight</a:t>
            </a:r>
            <a:r>
              <a:rPr lang="en-US" altLang="ko-KR" sz="31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)</a:t>
            </a:r>
            <a:endParaRPr lang="ko-KR" altLang="en-US" sz="3100" dirty="0">
              <a:solidFill>
                <a:srgbClr val="FFFFFF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8F35233-5574-4987-B65C-E00DEFB7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90" y="2647398"/>
            <a:ext cx="10618839" cy="319040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Root 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부터 시작 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query(1, 8, 1, 3, 7)</a:t>
            </a:r>
          </a:p>
          <a:p>
            <a:pPr>
              <a:lnSpc>
                <a:spcPct val="100000"/>
              </a:lnSpc>
            </a:pPr>
            <a:r>
              <a:rPr lang="ko-KR" altLang="en-US" sz="20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노드가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Query 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범위 밖 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연관 없음</a:t>
            </a:r>
            <a:endParaRPr lang="en-US" altLang="ko-KR" sz="20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무시</a:t>
            </a:r>
            <a:endParaRPr lang="en-US" altLang="ko-KR" sz="16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노드가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Query 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범위 안에 들어옴 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 가능</a:t>
            </a:r>
            <a:endParaRPr lang="en-US" altLang="ko-KR" sz="20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</a:t>
            </a:r>
            <a:r>
              <a:rPr lang="ko-KR" altLang="en-US" sz="16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노드값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리턴</a:t>
            </a:r>
            <a:endParaRPr lang="en-US" altLang="ko-KR" sz="16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노드가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Query 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범위 에 </a:t>
            </a:r>
            <a:r>
              <a:rPr lang="ko-KR" altLang="en-US" sz="20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걸쳐있음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 불가</a:t>
            </a:r>
            <a:endParaRPr lang="en-US" altLang="ko-KR" sz="20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왼쪽 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query( l, mid, node * 2 , 3, 7 ) 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호출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오른쪽 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query( mid + 1, r, node * 2 + 1. 3, 7 ) 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호출</a:t>
            </a:r>
            <a:endParaRPr lang="en-US" altLang="ko-KR" sz="16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왼쪽 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query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오른쪽 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query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값을 합쳐서 리턴</a:t>
            </a:r>
            <a:endParaRPr lang="en-US" altLang="ko-KR" sz="16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04953" y="2769633"/>
            <a:ext cx="6215953" cy="3142203"/>
            <a:chOff x="4278386" y="2772554"/>
            <a:chExt cx="7628006" cy="3856005"/>
          </a:xfrm>
        </p:grpSpPr>
        <p:sp>
          <p:nvSpPr>
            <p:cNvPr id="6" name="타원 5"/>
            <p:cNvSpPr/>
            <p:nvPr/>
          </p:nvSpPr>
          <p:spPr>
            <a:xfrm>
              <a:off x="427838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1-1</a:t>
              </a:r>
            </a:p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0781018" y="292547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index</a:t>
              </a:r>
            </a:p>
            <a:p>
              <a:pPr algn="ctr"/>
              <a:endParaRPr lang="en-US" altLang="ko-KR" sz="700" dirty="0"/>
            </a:p>
            <a:p>
              <a:pPr algn="ctr"/>
              <a:r>
                <a:rPr lang="en-US" altLang="ko-KR" sz="700" dirty="0"/>
                <a:t>value</a:t>
              </a:r>
              <a:endParaRPr lang="ko-KR" altLang="en-US" sz="70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527435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2-2</a:t>
              </a:r>
            </a:p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6238440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</a:p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723440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</a:p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23037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</a:p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9226338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</a:t>
              </a:r>
            </a:p>
            <a:p>
              <a:pPr algn="ctr"/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1019042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</a:t>
              </a:r>
            </a:p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118639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8</a:t>
              </a:r>
            </a:p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765640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1-2</a:t>
              </a:r>
            </a:p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725694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3-4</a:t>
              </a:r>
            </a:p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17626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5-6</a:t>
              </a:r>
            </a:p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677680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7-8</a:t>
              </a:r>
            </a:p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735848" y="381788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1-4</a:t>
              </a:r>
            </a:p>
            <a:p>
              <a:pPr algn="ctr"/>
              <a:r>
                <a:rPr lang="en-US" altLang="ko-KR" sz="1200" dirty="0"/>
                <a:t>14</a:t>
              </a:r>
              <a:endParaRPr lang="ko-KR" altLang="en-US" sz="12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9687834" y="381788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5-8</a:t>
              </a:r>
            </a:p>
            <a:p>
              <a:pPr algn="ctr"/>
              <a:r>
                <a:rPr lang="en-US" altLang="ko-KR" sz="1200" dirty="0"/>
                <a:t>16</a:t>
              </a:r>
              <a:endParaRPr lang="ko-KR" altLang="en-US" sz="120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7680269" y="277255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1-8</a:t>
              </a:r>
            </a:p>
            <a:p>
              <a:pPr algn="ctr"/>
              <a:r>
                <a:rPr lang="en-US" altLang="ko-KR" sz="1200" dirty="0"/>
                <a:t>30</a:t>
              </a:r>
              <a:endParaRPr lang="ko-KR" altLang="en-US" sz="1200" dirty="0"/>
            </a:p>
          </p:txBody>
        </p:sp>
        <p:cxnSp>
          <p:nvCxnSpPr>
            <p:cNvPr id="23" name="직선 연결선 22"/>
            <p:cNvCxnSpPr>
              <a:stCxn id="15" idx="3"/>
              <a:endCxn id="6" idx="0"/>
            </p:cNvCxnSpPr>
            <p:nvPr/>
          </p:nvCxnSpPr>
          <p:spPr>
            <a:xfrm flipH="1">
              <a:off x="4638386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8" idx="5"/>
              <a:endCxn id="14" idx="0"/>
            </p:cNvCxnSpPr>
            <p:nvPr/>
          </p:nvCxnSpPr>
          <p:spPr>
            <a:xfrm>
              <a:off x="11292238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5"/>
              <a:endCxn id="8" idx="0"/>
            </p:cNvCxnSpPr>
            <p:nvPr/>
          </p:nvCxnSpPr>
          <p:spPr>
            <a:xfrm>
              <a:off x="5380198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3"/>
              <a:endCxn id="9" idx="0"/>
            </p:cNvCxnSpPr>
            <p:nvPr/>
          </p:nvCxnSpPr>
          <p:spPr>
            <a:xfrm flipH="1">
              <a:off x="6598440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6" idx="5"/>
              <a:endCxn id="10" idx="0"/>
            </p:cNvCxnSpPr>
            <p:nvPr/>
          </p:nvCxnSpPr>
          <p:spPr>
            <a:xfrm>
              <a:off x="7340252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7" idx="3"/>
              <a:endCxn id="11" idx="0"/>
            </p:cNvCxnSpPr>
            <p:nvPr/>
          </p:nvCxnSpPr>
          <p:spPr>
            <a:xfrm flipH="1">
              <a:off x="8590372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7" idx="5"/>
              <a:endCxn id="12" idx="0"/>
            </p:cNvCxnSpPr>
            <p:nvPr/>
          </p:nvCxnSpPr>
          <p:spPr>
            <a:xfrm>
              <a:off x="9332184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8" idx="3"/>
              <a:endCxn id="13" idx="0"/>
            </p:cNvCxnSpPr>
            <p:nvPr/>
          </p:nvCxnSpPr>
          <p:spPr>
            <a:xfrm flipH="1">
              <a:off x="10550426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0" idx="3"/>
              <a:endCxn id="15" idx="0"/>
            </p:cNvCxnSpPr>
            <p:nvPr/>
          </p:nvCxnSpPr>
          <p:spPr>
            <a:xfrm flipH="1">
              <a:off x="5125640" y="4432447"/>
              <a:ext cx="715650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0" idx="5"/>
              <a:endCxn id="16" idx="0"/>
            </p:cNvCxnSpPr>
            <p:nvPr/>
          </p:nvCxnSpPr>
          <p:spPr>
            <a:xfrm>
              <a:off x="6350406" y="4432447"/>
              <a:ext cx="735288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1" idx="3"/>
              <a:endCxn id="17" idx="0"/>
            </p:cNvCxnSpPr>
            <p:nvPr/>
          </p:nvCxnSpPr>
          <p:spPr>
            <a:xfrm flipH="1">
              <a:off x="9077626" y="4432447"/>
              <a:ext cx="715650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1" idx="5"/>
              <a:endCxn id="18" idx="0"/>
            </p:cNvCxnSpPr>
            <p:nvPr/>
          </p:nvCxnSpPr>
          <p:spPr>
            <a:xfrm>
              <a:off x="10302392" y="4432447"/>
              <a:ext cx="735288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22" idx="5"/>
              <a:endCxn id="21" idx="0"/>
            </p:cNvCxnSpPr>
            <p:nvPr/>
          </p:nvCxnSpPr>
          <p:spPr>
            <a:xfrm>
              <a:off x="8294827" y="3387112"/>
              <a:ext cx="1753007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22" idx="3"/>
              <a:endCxn id="20" idx="0"/>
            </p:cNvCxnSpPr>
            <p:nvPr/>
          </p:nvCxnSpPr>
          <p:spPr>
            <a:xfrm flipH="1">
              <a:off x="6095848" y="3387112"/>
              <a:ext cx="1689863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213565" y="5983690"/>
          <a:ext cx="71717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8247130" y="2618923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705183" y="3429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012195" y="4208179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658927" y="4196291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9904088" y="3409493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9168765" y="421925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739460" y="4212746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0453829" y="5064574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1260441" y="5064574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186940" y="6355018"/>
            <a:ext cx="360000" cy="36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667000" y="6362638"/>
            <a:ext cx="360000" cy="36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484051" y="6371056"/>
            <a:ext cx="360000" cy="36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776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1A85BD-8BC3-4444-AC28-42FE691D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Top-Down</a:t>
            </a:r>
            <a:br>
              <a:rPr lang="en-US" altLang="ko-KR" sz="40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</a:br>
            <a:r>
              <a:rPr lang="en-US" altLang="ko-KR" sz="32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Update(left, right, node, target, diff)</a:t>
            </a:r>
            <a:endParaRPr lang="ko-KR" altLang="en-US" sz="4000" dirty="0">
              <a:solidFill>
                <a:srgbClr val="FFFFFF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8F35233-5574-4987-B65C-E00DEFB7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90" y="2647398"/>
            <a:ext cx="10618839" cy="31904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Root 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부터 시작 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update(1, 8, 1, 3, -2)</a:t>
            </a:r>
          </a:p>
          <a:p>
            <a:pPr>
              <a:lnSpc>
                <a:spcPct val="100000"/>
              </a:lnSpc>
            </a:pPr>
            <a:r>
              <a:rPr lang="ko-KR" altLang="en-US" sz="20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노드가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Target 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미포함 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연관 없음</a:t>
            </a:r>
            <a:endParaRPr lang="en-US" altLang="ko-KR" sz="20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무시</a:t>
            </a:r>
            <a:endParaRPr lang="en-US" altLang="ko-KR" sz="16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노드가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Target 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포함</a:t>
            </a:r>
            <a:endParaRPr lang="en-US" altLang="ko-KR" sz="20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</a:t>
            </a:r>
            <a:r>
              <a:rPr lang="ko-KR" altLang="en-US" sz="16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노드에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diff 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반영</a:t>
            </a:r>
            <a:endParaRPr lang="en-US" altLang="ko-KR" sz="16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자식이 있을 경우 왼쪽 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update( l, mid, node * 2 , 3, -2 ) 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오른쪽 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update( mid + 1, r, node * 2 + 1, 3, -2 )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904953" y="2769633"/>
            <a:ext cx="6215953" cy="3142203"/>
            <a:chOff x="4278386" y="2772554"/>
            <a:chExt cx="7628006" cy="3856005"/>
          </a:xfrm>
        </p:grpSpPr>
        <p:sp>
          <p:nvSpPr>
            <p:cNvPr id="6" name="타원 5"/>
            <p:cNvSpPr/>
            <p:nvPr/>
          </p:nvSpPr>
          <p:spPr>
            <a:xfrm>
              <a:off x="427838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1-1</a:t>
              </a:r>
            </a:p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0781018" y="292547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index</a:t>
              </a:r>
            </a:p>
            <a:p>
              <a:pPr algn="ctr"/>
              <a:endParaRPr lang="en-US" altLang="ko-KR" sz="700" dirty="0"/>
            </a:p>
            <a:p>
              <a:pPr algn="ctr"/>
              <a:r>
                <a:rPr lang="en-US" altLang="ko-KR" sz="700" dirty="0"/>
                <a:t>value</a:t>
              </a:r>
              <a:endParaRPr lang="ko-KR" altLang="en-US" sz="70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527435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2-2</a:t>
              </a:r>
            </a:p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6238440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</a:p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723440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</a:p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23037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</a:p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9226338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</a:t>
              </a:r>
            </a:p>
            <a:p>
              <a:pPr algn="ctr"/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1019042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</a:t>
              </a:r>
            </a:p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118639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8</a:t>
              </a:r>
            </a:p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765640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1-2</a:t>
              </a:r>
            </a:p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725694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3-4</a:t>
              </a:r>
            </a:p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17626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5-6</a:t>
              </a:r>
            </a:p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677680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7-8</a:t>
              </a:r>
            </a:p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735848" y="381788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1-4</a:t>
              </a:r>
            </a:p>
            <a:p>
              <a:pPr algn="ctr"/>
              <a:r>
                <a:rPr lang="en-US" altLang="ko-KR" sz="1200" dirty="0"/>
                <a:t>14</a:t>
              </a:r>
              <a:endParaRPr lang="ko-KR" altLang="en-US" sz="12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9687834" y="381788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5-8</a:t>
              </a:r>
            </a:p>
            <a:p>
              <a:pPr algn="ctr"/>
              <a:r>
                <a:rPr lang="en-US" altLang="ko-KR" sz="1200" dirty="0"/>
                <a:t>16</a:t>
              </a:r>
              <a:endParaRPr lang="ko-KR" altLang="en-US" sz="120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7680269" y="277255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1-8</a:t>
              </a:r>
            </a:p>
            <a:p>
              <a:pPr algn="ctr"/>
              <a:r>
                <a:rPr lang="en-US" altLang="ko-KR" sz="1200" dirty="0"/>
                <a:t>30</a:t>
              </a:r>
              <a:endParaRPr lang="ko-KR" altLang="en-US" sz="1200" dirty="0"/>
            </a:p>
          </p:txBody>
        </p:sp>
        <p:cxnSp>
          <p:nvCxnSpPr>
            <p:cNvPr id="23" name="직선 연결선 22"/>
            <p:cNvCxnSpPr>
              <a:stCxn id="15" idx="3"/>
              <a:endCxn id="6" idx="0"/>
            </p:cNvCxnSpPr>
            <p:nvPr/>
          </p:nvCxnSpPr>
          <p:spPr>
            <a:xfrm flipH="1">
              <a:off x="4638386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8" idx="5"/>
              <a:endCxn id="14" idx="0"/>
            </p:cNvCxnSpPr>
            <p:nvPr/>
          </p:nvCxnSpPr>
          <p:spPr>
            <a:xfrm>
              <a:off x="11292238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5"/>
              <a:endCxn id="8" idx="0"/>
            </p:cNvCxnSpPr>
            <p:nvPr/>
          </p:nvCxnSpPr>
          <p:spPr>
            <a:xfrm>
              <a:off x="5380198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3"/>
              <a:endCxn id="9" idx="0"/>
            </p:cNvCxnSpPr>
            <p:nvPr/>
          </p:nvCxnSpPr>
          <p:spPr>
            <a:xfrm flipH="1">
              <a:off x="6598440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6" idx="5"/>
              <a:endCxn id="10" idx="0"/>
            </p:cNvCxnSpPr>
            <p:nvPr/>
          </p:nvCxnSpPr>
          <p:spPr>
            <a:xfrm>
              <a:off x="7340252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7" idx="3"/>
              <a:endCxn id="11" idx="0"/>
            </p:cNvCxnSpPr>
            <p:nvPr/>
          </p:nvCxnSpPr>
          <p:spPr>
            <a:xfrm flipH="1">
              <a:off x="8590372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7" idx="5"/>
              <a:endCxn id="12" idx="0"/>
            </p:cNvCxnSpPr>
            <p:nvPr/>
          </p:nvCxnSpPr>
          <p:spPr>
            <a:xfrm>
              <a:off x="9332184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8" idx="3"/>
              <a:endCxn id="13" idx="0"/>
            </p:cNvCxnSpPr>
            <p:nvPr/>
          </p:nvCxnSpPr>
          <p:spPr>
            <a:xfrm flipH="1">
              <a:off x="10550426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0" idx="3"/>
              <a:endCxn id="15" idx="0"/>
            </p:cNvCxnSpPr>
            <p:nvPr/>
          </p:nvCxnSpPr>
          <p:spPr>
            <a:xfrm flipH="1">
              <a:off x="5125640" y="4432447"/>
              <a:ext cx="715650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0" idx="5"/>
              <a:endCxn id="16" idx="0"/>
            </p:cNvCxnSpPr>
            <p:nvPr/>
          </p:nvCxnSpPr>
          <p:spPr>
            <a:xfrm>
              <a:off x="6350406" y="4432447"/>
              <a:ext cx="735288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1" idx="3"/>
              <a:endCxn id="17" idx="0"/>
            </p:cNvCxnSpPr>
            <p:nvPr/>
          </p:nvCxnSpPr>
          <p:spPr>
            <a:xfrm flipH="1">
              <a:off x="9077626" y="4432447"/>
              <a:ext cx="715650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1" idx="5"/>
              <a:endCxn id="18" idx="0"/>
            </p:cNvCxnSpPr>
            <p:nvPr/>
          </p:nvCxnSpPr>
          <p:spPr>
            <a:xfrm>
              <a:off x="10302392" y="4432447"/>
              <a:ext cx="735288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22" idx="5"/>
              <a:endCxn id="21" idx="0"/>
            </p:cNvCxnSpPr>
            <p:nvPr/>
          </p:nvCxnSpPr>
          <p:spPr>
            <a:xfrm>
              <a:off x="8294827" y="3387112"/>
              <a:ext cx="1753007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22" idx="3"/>
              <a:endCxn id="20" idx="0"/>
            </p:cNvCxnSpPr>
            <p:nvPr/>
          </p:nvCxnSpPr>
          <p:spPr>
            <a:xfrm flipH="1">
              <a:off x="6095848" y="3387112"/>
              <a:ext cx="1689863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213565" y="5983690"/>
          <a:ext cx="71717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타원 38"/>
          <p:cNvSpPr/>
          <p:nvPr/>
        </p:nvSpPr>
        <p:spPr>
          <a:xfrm>
            <a:off x="8243217" y="2680551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29298" y="3400616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003706" y="4196291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588226" y="4242599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281652" y="497817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9925600" y="3384553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0887" y="269366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-2</a:t>
            </a:r>
            <a:endParaRPr lang="ko-KR" altLang="en-US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93412" y="355203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-2</a:t>
            </a:r>
            <a:endParaRPr lang="ko-KR" altLang="en-US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99785" y="43748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-2</a:t>
            </a:r>
            <a:endParaRPr lang="ko-KR" altLang="en-US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89248" y="509873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-2</a:t>
            </a:r>
            <a:endParaRPr lang="ko-KR" altLang="en-US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6773" y="561847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-2</a:t>
            </a:r>
            <a:endParaRPr lang="ko-KR" altLang="en-US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5383" y="561847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-2</a:t>
            </a:r>
            <a:endParaRPr lang="ko-KR" altLang="en-US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9577" y="561847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-2</a:t>
            </a:r>
            <a:endParaRPr lang="ko-KR" altLang="en-US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54390" y="561847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-2</a:t>
            </a:r>
            <a:endParaRPr lang="ko-KR" altLang="en-US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758566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1A85BD-8BC3-4444-AC28-42FE691D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Bottom-Up</a:t>
            </a:r>
            <a:br>
              <a:rPr lang="en-US" altLang="ko-KR" sz="40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</a:br>
            <a:r>
              <a:rPr lang="en-US" altLang="ko-KR" sz="3200" dirty="0" err="1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Init</a:t>
            </a:r>
            <a:endParaRPr lang="ko-KR" altLang="en-US" sz="4000" dirty="0">
              <a:solidFill>
                <a:srgbClr val="FFFFFF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8F35233-5574-4987-B65C-E00DEFB7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90" y="2647398"/>
            <a:ext cx="10618839" cy="37381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리프노드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순회 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 index = [ S ] ~ [ S + N – 1 ]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노드에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배열의 값 저장</a:t>
            </a:r>
            <a:endParaRPr lang="en-US" altLang="ko-KR" sz="16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내부노드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순회 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 index = [ S – 1 ] ~ [ 1 ]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왼쪽 자식 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 * 2 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오른쪽 자식 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 * 2 + 1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왼쪽 자식 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오른쪽 자식 값을 합쳐서 </a:t>
            </a:r>
            <a:r>
              <a:rPr lang="ko-KR" altLang="en-US" sz="16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노드에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저장</a:t>
            </a:r>
            <a:endParaRPr lang="en-US" altLang="ko-KR" sz="16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19153" y="2678193"/>
            <a:ext cx="6215953" cy="3142203"/>
            <a:chOff x="4278386" y="2772554"/>
            <a:chExt cx="7628006" cy="3856005"/>
          </a:xfrm>
        </p:grpSpPr>
        <p:sp>
          <p:nvSpPr>
            <p:cNvPr id="6" name="타원 5"/>
            <p:cNvSpPr/>
            <p:nvPr/>
          </p:nvSpPr>
          <p:spPr>
            <a:xfrm>
              <a:off x="427838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1-1</a:t>
              </a:r>
            </a:p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0781018" y="292547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index</a:t>
              </a:r>
            </a:p>
            <a:p>
              <a:pPr algn="ctr"/>
              <a:endParaRPr lang="en-US" altLang="ko-KR" sz="700" dirty="0"/>
            </a:p>
            <a:p>
              <a:pPr algn="ctr"/>
              <a:r>
                <a:rPr lang="en-US" altLang="ko-KR" sz="700" dirty="0"/>
                <a:t>value</a:t>
              </a:r>
              <a:endParaRPr lang="ko-KR" altLang="en-US" sz="70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527435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2-2</a:t>
              </a:r>
            </a:p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6238440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</a:p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723440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</a:p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23037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</a:p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9226338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</a:t>
              </a:r>
            </a:p>
            <a:p>
              <a:pPr algn="ctr"/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1019042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</a:t>
              </a:r>
            </a:p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118639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8</a:t>
              </a:r>
            </a:p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765640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1-2</a:t>
              </a:r>
            </a:p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725694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3-4</a:t>
              </a:r>
            </a:p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17626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5-6</a:t>
              </a:r>
            </a:p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677680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7-8</a:t>
              </a:r>
            </a:p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735848" y="381788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1-4</a:t>
              </a:r>
            </a:p>
            <a:p>
              <a:pPr algn="ctr"/>
              <a:r>
                <a:rPr lang="en-US" altLang="ko-KR" sz="1200" dirty="0"/>
                <a:t>14</a:t>
              </a:r>
              <a:endParaRPr lang="ko-KR" altLang="en-US" sz="12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9687834" y="381788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5-8</a:t>
              </a:r>
            </a:p>
            <a:p>
              <a:pPr algn="ctr"/>
              <a:r>
                <a:rPr lang="en-US" altLang="ko-KR" sz="1200" dirty="0"/>
                <a:t>16</a:t>
              </a:r>
              <a:endParaRPr lang="ko-KR" altLang="en-US" sz="120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7680269" y="277255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1-8</a:t>
              </a:r>
            </a:p>
            <a:p>
              <a:pPr algn="ctr"/>
              <a:r>
                <a:rPr lang="en-US" altLang="ko-KR" sz="1200" dirty="0"/>
                <a:t>30</a:t>
              </a:r>
              <a:endParaRPr lang="ko-KR" altLang="en-US" sz="1200" dirty="0"/>
            </a:p>
          </p:txBody>
        </p:sp>
        <p:cxnSp>
          <p:nvCxnSpPr>
            <p:cNvPr id="23" name="직선 연결선 22"/>
            <p:cNvCxnSpPr>
              <a:stCxn id="15" idx="3"/>
              <a:endCxn id="6" idx="0"/>
            </p:cNvCxnSpPr>
            <p:nvPr/>
          </p:nvCxnSpPr>
          <p:spPr>
            <a:xfrm flipH="1">
              <a:off x="4638386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8" idx="5"/>
              <a:endCxn id="14" idx="0"/>
            </p:cNvCxnSpPr>
            <p:nvPr/>
          </p:nvCxnSpPr>
          <p:spPr>
            <a:xfrm>
              <a:off x="11292238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5"/>
              <a:endCxn id="8" idx="0"/>
            </p:cNvCxnSpPr>
            <p:nvPr/>
          </p:nvCxnSpPr>
          <p:spPr>
            <a:xfrm>
              <a:off x="5380198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3"/>
              <a:endCxn id="9" idx="0"/>
            </p:cNvCxnSpPr>
            <p:nvPr/>
          </p:nvCxnSpPr>
          <p:spPr>
            <a:xfrm flipH="1">
              <a:off x="6598440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6" idx="5"/>
              <a:endCxn id="10" idx="0"/>
            </p:cNvCxnSpPr>
            <p:nvPr/>
          </p:nvCxnSpPr>
          <p:spPr>
            <a:xfrm>
              <a:off x="7340252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7" idx="3"/>
              <a:endCxn id="11" idx="0"/>
            </p:cNvCxnSpPr>
            <p:nvPr/>
          </p:nvCxnSpPr>
          <p:spPr>
            <a:xfrm flipH="1">
              <a:off x="8590372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7" idx="5"/>
              <a:endCxn id="12" idx="0"/>
            </p:cNvCxnSpPr>
            <p:nvPr/>
          </p:nvCxnSpPr>
          <p:spPr>
            <a:xfrm>
              <a:off x="9332184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8" idx="3"/>
              <a:endCxn id="13" idx="0"/>
            </p:cNvCxnSpPr>
            <p:nvPr/>
          </p:nvCxnSpPr>
          <p:spPr>
            <a:xfrm flipH="1">
              <a:off x="10550426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0" idx="3"/>
              <a:endCxn id="15" idx="0"/>
            </p:cNvCxnSpPr>
            <p:nvPr/>
          </p:nvCxnSpPr>
          <p:spPr>
            <a:xfrm flipH="1">
              <a:off x="5125640" y="4432447"/>
              <a:ext cx="715650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0" idx="5"/>
              <a:endCxn id="16" idx="0"/>
            </p:cNvCxnSpPr>
            <p:nvPr/>
          </p:nvCxnSpPr>
          <p:spPr>
            <a:xfrm>
              <a:off x="6350406" y="4432447"/>
              <a:ext cx="735288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1" idx="3"/>
              <a:endCxn id="17" idx="0"/>
            </p:cNvCxnSpPr>
            <p:nvPr/>
          </p:nvCxnSpPr>
          <p:spPr>
            <a:xfrm flipH="1">
              <a:off x="9077626" y="4432447"/>
              <a:ext cx="715650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1" idx="5"/>
              <a:endCxn id="18" idx="0"/>
            </p:cNvCxnSpPr>
            <p:nvPr/>
          </p:nvCxnSpPr>
          <p:spPr>
            <a:xfrm>
              <a:off x="10302392" y="4432447"/>
              <a:ext cx="735288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22" idx="5"/>
              <a:endCxn id="21" idx="0"/>
            </p:cNvCxnSpPr>
            <p:nvPr/>
          </p:nvCxnSpPr>
          <p:spPr>
            <a:xfrm>
              <a:off x="8294827" y="3387112"/>
              <a:ext cx="1753007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22" idx="3"/>
              <a:endCxn id="20" idx="0"/>
            </p:cNvCxnSpPr>
            <p:nvPr/>
          </p:nvCxnSpPr>
          <p:spPr>
            <a:xfrm flipH="1">
              <a:off x="6095848" y="3387112"/>
              <a:ext cx="1689863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213565" y="5983690"/>
          <a:ext cx="71717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637150" y="534237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3" name="직선 화살표 연결선 42"/>
          <p:cNvCxnSpPr>
            <a:stCxn id="42" idx="2"/>
            <a:endCxn id="41" idx="0"/>
          </p:cNvCxnSpPr>
          <p:nvPr/>
        </p:nvCxnSpPr>
        <p:spPr>
          <a:xfrm flipH="1">
            <a:off x="3799450" y="5711703"/>
            <a:ext cx="2168" cy="271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2" idx="3"/>
            <a:endCxn id="6" idx="2"/>
          </p:cNvCxnSpPr>
          <p:nvPr/>
        </p:nvCxnSpPr>
        <p:spPr>
          <a:xfrm>
            <a:off x="3966086" y="5527037"/>
            <a:ext cx="12530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500219" y="5886922"/>
            <a:ext cx="0" cy="921957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127086" y="5123443"/>
            <a:ext cx="632609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10571503" y="5014177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769407" y="502035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146729" y="502035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847511" y="502035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753866" y="502035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8953089" y="502035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542625" y="502035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335130" y="502035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0128029" y="417672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414150" y="4176725"/>
            <a:ext cx="483988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endParaRPr lang="ko-KR" altLang="en-US" sz="1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775197" y="4176725"/>
            <a:ext cx="483988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</a:t>
            </a:r>
            <a:endParaRPr lang="ko-KR" altLang="en-US" sz="1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529525" y="225614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770772" y="2265602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606086" y="3084911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402078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1A85BD-8BC3-4444-AC28-42FE691D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Bottom-Up</a:t>
            </a:r>
            <a:br>
              <a:rPr lang="en-US" altLang="ko-KR" sz="40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</a:br>
            <a:r>
              <a:rPr lang="en-US" altLang="ko-KR" sz="31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Query(</a:t>
            </a:r>
            <a:r>
              <a:rPr lang="en-US" altLang="ko-KR" sz="3100" dirty="0" err="1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queryLeft</a:t>
            </a:r>
            <a:r>
              <a:rPr lang="en-US" altLang="ko-KR" sz="31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en-US" altLang="ko-KR" sz="3100" dirty="0" err="1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queryRight</a:t>
            </a:r>
            <a:r>
              <a:rPr lang="en-US" altLang="ko-KR" sz="31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)</a:t>
            </a:r>
            <a:endParaRPr lang="ko-KR" altLang="en-US" sz="3100" dirty="0">
              <a:solidFill>
                <a:srgbClr val="FFFFFF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8F35233-5574-4987-B65C-E00DEFB7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90" y="2647398"/>
            <a:ext cx="10618839" cy="31904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리프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노드부터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시작 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query( 3, 7)</a:t>
            </a:r>
          </a:p>
          <a:p>
            <a:pPr lvl="1">
              <a:lnSpc>
                <a:spcPct val="100000"/>
              </a:lnSpc>
            </a:pPr>
            <a:r>
              <a:rPr lang="en-US" altLang="ko-KR" sz="12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nodeLeft</a:t>
            </a:r>
            <a:r>
              <a:rPr lang="en-US" altLang="ko-KR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 S + </a:t>
            </a:r>
            <a:r>
              <a:rPr lang="en-US" altLang="ko-KR" sz="12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queryLeft</a:t>
            </a:r>
            <a:r>
              <a:rPr lang="en-US" altLang="ko-KR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1</a:t>
            </a:r>
          </a:p>
          <a:p>
            <a:pPr lvl="1">
              <a:lnSpc>
                <a:spcPct val="100000"/>
              </a:lnSpc>
            </a:pPr>
            <a:r>
              <a:rPr lang="en-US" altLang="ko-KR" sz="12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nodeRight</a:t>
            </a:r>
            <a:r>
              <a:rPr lang="en-US" altLang="ko-KR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 S + </a:t>
            </a:r>
            <a:r>
              <a:rPr lang="en-US" altLang="ko-KR" sz="12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queryRight</a:t>
            </a:r>
            <a:r>
              <a:rPr lang="en-US" altLang="ko-KR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1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while(</a:t>
            </a:r>
            <a:r>
              <a:rPr lang="en-US" altLang="ko-KR" sz="16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nodeLeft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&lt;= </a:t>
            </a:r>
            <a:r>
              <a:rPr lang="en-US" altLang="ko-KR" sz="16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nodeRight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12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leftNode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분기 조건</a:t>
            </a:r>
            <a:endParaRPr lang="en-US" altLang="ko-KR" sz="16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짝수 </a:t>
            </a:r>
            <a:r>
              <a:rPr lang="en-US" altLang="ko-KR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부모 값 사용 가능 </a:t>
            </a:r>
            <a:r>
              <a:rPr lang="en-US" altLang="ko-KR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=&gt; </a:t>
            </a:r>
            <a:r>
              <a:rPr lang="en-US" altLang="ko-KR" sz="12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leftNode</a:t>
            </a:r>
            <a:r>
              <a:rPr lang="en-US" altLang="ko-KR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leftNode</a:t>
            </a:r>
            <a:r>
              <a:rPr lang="en-US" altLang="ko-KR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/ 2</a:t>
            </a:r>
          </a:p>
          <a:p>
            <a:pPr lvl="1">
              <a:lnSpc>
                <a:spcPct val="10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홀수 </a:t>
            </a:r>
            <a:r>
              <a:rPr lang="en-US" altLang="ko-KR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</a:t>
            </a:r>
            <a:r>
              <a:rPr lang="ko-KR" altLang="en-US" sz="12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노드</a:t>
            </a:r>
            <a:r>
              <a:rPr lang="ko-KR" altLang="en-US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값 추가 </a:t>
            </a:r>
            <a:r>
              <a:rPr lang="en-US" altLang="ko-KR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=&gt; </a:t>
            </a:r>
            <a:r>
              <a:rPr lang="en-US" altLang="ko-KR" sz="12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leftNode</a:t>
            </a:r>
            <a:r>
              <a:rPr lang="en-US" altLang="ko-KR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 ( </a:t>
            </a:r>
            <a:r>
              <a:rPr lang="en-US" altLang="ko-KR" sz="12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leftNode</a:t>
            </a:r>
            <a:r>
              <a:rPr lang="en-US" altLang="ko-KR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+ 1 ) / 2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rightNode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분기 조건</a:t>
            </a:r>
            <a:endParaRPr lang="en-US" altLang="ko-KR" sz="16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짝수 </a:t>
            </a:r>
            <a:r>
              <a:rPr lang="en-US" altLang="ko-KR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</a:t>
            </a:r>
            <a:r>
              <a:rPr lang="ko-KR" altLang="en-US" sz="12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노드</a:t>
            </a:r>
            <a:r>
              <a:rPr lang="ko-KR" altLang="en-US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값 추가 </a:t>
            </a:r>
            <a:r>
              <a:rPr lang="en-US" altLang="ko-KR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=&gt; </a:t>
            </a:r>
            <a:r>
              <a:rPr lang="en-US" altLang="ko-KR" sz="12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rightNode</a:t>
            </a:r>
            <a:r>
              <a:rPr lang="en-US" altLang="ko-KR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 ( </a:t>
            </a:r>
            <a:r>
              <a:rPr lang="en-US" altLang="ko-KR" sz="12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rightNode</a:t>
            </a:r>
            <a:r>
              <a:rPr lang="en-US" altLang="ko-KR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1 ) / 2</a:t>
            </a:r>
          </a:p>
          <a:p>
            <a:pPr lvl="1">
              <a:lnSpc>
                <a:spcPct val="10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홀수 </a:t>
            </a:r>
            <a:r>
              <a:rPr lang="en-US" altLang="ko-KR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부모 값 사용 가능 </a:t>
            </a:r>
            <a:r>
              <a:rPr lang="en-US" altLang="ko-KR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=&gt; </a:t>
            </a:r>
            <a:r>
              <a:rPr lang="en-US" altLang="ko-KR" sz="12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rightNode</a:t>
            </a:r>
            <a:r>
              <a:rPr lang="en-US" altLang="ko-KR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rightNode</a:t>
            </a:r>
            <a:r>
              <a:rPr lang="en-US" altLang="ko-KR" sz="12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/ 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904953" y="2769633"/>
            <a:ext cx="6215953" cy="3142203"/>
            <a:chOff x="4278386" y="2772554"/>
            <a:chExt cx="7628006" cy="3856005"/>
          </a:xfrm>
        </p:grpSpPr>
        <p:sp>
          <p:nvSpPr>
            <p:cNvPr id="6" name="타원 5"/>
            <p:cNvSpPr/>
            <p:nvPr/>
          </p:nvSpPr>
          <p:spPr>
            <a:xfrm>
              <a:off x="427838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1-1</a:t>
              </a:r>
            </a:p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0781018" y="292547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index</a:t>
              </a:r>
            </a:p>
            <a:p>
              <a:pPr algn="ctr"/>
              <a:endParaRPr lang="en-US" altLang="ko-KR" sz="700" dirty="0"/>
            </a:p>
            <a:p>
              <a:pPr algn="ctr"/>
              <a:r>
                <a:rPr lang="en-US" altLang="ko-KR" sz="700" dirty="0"/>
                <a:t>value</a:t>
              </a:r>
              <a:endParaRPr lang="ko-KR" altLang="en-US" sz="70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527435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2-2</a:t>
              </a:r>
            </a:p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6238440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</a:p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723440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</a:p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23037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</a:p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9226338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</a:t>
              </a:r>
            </a:p>
            <a:p>
              <a:pPr algn="ctr"/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1019042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</a:t>
              </a:r>
            </a:p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118639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8</a:t>
              </a:r>
            </a:p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765640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1-2</a:t>
              </a:r>
            </a:p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725694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3-4</a:t>
              </a:r>
            </a:p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17626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5-6</a:t>
              </a:r>
            </a:p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677680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7-8</a:t>
              </a:r>
            </a:p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735848" y="381788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1-4</a:t>
              </a:r>
            </a:p>
            <a:p>
              <a:pPr algn="ctr"/>
              <a:r>
                <a:rPr lang="en-US" altLang="ko-KR" sz="1200" dirty="0"/>
                <a:t>14</a:t>
              </a:r>
              <a:endParaRPr lang="ko-KR" altLang="en-US" sz="12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9687834" y="381788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5-8</a:t>
              </a:r>
            </a:p>
            <a:p>
              <a:pPr algn="ctr"/>
              <a:r>
                <a:rPr lang="en-US" altLang="ko-KR" sz="1200" dirty="0"/>
                <a:t>16</a:t>
              </a:r>
              <a:endParaRPr lang="ko-KR" altLang="en-US" sz="120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7680269" y="277255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1-8</a:t>
              </a:r>
            </a:p>
            <a:p>
              <a:pPr algn="ctr"/>
              <a:r>
                <a:rPr lang="en-US" altLang="ko-KR" sz="1200" dirty="0"/>
                <a:t>30</a:t>
              </a:r>
              <a:endParaRPr lang="ko-KR" altLang="en-US" sz="1200" dirty="0"/>
            </a:p>
          </p:txBody>
        </p:sp>
        <p:cxnSp>
          <p:nvCxnSpPr>
            <p:cNvPr id="23" name="직선 연결선 22"/>
            <p:cNvCxnSpPr>
              <a:stCxn id="15" idx="3"/>
              <a:endCxn id="6" idx="0"/>
            </p:cNvCxnSpPr>
            <p:nvPr/>
          </p:nvCxnSpPr>
          <p:spPr>
            <a:xfrm flipH="1">
              <a:off x="4638386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8" idx="5"/>
              <a:endCxn id="14" idx="0"/>
            </p:cNvCxnSpPr>
            <p:nvPr/>
          </p:nvCxnSpPr>
          <p:spPr>
            <a:xfrm>
              <a:off x="11292238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5"/>
              <a:endCxn id="8" idx="0"/>
            </p:cNvCxnSpPr>
            <p:nvPr/>
          </p:nvCxnSpPr>
          <p:spPr>
            <a:xfrm>
              <a:off x="5380198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3"/>
              <a:endCxn id="9" idx="0"/>
            </p:cNvCxnSpPr>
            <p:nvPr/>
          </p:nvCxnSpPr>
          <p:spPr>
            <a:xfrm flipH="1">
              <a:off x="6598440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6" idx="5"/>
              <a:endCxn id="10" idx="0"/>
            </p:cNvCxnSpPr>
            <p:nvPr/>
          </p:nvCxnSpPr>
          <p:spPr>
            <a:xfrm>
              <a:off x="7340252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7" idx="3"/>
              <a:endCxn id="11" idx="0"/>
            </p:cNvCxnSpPr>
            <p:nvPr/>
          </p:nvCxnSpPr>
          <p:spPr>
            <a:xfrm flipH="1">
              <a:off x="8590372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7" idx="5"/>
              <a:endCxn id="12" idx="0"/>
            </p:cNvCxnSpPr>
            <p:nvPr/>
          </p:nvCxnSpPr>
          <p:spPr>
            <a:xfrm>
              <a:off x="9332184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8" idx="3"/>
              <a:endCxn id="13" idx="0"/>
            </p:cNvCxnSpPr>
            <p:nvPr/>
          </p:nvCxnSpPr>
          <p:spPr>
            <a:xfrm flipH="1">
              <a:off x="10550426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0" idx="3"/>
              <a:endCxn id="15" idx="0"/>
            </p:cNvCxnSpPr>
            <p:nvPr/>
          </p:nvCxnSpPr>
          <p:spPr>
            <a:xfrm flipH="1">
              <a:off x="5125640" y="4432447"/>
              <a:ext cx="715650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0" idx="5"/>
              <a:endCxn id="16" idx="0"/>
            </p:cNvCxnSpPr>
            <p:nvPr/>
          </p:nvCxnSpPr>
          <p:spPr>
            <a:xfrm>
              <a:off x="6350406" y="4432447"/>
              <a:ext cx="735288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1" idx="3"/>
              <a:endCxn id="17" idx="0"/>
            </p:cNvCxnSpPr>
            <p:nvPr/>
          </p:nvCxnSpPr>
          <p:spPr>
            <a:xfrm flipH="1">
              <a:off x="9077626" y="4432447"/>
              <a:ext cx="715650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1" idx="5"/>
              <a:endCxn id="18" idx="0"/>
            </p:cNvCxnSpPr>
            <p:nvPr/>
          </p:nvCxnSpPr>
          <p:spPr>
            <a:xfrm>
              <a:off x="10302392" y="4432447"/>
              <a:ext cx="735288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22" idx="5"/>
              <a:endCxn id="21" idx="0"/>
            </p:cNvCxnSpPr>
            <p:nvPr/>
          </p:nvCxnSpPr>
          <p:spPr>
            <a:xfrm>
              <a:off x="8294827" y="3387112"/>
              <a:ext cx="1753007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22" idx="3"/>
              <a:endCxn id="20" idx="0"/>
            </p:cNvCxnSpPr>
            <p:nvPr/>
          </p:nvCxnSpPr>
          <p:spPr>
            <a:xfrm flipH="1">
              <a:off x="6095848" y="3387112"/>
              <a:ext cx="1689863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213565" y="5983690"/>
          <a:ext cx="71717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7274570" y="5060007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510624" y="4269247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9168765" y="421925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0385249" y="5064574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186940" y="6355018"/>
            <a:ext cx="360000" cy="36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667000" y="6362638"/>
            <a:ext cx="360000" cy="36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484051" y="6371056"/>
            <a:ext cx="360000" cy="36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813988" y="4406875"/>
            <a:ext cx="773187" cy="732012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10625396" y="5257562"/>
            <a:ext cx="773187" cy="732012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9429831" y="4406875"/>
            <a:ext cx="773187" cy="732012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꺾인 연결선 39"/>
          <p:cNvCxnSpPr>
            <a:stCxn id="13" idx="4"/>
            <a:endCxn id="12" idx="4"/>
          </p:cNvCxnSpPr>
          <p:nvPr/>
        </p:nvCxnSpPr>
        <p:spPr>
          <a:xfrm rot="5400000">
            <a:off x="10623138" y="5519025"/>
            <a:ext cx="12700" cy="78562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6" idx="0"/>
            <a:endCxn id="21" idx="2"/>
          </p:cNvCxnSpPr>
          <p:nvPr/>
        </p:nvCxnSpPr>
        <p:spPr>
          <a:xfrm rot="5400000" flipH="1" flipV="1">
            <a:off x="8973576" y="3133832"/>
            <a:ext cx="558470" cy="21204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7" idx="0"/>
          </p:cNvCxnSpPr>
          <p:nvPr/>
        </p:nvCxnSpPr>
        <p:spPr>
          <a:xfrm rot="16200000" flipV="1">
            <a:off x="8393433" y="3050938"/>
            <a:ext cx="788236" cy="20564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4693574" y="404687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163862" y="4297773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348058" y="5156052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230421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1A85BD-8BC3-4444-AC28-42FE691D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Bottom-Up</a:t>
            </a:r>
            <a:br>
              <a:rPr lang="en-US" altLang="ko-KR" sz="40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</a:br>
            <a:r>
              <a:rPr lang="en-US" altLang="ko-KR" sz="32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Update(target, value)</a:t>
            </a:r>
            <a:endParaRPr lang="ko-KR" altLang="en-US" sz="4000" dirty="0">
              <a:solidFill>
                <a:srgbClr val="FFFFFF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8F35233-5574-4987-B65C-E00DEFB7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90" y="2647398"/>
            <a:ext cx="10618839" cy="31904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리프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부터 시작 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update(3, 2)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 = S + target – 1</a:t>
            </a:r>
          </a:p>
          <a:p>
            <a:pPr>
              <a:lnSpc>
                <a:spcPct val="100000"/>
              </a:lnSpc>
            </a:pPr>
            <a:r>
              <a:rPr lang="ko-KR" altLang="en-US" sz="20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노드를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해당 값으로 갱신</a:t>
            </a:r>
            <a:endParaRPr lang="en-US" altLang="ko-KR" sz="20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부모로 이동 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 /= 2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while ( node &gt;= 1 )         ~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좌측 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 node * 2 ) 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우측 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 node * 2 + 1 ) 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합을 </a:t>
            </a:r>
            <a:r>
              <a:rPr lang="ko-KR" altLang="en-US" sz="16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노드에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저장</a:t>
            </a:r>
            <a:endParaRPr lang="en-US" altLang="ko-KR" sz="16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부모로 이동 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 /= 2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904953" y="2769633"/>
            <a:ext cx="6215953" cy="3142203"/>
            <a:chOff x="4278386" y="2772554"/>
            <a:chExt cx="7628006" cy="3856005"/>
          </a:xfrm>
        </p:grpSpPr>
        <p:sp>
          <p:nvSpPr>
            <p:cNvPr id="6" name="타원 5"/>
            <p:cNvSpPr/>
            <p:nvPr/>
          </p:nvSpPr>
          <p:spPr>
            <a:xfrm>
              <a:off x="427838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1-1</a:t>
              </a:r>
            </a:p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0781018" y="292547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index</a:t>
              </a:r>
            </a:p>
            <a:p>
              <a:pPr algn="ctr"/>
              <a:endParaRPr lang="en-US" altLang="ko-KR" sz="700" dirty="0"/>
            </a:p>
            <a:p>
              <a:pPr algn="ctr"/>
              <a:r>
                <a:rPr lang="en-US" altLang="ko-KR" sz="700" dirty="0"/>
                <a:t>value</a:t>
              </a:r>
              <a:endParaRPr lang="ko-KR" altLang="en-US" sz="70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527435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2-2</a:t>
              </a:r>
            </a:p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6238440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</a:p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723440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</a:p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23037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</a:p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9226338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</a:t>
              </a:r>
            </a:p>
            <a:p>
              <a:pPr algn="ctr"/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1019042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</a:t>
              </a:r>
            </a:p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118639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8</a:t>
              </a:r>
            </a:p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765640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1-2</a:t>
              </a:r>
            </a:p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725694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3-4</a:t>
              </a:r>
            </a:p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17626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5-6</a:t>
              </a:r>
            </a:p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677680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7-8</a:t>
              </a:r>
            </a:p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735848" y="381788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1-4</a:t>
              </a:r>
            </a:p>
            <a:p>
              <a:pPr algn="ctr"/>
              <a:r>
                <a:rPr lang="en-US" altLang="ko-KR" sz="1200" dirty="0"/>
                <a:t>14</a:t>
              </a:r>
              <a:endParaRPr lang="ko-KR" altLang="en-US" sz="12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9687834" y="381788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5-8</a:t>
              </a:r>
            </a:p>
            <a:p>
              <a:pPr algn="ctr"/>
              <a:r>
                <a:rPr lang="en-US" altLang="ko-KR" sz="1200" dirty="0"/>
                <a:t>16</a:t>
              </a:r>
              <a:endParaRPr lang="ko-KR" altLang="en-US" sz="120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7680269" y="277255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1-8</a:t>
              </a:r>
            </a:p>
            <a:p>
              <a:pPr algn="ctr"/>
              <a:r>
                <a:rPr lang="en-US" altLang="ko-KR" sz="1200" dirty="0"/>
                <a:t>30</a:t>
              </a:r>
              <a:endParaRPr lang="ko-KR" altLang="en-US" sz="1200" dirty="0"/>
            </a:p>
          </p:txBody>
        </p:sp>
        <p:cxnSp>
          <p:nvCxnSpPr>
            <p:cNvPr id="23" name="직선 연결선 22"/>
            <p:cNvCxnSpPr>
              <a:stCxn id="15" idx="3"/>
              <a:endCxn id="6" idx="0"/>
            </p:cNvCxnSpPr>
            <p:nvPr/>
          </p:nvCxnSpPr>
          <p:spPr>
            <a:xfrm flipH="1">
              <a:off x="4638386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8" idx="5"/>
              <a:endCxn id="14" idx="0"/>
            </p:cNvCxnSpPr>
            <p:nvPr/>
          </p:nvCxnSpPr>
          <p:spPr>
            <a:xfrm>
              <a:off x="11292238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5"/>
              <a:endCxn id="8" idx="0"/>
            </p:cNvCxnSpPr>
            <p:nvPr/>
          </p:nvCxnSpPr>
          <p:spPr>
            <a:xfrm>
              <a:off x="5380198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3"/>
              <a:endCxn id="9" idx="0"/>
            </p:cNvCxnSpPr>
            <p:nvPr/>
          </p:nvCxnSpPr>
          <p:spPr>
            <a:xfrm flipH="1">
              <a:off x="6598440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6" idx="5"/>
              <a:endCxn id="10" idx="0"/>
            </p:cNvCxnSpPr>
            <p:nvPr/>
          </p:nvCxnSpPr>
          <p:spPr>
            <a:xfrm>
              <a:off x="7340252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7" idx="3"/>
              <a:endCxn id="11" idx="0"/>
            </p:cNvCxnSpPr>
            <p:nvPr/>
          </p:nvCxnSpPr>
          <p:spPr>
            <a:xfrm flipH="1">
              <a:off x="8590372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7" idx="5"/>
              <a:endCxn id="12" idx="0"/>
            </p:cNvCxnSpPr>
            <p:nvPr/>
          </p:nvCxnSpPr>
          <p:spPr>
            <a:xfrm>
              <a:off x="9332184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8" idx="3"/>
              <a:endCxn id="13" idx="0"/>
            </p:cNvCxnSpPr>
            <p:nvPr/>
          </p:nvCxnSpPr>
          <p:spPr>
            <a:xfrm flipH="1">
              <a:off x="10550426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0" idx="3"/>
              <a:endCxn id="15" idx="0"/>
            </p:cNvCxnSpPr>
            <p:nvPr/>
          </p:nvCxnSpPr>
          <p:spPr>
            <a:xfrm flipH="1">
              <a:off x="5125640" y="4432447"/>
              <a:ext cx="715650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0" idx="5"/>
              <a:endCxn id="16" idx="0"/>
            </p:cNvCxnSpPr>
            <p:nvPr/>
          </p:nvCxnSpPr>
          <p:spPr>
            <a:xfrm>
              <a:off x="6350406" y="4432447"/>
              <a:ext cx="735288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1" idx="3"/>
              <a:endCxn id="17" idx="0"/>
            </p:cNvCxnSpPr>
            <p:nvPr/>
          </p:nvCxnSpPr>
          <p:spPr>
            <a:xfrm flipH="1">
              <a:off x="9077626" y="4432447"/>
              <a:ext cx="715650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1" idx="5"/>
              <a:endCxn id="18" idx="0"/>
            </p:cNvCxnSpPr>
            <p:nvPr/>
          </p:nvCxnSpPr>
          <p:spPr>
            <a:xfrm>
              <a:off x="10302392" y="4432447"/>
              <a:ext cx="735288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22" idx="5"/>
              <a:endCxn id="21" idx="0"/>
            </p:cNvCxnSpPr>
            <p:nvPr/>
          </p:nvCxnSpPr>
          <p:spPr>
            <a:xfrm>
              <a:off x="8294827" y="3387112"/>
              <a:ext cx="1753007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22" idx="3"/>
              <a:endCxn id="20" idx="0"/>
            </p:cNvCxnSpPr>
            <p:nvPr/>
          </p:nvCxnSpPr>
          <p:spPr>
            <a:xfrm flipH="1">
              <a:off x="6095848" y="3387112"/>
              <a:ext cx="1689863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213565" y="5983690"/>
          <a:ext cx="71717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타원 38"/>
          <p:cNvSpPr/>
          <p:nvPr/>
        </p:nvSpPr>
        <p:spPr>
          <a:xfrm>
            <a:off x="8243217" y="2680551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29298" y="3400616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588226" y="4242599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281652" y="497817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0887" y="269366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28</a:t>
            </a:r>
            <a:endParaRPr lang="ko-KR" altLang="en-US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93412" y="355203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</a:t>
            </a:r>
            <a:endParaRPr lang="ko-KR" altLang="en-US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99785" y="437487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endParaRPr lang="ko-KR" altLang="en-US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44021" y="50850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6773" y="561847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28</a:t>
            </a:r>
            <a:endParaRPr lang="ko-KR" altLang="en-US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5383" y="561847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</a:t>
            </a:r>
            <a:endParaRPr lang="ko-KR" altLang="en-US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9577" y="561847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54390" y="561847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endParaRPr lang="ko-KR" altLang="en-US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349473" y="3505655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088859" y="4384208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750898" y="4388357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858347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6ABC28E-0368-4AF1-BEC8-0A5BDAAA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36" y="1690588"/>
            <a:ext cx="4949450" cy="3467442"/>
          </a:xfrm>
          <a:prstGeom prst="ellipse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4100" kern="12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What is the Indexed Tree?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3017" y="1443392"/>
            <a:ext cx="6381284" cy="47080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순서를 갖는 정보들이 주었을 때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구간의 대표 값이나 연산 결과를 빠르게 얻을 수 있는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예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구간합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구간내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최대값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구간내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카운트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갱신연산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복잡도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O(</a:t>
            </a: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logN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쿼리연산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복잡도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O(</a:t>
            </a: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logN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592996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6ABC28E-0368-4AF1-BEC8-0A5BDAAA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Contents</a:t>
            </a:r>
            <a:endParaRPr lang="ko-KR" altLang="en-US" dirty="0">
              <a:solidFill>
                <a:srgbClr val="FFFFFF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1E2408B1-E080-4B8A-9A63-2EFF03A0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11" y="639097"/>
            <a:ext cx="5934278" cy="5747365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Indexed Tree?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Query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Top-Down </a:t>
            </a:r>
            <a:r>
              <a:rPr lang="en-US" altLang="ko-KR" sz="24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</a:t>
            </a:r>
            <a:r>
              <a:rPr lang="en-US" altLang="ko-KR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Bottom-Up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Practices</a:t>
            </a:r>
          </a:p>
        </p:txBody>
      </p:sp>
    </p:spTree>
    <p:extLst>
      <p:ext uri="{BB962C8B-B14F-4D97-AF65-F5344CB8AC3E}">
        <p14:creationId xmlns:p14="http://schemas.microsoft.com/office/powerpoint/2010/main" val="3889851758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1A85BD-8BC3-4444-AC28-42FE691D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What is the indexed Tree?</a:t>
            </a:r>
            <a:endParaRPr lang="ko-KR" altLang="en-US" sz="4000" dirty="0">
              <a:solidFill>
                <a:srgbClr val="FFFFFF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내용 개체 틀 2">
                <a:extLst>
                  <a:ext uri="{FF2B5EF4-FFF2-40B4-BE49-F238E27FC236}">
                    <a16:creationId xmlns:a16="http://schemas.microsoft.com/office/drawing/2014/main" id="{98F35233-5574-4987-B65C-E00DEFB7C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790" y="2738839"/>
                <a:ext cx="10618839" cy="269397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포화 </a:t>
                </a:r>
                <a:r>
                  <a:rPr lang="ko-KR" altLang="en-US" sz="1800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이진트리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1800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리프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ko-KR" altLang="en-US" sz="1800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노드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: 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배열에 적혀 있는 수</a:t>
                </a:r>
                <a:endParaRPr lang="en-US" altLang="ko-KR" sz="180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내부 </a:t>
                </a:r>
                <a:r>
                  <a:rPr lang="ko-KR" altLang="en-US" sz="1800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노드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: 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왼쪽 자식과 오른쪽 자식의 합</a:t>
                </a:r>
                <a:endParaRPr lang="en-US" altLang="ko-KR" sz="180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1800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리프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ko-KR" altLang="en-US" sz="1800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노드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개수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(S)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: N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이상의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𝑛</m:t>
                        </m:r>
                      </m:sup>
                    </m:sSup>
                    <m:r>
                      <a:rPr lang="ko-KR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</a:rPr>
                      <m:t>로</m:t>
                    </m:r>
                  </m:oMath>
                </a14:m>
                <a:r>
                  <a:rPr lang="en-US" altLang="ko-KR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표현 가능한 수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깊이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: </a:t>
                </a:r>
                <a:r>
                  <a:rPr lang="en-US" altLang="ko-KR" sz="1800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logS</a:t>
                </a:r>
                <a:endParaRPr lang="en-US" altLang="ko-KR" sz="180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총 </a:t>
                </a:r>
                <a:r>
                  <a:rPr lang="ko-KR" altLang="en-US" sz="1800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노드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개수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: 2 * S – 1 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개</a:t>
                </a:r>
                <a:endParaRPr lang="en-US" altLang="ko-KR" sz="180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mc:Choice>
        <mc:Fallback>
          <p:sp>
            <p:nvSpPr>
              <p:cNvPr id="26" name="내용 개체 틀 2">
                <a:extLst>
                  <a:ext uri="{FF2B5EF4-FFF2-40B4-BE49-F238E27FC236}">
                    <a16:creationId xmlns:a16="http://schemas.microsoft.com/office/drawing/2014/main" id="{98F35233-5574-4987-B65C-E00DEFB7C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790" y="2738839"/>
                <a:ext cx="10618839" cy="2693976"/>
              </a:xfrm>
              <a:blipFill>
                <a:blip r:embed="rId4"/>
                <a:stretch>
                  <a:fillRect l="-402" t="-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4406856" y="2877965"/>
            <a:ext cx="7628006" cy="3856005"/>
            <a:chOff x="4278386" y="2772554"/>
            <a:chExt cx="7628006" cy="3856005"/>
          </a:xfrm>
        </p:grpSpPr>
        <p:sp>
          <p:nvSpPr>
            <p:cNvPr id="6" name="타원 5"/>
            <p:cNvSpPr/>
            <p:nvPr/>
          </p:nvSpPr>
          <p:spPr>
            <a:xfrm>
              <a:off x="427838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1</a:t>
              </a:r>
            </a:p>
            <a:p>
              <a:pPr algn="ctr"/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0781018" y="292547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index</a:t>
              </a:r>
            </a:p>
            <a:p>
              <a:pPr algn="ctr"/>
              <a:endParaRPr lang="en-US" altLang="ko-KR" sz="1050" dirty="0"/>
            </a:p>
            <a:p>
              <a:pPr algn="ctr"/>
              <a:r>
                <a:rPr lang="en-US" altLang="ko-KR" sz="1050" dirty="0"/>
                <a:t>value</a:t>
              </a:r>
              <a:endParaRPr lang="ko-KR" altLang="en-US" sz="105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527435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2</a:t>
              </a:r>
            </a:p>
            <a:p>
              <a:pPr algn="ctr"/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6238440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3</a:t>
              </a:r>
            </a:p>
            <a:p>
              <a:pPr algn="ctr"/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723440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4</a:t>
              </a:r>
            </a:p>
            <a:p>
              <a:pPr algn="ctr"/>
              <a:r>
                <a:rPr lang="en-US" altLang="ko-KR" sz="1600" dirty="0"/>
                <a:t>5</a:t>
              </a:r>
              <a:endParaRPr lang="ko-KR" altLang="en-US" sz="16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23037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5</a:t>
              </a:r>
            </a:p>
            <a:p>
              <a:pPr algn="ctr"/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9226338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6</a:t>
              </a:r>
            </a:p>
            <a:p>
              <a:pPr algn="ctr"/>
              <a:r>
                <a:rPr lang="en-US" altLang="ko-KR" sz="1600" dirty="0"/>
                <a:t>6</a:t>
              </a:r>
              <a:endParaRPr lang="ko-KR" altLang="en-US" sz="16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1019042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7</a:t>
              </a:r>
            </a:p>
            <a:p>
              <a:pPr algn="ctr"/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118639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8</a:t>
              </a:r>
            </a:p>
            <a:p>
              <a:pPr algn="ctr"/>
              <a:r>
                <a:rPr lang="en-US" altLang="ko-KR" sz="1600" dirty="0"/>
                <a:t>7</a:t>
              </a:r>
              <a:endParaRPr lang="ko-KR" altLang="en-US" sz="160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765640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1-2</a:t>
              </a:r>
            </a:p>
            <a:p>
              <a:pPr algn="ctr"/>
              <a:r>
                <a:rPr lang="en-US" altLang="ko-KR" sz="1600" dirty="0"/>
                <a:t>5</a:t>
              </a:r>
              <a:endParaRPr lang="ko-KR" altLang="en-US" sz="160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725694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3-4</a:t>
              </a:r>
            </a:p>
            <a:p>
              <a:pPr algn="ctr"/>
              <a:r>
                <a:rPr lang="en-US" altLang="ko-KR" sz="1600" dirty="0"/>
                <a:t>9</a:t>
              </a:r>
              <a:endParaRPr lang="ko-KR" altLang="en-US" sz="16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17626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5-6</a:t>
              </a:r>
            </a:p>
            <a:p>
              <a:pPr algn="ctr"/>
              <a:r>
                <a:rPr lang="en-US" altLang="ko-KR" sz="1600" dirty="0"/>
                <a:t>7</a:t>
              </a:r>
              <a:endParaRPr lang="ko-KR" altLang="en-US" sz="1600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677680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7-8</a:t>
              </a:r>
            </a:p>
            <a:p>
              <a:pPr algn="ctr"/>
              <a:r>
                <a:rPr lang="en-US" altLang="ko-KR" sz="1600" dirty="0"/>
                <a:t>9</a:t>
              </a:r>
              <a:endParaRPr lang="ko-KR" altLang="en-US" sz="16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735848" y="381788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1-4</a:t>
              </a:r>
            </a:p>
            <a:p>
              <a:pPr algn="ctr"/>
              <a:r>
                <a:rPr lang="en-US" altLang="ko-KR" sz="1600" dirty="0"/>
                <a:t>14</a:t>
              </a:r>
              <a:endParaRPr lang="ko-KR" altLang="en-US" sz="16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9687834" y="381788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5-8</a:t>
              </a:r>
            </a:p>
            <a:p>
              <a:pPr algn="ctr"/>
              <a:r>
                <a:rPr lang="en-US" altLang="ko-KR" sz="1600" dirty="0"/>
                <a:t>16</a:t>
              </a:r>
              <a:endParaRPr lang="ko-KR" altLang="en-US" sz="160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7680269" y="277255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1-8</a:t>
              </a:r>
            </a:p>
            <a:p>
              <a:pPr algn="ctr"/>
              <a:r>
                <a:rPr lang="en-US" altLang="ko-KR" sz="1600" dirty="0"/>
                <a:t>30</a:t>
              </a:r>
              <a:endParaRPr lang="ko-KR" altLang="en-US" sz="1600" dirty="0"/>
            </a:p>
          </p:txBody>
        </p:sp>
        <p:cxnSp>
          <p:nvCxnSpPr>
            <p:cNvPr id="23" name="직선 연결선 22"/>
            <p:cNvCxnSpPr>
              <a:stCxn id="15" idx="3"/>
              <a:endCxn id="6" idx="0"/>
            </p:cNvCxnSpPr>
            <p:nvPr/>
          </p:nvCxnSpPr>
          <p:spPr>
            <a:xfrm flipH="1">
              <a:off x="4638386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8" idx="5"/>
              <a:endCxn id="14" idx="0"/>
            </p:cNvCxnSpPr>
            <p:nvPr/>
          </p:nvCxnSpPr>
          <p:spPr>
            <a:xfrm>
              <a:off x="11292238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5"/>
              <a:endCxn id="8" idx="0"/>
            </p:cNvCxnSpPr>
            <p:nvPr/>
          </p:nvCxnSpPr>
          <p:spPr>
            <a:xfrm>
              <a:off x="5380198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3"/>
              <a:endCxn id="9" idx="0"/>
            </p:cNvCxnSpPr>
            <p:nvPr/>
          </p:nvCxnSpPr>
          <p:spPr>
            <a:xfrm flipH="1">
              <a:off x="6598440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6" idx="5"/>
              <a:endCxn id="10" idx="0"/>
            </p:cNvCxnSpPr>
            <p:nvPr/>
          </p:nvCxnSpPr>
          <p:spPr>
            <a:xfrm>
              <a:off x="7340252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7" idx="3"/>
              <a:endCxn id="11" idx="0"/>
            </p:cNvCxnSpPr>
            <p:nvPr/>
          </p:nvCxnSpPr>
          <p:spPr>
            <a:xfrm flipH="1">
              <a:off x="8590372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7" idx="5"/>
              <a:endCxn id="12" idx="0"/>
            </p:cNvCxnSpPr>
            <p:nvPr/>
          </p:nvCxnSpPr>
          <p:spPr>
            <a:xfrm>
              <a:off x="9332184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8" idx="3"/>
              <a:endCxn id="13" idx="0"/>
            </p:cNvCxnSpPr>
            <p:nvPr/>
          </p:nvCxnSpPr>
          <p:spPr>
            <a:xfrm flipH="1">
              <a:off x="10550426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0" idx="3"/>
              <a:endCxn id="15" idx="0"/>
            </p:cNvCxnSpPr>
            <p:nvPr/>
          </p:nvCxnSpPr>
          <p:spPr>
            <a:xfrm flipH="1">
              <a:off x="5125640" y="4432447"/>
              <a:ext cx="715650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0" idx="5"/>
              <a:endCxn id="16" idx="0"/>
            </p:cNvCxnSpPr>
            <p:nvPr/>
          </p:nvCxnSpPr>
          <p:spPr>
            <a:xfrm>
              <a:off x="6350406" y="4432447"/>
              <a:ext cx="735288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1" idx="3"/>
              <a:endCxn id="17" idx="0"/>
            </p:cNvCxnSpPr>
            <p:nvPr/>
          </p:nvCxnSpPr>
          <p:spPr>
            <a:xfrm flipH="1">
              <a:off x="9077626" y="4432447"/>
              <a:ext cx="715650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1" idx="5"/>
              <a:endCxn id="18" idx="0"/>
            </p:cNvCxnSpPr>
            <p:nvPr/>
          </p:nvCxnSpPr>
          <p:spPr>
            <a:xfrm>
              <a:off x="10302392" y="4432447"/>
              <a:ext cx="735288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22" idx="5"/>
              <a:endCxn id="21" idx="0"/>
            </p:cNvCxnSpPr>
            <p:nvPr/>
          </p:nvCxnSpPr>
          <p:spPr>
            <a:xfrm>
              <a:off x="8294827" y="3387112"/>
              <a:ext cx="1753007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22" idx="3"/>
              <a:endCxn id="20" idx="0"/>
            </p:cNvCxnSpPr>
            <p:nvPr/>
          </p:nvCxnSpPr>
          <p:spPr>
            <a:xfrm flipH="1">
              <a:off x="6095848" y="3387112"/>
              <a:ext cx="1689863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84841"/>
              </p:ext>
            </p:extLst>
          </p:nvPr>
        </p:nvGraphicFramePr>
        <p:xfrm>
          <a:off x="328681" y="5670070"/>
          <a:ext cx="3581943" cy="857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2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22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22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22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22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68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1587" y="532383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구간합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예</a:t>
            </a:r>
          </a:p>
        </p:txBody>
      </p:sp>
    </p:spTree>
    <p:extLst>
      <p:ext uri="{BB962C8B-B14F-4D97-AF65-F5344CB8AC3E}">
        <p14:creationId xmlns:p14="http://schemas.microsoft.com/office/powerpoint/2010/main" val="4137578811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1A85BD-8BC3-4444-AC28-42FE691D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What is the indexed Tree?</a:t>
            </a:r>
            <a:endParaRPr lang="ko-KR" altLang="en-US" sz="4000" dirty="0">
              <a:solidFill>
                <a:srgbClr val="FFFFFF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8F35233-5574-4987-B65C-E00DEFB7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90" y="2738839"/>
            <a:ext cx="10618839" cy="26939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배열로 나타낸 </a:t>
            </a:r>
            <a:r>
              <a:rPr lang="en-US" altLang="ko-KR" sz="18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Indexed Tree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380326" y="2678193"/>
            <a:ext cx="6215953" cy="3142203"/>
            <a:chOff x="4278386" y="2772554"/>
            <a:chExt cx="7628006" cy="3856005"/>
          </a:xfrm>
        </p:grpSpPr>
        <p:sp>
          <p:nvSpPr>
            <p:cNvPr id="6" name="타원 5"/>
            <p:cNvSpPr/>
            <p:nvPr/>
          </p:nvSpPr>
          <p:spPr>
            <a:xfrm>
              <a:off x="427838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</a:p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0781018" y="292547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index</a:t>
              </a:r>
            </a:p>
            <a:p>
              <a:pPr algn="ctr"/>
              <a:endParaRPr lang="en-US" altLang="ko-KR" sz="700" dirty="0"/>
            </a:p>
            <a:p>
              <a:pPr algn="ctr"/>
              <a:r>
                <a:rPr lang="en-US" altLang="ko-KR" sz="700" dirty="0"/>
                <a:t>value</a:t>
              </a:r>
              <a:endParaRPr lang="ko-KR" altLang="en-US" sz="70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527435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</a:p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6238440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</a:p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723440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</a:p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23037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</a:p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9226338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</a:t>
              </a:r>
            </a:p>
            <a:p>
              <a:pPr algn="ctr"/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1019042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</a:t>
              </a:r>
            </a:p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118639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8</a:t>
              </a:r>
            </a:p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765640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1-2</a:t>
              </a:r>
            </a:p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725694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3-4</a:t>
              </a:r>
            </a:p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17626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5-6</a:t>
              </a:r>
            </a:p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677680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7-8</a:t>
              </a:r>
            </a:p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735848" y="381788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1-4</a:t>
              </a:r>
            </a:p>
            <a:p>
              <a:pPr algn="ctr"/>
              <a:r>
                <a:rPr lang="en-US" altLang="ko-KR" sz="1200" dirty="0"/>
                <a:t>14</a:t>
              </a:r>
              <a:endParaRPr lang="ko-KR" altLang="en-US" sz="12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9687834" y="381788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5-8</a:t>
              </a:r>
            </a:p>
            <a:p>
              <a:pPr algn="ctr"/>
              <a:r>
                <a:rPr lang="en-US" altLang="ko-KR" sz="1200" dirty="0"/>
                <a:t>16</a:t>
              </a:r>
              <a:endParaRPr lang="ko-KR" altLang="en-US" sz="120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7680269" y="277255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1-8</a:t>
              </a:r>
            </a:p>
            <a:p>
              <a:pPr algn="ctr"/>
              <a:r>
                <a:rPr lang="en-US" altLang="ko-KR" sz="1200" dirty="0"/>
                <a:t>30</a:t>
              </a:r>
              <a:endParaRPr lang="ko-KR" altLang="en-US" sz="1200" dirty="0"/>
            </a:p>
          </p:txBody>
        </p:sp>
        <p:cxnSp>
          <p:nvCxnSpPr>
            <p:cNvPr id="23" name="직선 연결선 22"/>
            <p:cNvCxnSpPr>
              <a:stCxn id="15" idx="3"/>
              <a:endCxn id="6" idx="0"/>
            </p:cNvCxnSpPr>
            <p:nvPr/>
          </p:nvCxnSpPr>
          <p:spPr>
            <a:xfrm flipH="1">
              <a:off x="4638386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8" idx="5"/>
              <a:endCxn id="14" idx="0"/>
            </p:cNvCxnSpPr>
            <p:nvPr/>
          </p:nvCxnSpPr>
          <p:spPr>
            <a:xfrm>
              <a:off x="11292238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5"/>
              <a:endCxn id="8" idx="0"/>
            </p:cNvCxnSpPr>
            <p:nvPr/>
          </p:nvCxnSpPr>
          <p:spPr>
            <a:xfrm>
              <a:off x="5380198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3"/>
              <a:endCxn id="9" idx="0"/>
            </p:cNvCxnSpPr>
            <p:nvPr/>
          </p:nvCxnSpPr>
          <p:spPr>
            <a:xfrm flipH="1">
              <a:off x="6598440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6" idx="5"/>
              <a:endCxn id="10" idx="0"/>
            </p:cNvCxnSpPr>
            <p:nvPr/>
          </p:nvCxnSpPr>
          <p:spPr>
            <a:xfrm>
              <a:off x="7340252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7" idx="3"/>
              <a:endCxn id="11" idx="0"/>
            </p:cNvCxnSpPr>
            <p:nvPr/>
          </p:nvCxnSpPr>
          <p:spPr>
            <a:xfrm flipH="1">
              <a:off x="8590372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7" idx="5"/>
              <a:endCxn id="12" idx="0"/>
            </p:cNvCxnSpPr>
            <p:nvPr/>
          </p:nvCxnSpPr>
          <p:spPr>
            <a:xfrm>
              <a:off x="9332184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8" idx="3"/>
              <a:endCxn id="13" idx="0"/>
            </p:cNvCxnSpPr>
            <p:nvPr/>
          </p:nvCxnSpPr>
          <p:spPr>
            <a:xfrm flipH="1">
              <a:off x="10550426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0" idx="3"/>
              <a:endCxn id="15" idx="0"/>
            </p:cNvCxnSpPr>
            <p:nvPr/>
          </p:nvCxnSpPr>
          <p:spPr>
            <a:xfrm flipH="1">
              <a:off x="5125640" y="4432447"/>
              <a:ext cx="715650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0" idx="5"/>
              <a:endCxn id="16" idx="0"/>
            </p:cNvCxnSpPr>
            <p:nvPr/>
          </p:nvCxnSpPr>
          <p:spPr>
            <a:xfrm>
              <a:off x="6350406" y="4432447"/>
              <a:ext cx="735288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1" idx="3"/>
              <a:endCxn id="17" idx="0"/>
            </p:cNvCxnSpPr>
            <p:nvPr/>
          </p:nvCxnSpPr>
          <p:spPr>
            <a:xfrm flipH="1">
              <a:off x="9077626" y="4432447"/>
              <a:ext cx="715650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1" idx="5"/>
              <a:endCxn id="18" idx="0"/>
            </p:cNvCxnSpPr>
            <p:nvPr/>
          </p:nvCxnSpPr>
          <p:spPr>
            <a:xfrm>
              <a:off x="10302392" y="4432447"/>
              <a:ext cx="735288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22" idx="5"/>
              <a:endCxn id="21" idx="0"/>
            </p:cNvCxnSpPr>
            <p:nvPr/>
          </p:nvCxnSpPr>
          <p:spPr>
            <a:xfrm>
              <a:off x="8294827" y="3387112"/>
              <a:ext cx="1753007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22" idx="3"/>
              <a:endCxn id="20" idx="0"/>
            </p:cNvCxnSpPr>
            <p:nvPr/>
          </p:nvCxnSpPr>
          <p:spPr>
            <a:xfrm flipH="1">
              <a:off x="6095848" y="3387112"/>
              <a:ext cx="1689863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16078"/>
              </p:ext>
            </p:extLst>
          </p:nvPr>
        </p:nvGraphicFramePr>
        <p:xfrm>
          <a:off x="107831" y="3199629"/>
          <a:ext cx="3581943" cy="857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2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22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22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22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22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68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31054"/>
              </p:ext>
            </p:extLst>
          </p:nvPr>
        </p:nvGraphicFramePr>
        <p:xfrm>
          <a:off x="213565" y="5983690"/>
          <a:ext cx="71717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568727" y="518839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42" idx="2"/>
            <a:endCxn id="5" idx="0"/>
          </p:cNvCxnSpPr>
          <p:nvPr/>
        </p:nvCxnSpPr>
        <p:spPr>
          <a:xfrm>
            <a:off x="3733195" y="5557729"/>
            <a:ext cx="66255" cy="425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3"/>
            <a:endCxn id="6" idx="2"/>
          </p:cNvCxnSpPr>
          <p:nvPr/>
        </p:nvCxnSpPr>
        <p:spPr>
          <a:xfrm>
            <a:off x="3897663" y="5373063"/>
            <a:ext cx="482663" cy="15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9177" y="4265067"/>
                <a:ext cx="189346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N = 8</a:t>
                </a:r>
              </a:p>
              <a:p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= 8</a:t>
                </a:r>
              </a:p>
              <a:p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총 </a:t>
                </a:r>
                <a:r>
                  <a:rPr lang="ko-KR" altLang="en-US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노드</a:t>
                </a:r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개수 </a:t>
                </a:r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= 15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77" y="4265067"/>
                <a:ext cx="1893467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2572" t="-3311" r="-2251" b="-105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연결선 48"/>
          <p:cNvCxnSpPr/>
          <p:nvPr/>
        </p:nvCxnSpPr>
        <p:spPr>
          <a:xfrm>
            <a:off x="4380326" y="5123443"/>
            <a:ext cx="632609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745737" y="281077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S-1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</a:t>
            </a:r>
          </a:p>
        </p:txBody>
      </p:sp>
      <p:sp>
        <p:nvSpPr>
          <p:cNvPr id="52" name="왼쪽 대괄호 51"/>
          <p:cNvSpPr/>
          <p:nvPr/>
        </p:nvSpPr>
        <p:spPr>
          <a:xfrm flipH="1">
            <a:off x="10492870" y="2670256"/>
            <a:ext cx="213450" cy="2375749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왼쪽 대괄호 54"/>
          <p:cNvSpPr/>
          <p:nvPr/>
        </p:nvSpPr>
        <p:spPr>
          <a:xfrm flipH="1">
            <a:off x="10508774" y="5233679"/>
            <a:ext cx="209017" cy="586718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69557" y="534237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3500219" y="5886922"/>
            <a:ext cx="0" cy="921957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388574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1A85BD-8BC3-4444-AC28-42FE691D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Query</a:t>
            </a:r>
            <a:endParaRPr lang="ko-KR" altLang="en-US" sz="4000" dirty="0">
              <a:solidFill>
                <a:srgbClr val="FFFFFF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8F35233-5574-4987-B65C-E00DEFB7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90" y="2738839"/>
            <a:ext cx="10618839" cy="26939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sum( 3, 7 )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219153" y="2678193"/>
            <a:ext cx="6215953" cy="3142203"/>
            <a:chOff x="4278386" y="2772554"/>
            <a:chExt cx="7628006" cy="3856005"/>
          </a:xfrm>
        </p:grpSpPr>
        <p:sp>
          <p:nvSpPr>
            <p:cNvPr id="6" name="타원 5"/>
            <p:cNvSpPr/>
            <p:nvPr/>
          </p:nvSpPr>
          <p:spPr>
            <a:xfrm>
              <a:off x="427838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</a:p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0781018" y="292547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index</a:t>
              </a:r>
            </a:p>
            <a:p>
              <a:pPr algn="ctr"/>
              <a:endParaRPr lang="en-US" altLang="ko-KR" sz="700" dirty="0"/>
            </a:p>
            <a:p>
              <a:pPr algn="ctr"/>
              <a:r>
                <a:rPr lang="en-US" altLang="ko-KR" sz="700" dirty="0"/>
                <a:t>value</a:t>
              </a:r>
              <a:endParaRPr lang="ko-KR" altLang="en-US" sz="70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527435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</a:p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6238440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</a:p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723440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</a:p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23037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</a:p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9226338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</a:t>
              </a:r>
            </a:p>
            <a:p>
              <a:pPr algn="ctr"/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1019042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</a:t>
              </a:r>
            </a:p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118639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8</a:t>
              </a:r>
            </a:p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765640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1-2</a:t>
              </a:r>
            </a:p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725694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3-4</a:t>
              </a:r>
            </a:p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17626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5-6</a:t>
              </a:r>
            </a:p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677680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7-8</a:t>
              </a:r>
            </a:p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735848" y="381788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1-4</a:t>
              </a:r>
            </a:p>
            <a:p>
              <a:pPr algn="ctr"/>
              <a:r>
                <a:rPr lang="en-US" altLang="ko-KR" sz="1200" dirty="0"/>
                <a:t>14</a:t>
              </a:r>
              <a:endParaRPr lang="ko-KR" altLang="en-US" sz="12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9687834" y="381788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5-8</a:t>
              </a:r>
            </a:p>
            <a:p>
              <a:pPr algn="ctr"/>
              <a:r>
                <a:rPr lang="en-US" altLang="ko-KR" sz="1200" dirty="0"/>
                <a:t>16</a:t>
              </a:r>
              <a:endParaRPr lang="ko-KR" altLang="en-US" sz="120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7680269" y="277255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1-8</a:t>
              </a:r>
            </a:p>
            <a:p>
              <a:pPr algn="ctr"/>
              <a:r>
                <a:rPr lang="en-US" altLang="ko-KR" sz="1200" dirty="0"/>
                <a:t>30</a:t>
              </a:r>
              <a:endParaRPr lang="ko-KR" altLang="en-US" sz="1200" dirty="0"/>
            </a:p>
          </p:txBody>
        </p:sp>
        <p:cxnSp>
          <p:nvCxnSpPr>
            <p:cNvPr id="23" name="직선 연결선 22"/>
            <p:cNvCxnSpPr>
              <a:stCxn id="15" idx="3"/>
              <a:endCxn id="6" idx="0"/>
            </p:cNvCxnSpPr>
            <p:nvPr/>
          </p:nvCxnSpPr>
          <p:spPr>
            <a:xfrm flipH="1">
              <a:off x="4638386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8" idx="5"/>
              <a:endCxn id="14" idx="0"/>
            </p:cNvCxnSpPr>
            <p:nvPr/>
          </p:nvCxnSpPr>
          <p:spPr>
            <a:xfrm>
              <a:off x="11292238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5"/>
              <a:endCxn id="8" idx="0"/>
            </p:cNvCxnSpPr>
            <p:nvPr/>
          </p:nvCxnSpPr>
          <p:spPr>
            <a:xfrm>
              <a:off x="5380198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3"/>
              <a:endCxn id="9" idx="0"/>
            </p:cNvCxnSpPr>
            <p:nvPr/>
          </p:nvCxnSpPr>
          <p:spPr>
            <a:xfrm flipH="1">
              <a:off x="6598440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6" idx="5"/>
              <a:endCxn id="10" idx="0"/>
            </p:cNvCxnSpPr>
            <p:nvPr/>
          </p:nvCxnSpPr>
          <p:spPr>
            <a:xfrm>
              <a:off x="7340252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7" idx="3"/>
              <a:endCxn id="11" idx="0"/>
            </p:cNvCxnSpPr>
            <p:nvPr/>
          </p:nvCxnSpPr>
          <p:spPr>
            <a:xfrm flipH="1">
              <a:off x="8590372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7" idx="5"/>
              <a:endCxn id="12" idx="0"/>
            </p:cNvCxnSpPr>
            <p:nvPr/>
          </p:nvCxnSpPr>
          <p:spPr>
            <a:xfrm>
              <a:off x="9332184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8" idx="3"/>
              <a:endCxn id="13" idx="0"/>
            </p:cNvCxnSpPr>
            <p:nvPr/>
          </p:nvCxnSpPr>
          <p:spPr>
            <a:xfrm flipH="1">
              <a:off x="10550426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0" idx="3"/>
              <a:endCxn id="15" idx="0"/>
            </p:cNvCxnSpPr>
            <p:nvPr/>
          </p:nvCxnSpPr>
          <p:spPr>
            <a:xfrm flipH="1">
              <a:off x="5125640" y="4432447"/>
              <a:ext cx="715650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0" idx="5"/>
              <a:endCxn id="16" idx="0"/>
            </p:cNvCxnSpPr>
            <p:nvPr/>
          </p:nvCxnSpPr>
          <p:spPr>
            <a:xfrm>
              <a:off x="6350406" y="4432447"/>
              <a:ext cx="735288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1" idx="3"/>
              <a:endCxn id="17" idx="0"/>
            </p:cNvCxnSpPr>
            <p:nvPr/>
          </p:nvCxnSpPr>
          <p:spPr>
            <a:xfrm flipH="1">
              <a:off x="9077626" y="4432447"/>
              <a:ext cx="715650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1" idx="5"/>
              <a:endCxn id="18" idx="0"/>
            </p:cNvCxnSpPr>
            <p:nvPr/>
          </p:nvCxnSpPr>
          <p:spPr>
            <a:xfrm>
              <a:off x="10302392" y="4432447"/>
              <a:ext cx="735288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22" idx="5"/>
              <a:endCxn id="21" idx="0"/>
            </p:cNvCxnSpPr>
            <p:nvPr/>
          </p:nvCxnSpPr>
          <p:spPr>
            <a:xfrm>
              <a:off x="8294827" y="3387112"/>
              <a:ext cx="1753007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22" idx="3"/>
              <a:endCxn id="20" idx="0"/>
            </p:cNvCxnSpPr>
            <p:nvPr/>
          </p:nvCxnSpPr>
          <p:spPr>
            <a:xfrm flipH="1">
              <a:off x="6095848" y="3387112"/>
              <a:ext cx="1689863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07831" y="3199629"/>
          <a:ext cx="3581943" cy="857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2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22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22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22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22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68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13565" y="5983690"/>
          <a:ext cx="71717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7001288" y="4196074"/>
            <a:ext cx="997763" cy="944628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621629" y="4192329"/>
            <a:ext cx="997763" cy="944628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9831267" y="5046656"/>
            <a:ext cx="997763" cy="944628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/>
          <p:nvPr/>
        </p:nvSpPr>
        <p:spPr>
          <a:xfrm>
            <a:off x="8171757" y="4532395"/>
            <a:ext cx="277986" cy="264496"/>
          </a:xfrm>
          <a:prstGeom prst="plus">
            <a:avLst>
              <a:gd name="adj" fmla="val 374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십자형 53"/>
          <p:cNvSpPr/>
          <p:nvPr/>
        </p:nvSpPr>
        <p:spPr>
          <a:xfrm>
            <a:off x="9676705" y="4891082"/>
            <a:ext cx="277986" cy="264496"/>
          </a:xfrm>
          <a:prstGeom prst="plus">
            <a:avLst>
              <a:gd name="adj" fmla="val 374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134525" y="5860467"/>
            <a:ext cx="451699" cy="923557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624009" y="5860467"/>
            <a:ext cx="451699" cy="923557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438011" y="5863554"/>
            <a:ext cx="451699" cy="923557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52012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1A85BD-8BC3-4444-AC28-42FE691D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Query</a:t>
            </a:r>
            <a:endParaRPr lang="ko-KR" altLang="en-US" sz="4000" dirty="0">
              <a:solidFill>
                <a:srgbClr val="FFFFFF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8F35233-5574-4987-B65C-E00DEFB7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90" y="2738839"/>
            <a:ext cx="10618839" cy="26939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sum( 3, 7 )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219153" y="2678193"/>
            <a:ext cx="6215953" cy="3142203"/>
            <a:chOff x="4278386" y="2772554"/>
            <a:chExt cx="7628006" cy="3856005"/>
          </a:xfrm>
        </p:grpSpPr>
        <p:sp>
          <p:nvSpPr>
            <p:cNvPr id="6" name="타원 5"/>
            <p:cNvSpPr/>
            <p:nvPr/>
          </p:nvSpPr>
          <p:spPr>
            <a:xfrm>
              <a:off x="427838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</a:p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0781018" y="292547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index</a:t>
              </a:r>
            </a:p>
            <a:p>
              <a:pPr algn="ctr"/>
              <a:endParaRPr lang="en-US" altLang="ko-KR" sz="700" dirty="0"/>
            </a:p>
            <a:p>
              <a:pPr algn="ctr"/>
              <a:r>
                <a:rPr lang="en-US" altLang="ko-KR" sz="700" dirty="0"/>
                <a:t>value</a:t>
              </a:r>
              <a:endParaRPr lang="ko-KR" altLang="en-US" sz="70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527435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</a:p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6238440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</a:p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723440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</a:p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23037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</a:p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9226338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</a:t>
              </a:r>
            </a:p>
            <a:p>
              <a:pPr algn="ctr"/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1019042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</a:t>
              </a:r>
            </a:p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118639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8</a:t>
              </a:r>
            </a:p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765640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1-2</a:t>
              </a:r>
            </a:p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725694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3-4</a:t>
              </a:r>
            </a:p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17626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5-6</a:t>
              </a:r>
            </a:p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677680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7-8</a:t>
              </a:r>
            </a:p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735848" y="381788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1-4</a:t>
              </a:r>
            </a:p>
            <a:p>
              <a:pPr algn="ctr"/>
              <a:r>
                <a:rPr lang="en-US" altLang="ko-KR" sz="1200" dirty="0"/>
                <a:t>14</a:t>
              </a:r>
              <a:endParaRPr lang="ko-KR" altLang="en-US" sz="12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9687834" y="381788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5-8</a:t>
              </a:r>
            </a:p>
            <a:p>
              <a:pPr algn="ctr"/>
              <a:r>
                <a:rPr lang="en-US" altLang="ko-KR" sz="1200" dirty="0"/>
                <a:t>16</a:t>
              </a:r>
              <a:endParaRPr lang="ko-KR" altLang="en-US" sz="120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7680269" y="277255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1-8</a:t>
              </a:r>
            </a:p>
            <a:p>
              <a:pPr algn="ctr"/>
              <a:r>
                <a:rPr lang="en-US" altLang="ko-KR" sz="1200" dirty="0"/>
                <a:t>30</a:t>
              </a:r>
              <a:endParaRPr lang="ko-KR" altLang="en-US" sz="1200" dirty="0"/>
            </a:p>
          </p:txBody>
        </p:sp>
        <p:cxnSp>
          <p:nvCxnSpPr>
            <p:cNvPr id="23" name="직선 연결선 22"/>
            <p:cNvCxnSpPr>
              <a:stCxn id="15" idx="3"/>
              <a:endCxn id="6" idx="0"/>
            </p:cNvCxnSpPr>
            <p:nvPr/>
          </p:nvCxnSpPr>
          <p:spPr>
            <a:xfrm flipH="1">
              <a:off x="4638386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8" idx="5"/>
              <a:endCxn id="14" idx="0"/>
            </p:cNvCxnSpPr>
            <p:nvPr/>
          </p:nvCxnSpPr>
          <p:spPr>
            <a:xfrm>
              <a:off x="11292238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5"/>
              <a:endCxn id="8" idx="0"/>
            </p:cNvCxnSpPr>
            <p:nvPr/>
          </p:nvCxnSpPr>
          <p:spPr>
            <a:xfrm>
              <a:off x="5380198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3"/>
              <a:endCxn id="9" idx="0"/>
            </p:cNvCxnSpPr>
            <p:nvPr/>
          </p:nvCxnSpPr>
          <p:spPr>
            <a:xfrm flipH="1">
              <a:off x="6598440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6" idx="5"/>
              <a:endCxn id="10" idx="0"/>
            </p:cNvCxnSpPr>
            <p:nvPr/>
          </p:nvCxnSpPr>
          <p:spPr>
            <a:xfrm>
              <a:off x="7340252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7" idx="3"/>
              <a:endCxn id="11" idx="0"/>
            </p:cNvCxnSpPr>
            <p:nvPr/>
          </p:nvCxnSpPr>
          <p:spPr>
            <a:xfrm flipH="1">
              <a:off x="8590372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7" idx="5"/>
              <a:endCxn id="12" idx="0"/>
            </p:cNvCxnSpPr>
            <p:nvPr/>
          </p:nvCxnSpPr>
          <p:spPr>
            <a:xfrm>
              <a:off x="9332184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8" idx="3"/>
              <a:endCxn id="13" idx="0"/>
            </p:cNvCxnSpPr>
            <p:nvPr/>
          </p:nvCxnSpPr>
          <p:spPr>
            <a:xfrm flipH="1">
              <a:off x="10550426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0" idx="3"/>
              <a:endCxn id="15" idx="0"/>
            </p:cNvCxnSpPr>
            <p:nvPr/>
          </p:nvCxnSpPr>
          <p:spPr>
            <a:xfrm flipH="1">
              <a:off x="5125640" y="4432447"/>
              <a:ext cx="715650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0" idx="5"/>
              <a:endCxn id="16" idx="0"/>
            </p:cNvCxnSpPr>
            <p:nvPr/>
          </p:nvCxnSpPr>
          <p:spPr>
            <a:xfrm>
              <a:off x="6350406" y="4432447"/>
              <a:ext cx="735288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1" idx="3"/>
              <a:endCxn id="17" idx="0"/>
            </p:cNvCxnSpPr>
            <p:nvPr/>
          </p:nvCxnSpPr>
          <p:spPr>
            <a:xfrm flipH="1">
              <a:off x="9077626" y="4432447"/>
              <a:ext cx="715650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1" idx="5"/>
              <a:endCxn id="18" idx="0"/>
            </p:cNvCxnSpPr>
            <p:nvPr/>
          </p:nvCxnSpPr>
          <p:spPr>
            <a:xfrm>
              <a:off x="10302392" y="4432447"/>
              <a:ext cx="735288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22" idx="5"/>
              <a:endCxn id="21" idx="0"/>
            </p:cNvCxnSpPr>
            <p:nvPr/>
          </p:nvCxnSpPr>
          <p:spPr>
            <a:xfrm>
              <a:off x="8294827" y="3387112"/>
              <a:ext cx="1753007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22" idx="3"/>
              <a:endCxn id="20" idx="0"/>
            </p:cNvCxnSpPr>
            <p:nvPr/>
          </p:nvCxnSpPr>
          <p:spPr>
            <a:xfrm flipH="1">
              <a:off x="6095848" y="3387112"/>
              <a:ext cx="1689863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타원 2"/>
          <p:cNvSpPr/>
          <p:nvPr/>
        </p:nvSpPr>
        <p:spPr>
          <a:xfrm>
            <a:off x="7001288" y="4196074"/>
            <a:ext cx="997763" cy="944628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621629" y="4192329"/>
            <a:ext cx="997763" cy="944628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9831267" y="5046656"/>
            <a:ext cx="997763" cy="944628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/>
          <p:nvPr/>
        </p:nvSpPr>
        <p:spPr>
          <a:xfrm>
            <a:off x="8171757" y="4532395"/>
            <a:ext cx="277986" cy="264496"/>
          </a:xfrm>
          <a:prstGeom prst="plus">
            <a:avLst>
              <a:gd name="adj" fmla="val 374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십자형 53"/>
          <p:cNvSpPr/>
          <p:nvPr/>
        </p:nvSpPr>
        <p:spPr>
          <a:xfrm>
            <a:off x="9676705" y="4891082"/>
            <a:ext cx="277986" cy="264496"/>
          </a:xfrm>
          <a:prstGeom prst="plus">
            <a:avLst>
              <a:gd name="adj" fmla="val 374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541399" y="3414875"/>
            <a:ext cx="1668745" cy="2302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Query ( 3, 7 )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28146" y="3915670"/>
            <a:ext cx="505317" cy="230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383632" y="3922689"/>
            <a:ext cx="442250" cy="230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682531" y="4329772"/>
            <a:ext cx="657230" cy="230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541398" y="4766147"/>
            <a:ext cx="1668745" cy="230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030848" y="5236628"/>
            <a:ext cx="1422402" cy="2302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446777" y="5614424"/>
            <a:ext cx="1422402" cy="2302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012895" y="6049108"/>
            <a:ext cx="2856283" cy="2302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58418" y="3762420"/>
            <a:ext cx="1370888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연관 없음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52318" y="4181266"/>
            <a:ext cx="1370888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 가능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 사용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2318" y="5072622"/>
            <a:ext cx="179087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 불가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 사용 불가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자식에게 위임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291375" y="4238049"/>
            <a:ext cx="476830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91375" y="5107806"/>
            <a:ext cx="476830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541399" y="3826776"/>
            <a:ext cx="0" cy="2688324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210144" y="3826776"/>
            <a:ext cx="0" cy="2688324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7785776" y="2504424"/>
            <a:ext cx="997763" cy="94462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6200426" y="3344246"/>
            <a:ext cx="997763" cy="94462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9413869" y="3321723"/>
            <a:ext cx="997763" cy="94462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5399891" y="4189886"/>
            <a:ext cx="997763" cy="944628"/>
          </a:xfrm>
          <a:prstGeom prst="ellipse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0655251" y="5054723"/>
            <a:ext cx="997763" cy="944628"/>
          </a:xfrm>
          <a:prstGeom prst="ellipse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0228323" y="4189886"/>
            <a:ext cx="997763" cy="94462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787611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1A85BD-8BC3-4444-AC28-42FE691D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Update</a:t>
            </a:r>
            <a:endParaRPr lang="ko-KR" altLang="en-US" sz="4000" dirty="0">
              <a:solidFill>
                <a:srgbClr val="FFFFFF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8F35233-5574-4987-B65C-E00DEFB7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90" y="2738839"/>
            <a:ext cx="10618839" cy="26939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update( 3, 2 ) : 3</a:t>
            </a:r>
            <a:r>
              <a:rPr lang="ko-KR" altLang="en-US" sz="18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번째 값을 </a:t>
            </a:r>
            <a:r>
              <a:rPr lang="en-US" altLang="ko-KR" sz="18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18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갱신</a:t>
            </a:r>
            <a:endParaRPr lang="en-US" altLang="ko-KR" sz="18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19153" y="2678193"/>
            <a:ext cx="6215953" cy="3142203"/>
            <a:chOff x="4278386" y="2772554"/>
            <a:chExt cx="7628006" cy="3856005"/>
          </a:xfrm>
        </p:grpSpPr>
        <p:sp>
          <p:nvSpPr>
            <p:cNvPr id="6" name="타원 5"/>
            <p:cNvSpPr/>
            <p:nvPr/>
          </p:nvSpPr>
          <p:spPr>
            <a:xfrm>
              <a:off x="427838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</a:p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0781018" y="292547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index</a:t>
              </a:r>
            </a:p>
            <a:p>
              <a:pPr algn="ctr"/>
              <a:endParaRPr lang="en-US" altLang="ko-KR" sz="700" dirty="0"/>
            </a:p>
            <a:p>
              <a:pPr algn="ctr"/>
              <a:r>
                <a:rPr lang="en-US" altLang="ko-KR" sz="700" dirty="0"/>
                <a:t>value</a:t>
              </a:r>
              <a:endParaRPr lang="ko-KR" altLang="en-US" sz="70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527435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</a:p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6238440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</a:p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723440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</a:p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23037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</a:p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9226338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</a:t>
              </a:r>
            </a:p>
            <a:p>
              <a:pPr algn="ctr"/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1019042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</a:t>
              </a:r>
            </a:p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118639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8</a:t>
              </a:r>
            </a:p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765640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1-2</a:t>
              </a:r>
            </a:p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725694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3-4</a:t>
              </a:r>
            </a:p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17626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5-6</a:t>
              </a:r>
            </a:p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677680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7-8</a:t>
              </a:r>
            </a:p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735848" y="381788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1-4</a:t>
              </a:r>
            </a:p>
            <a:p>
              <a:pPr algn="ctr"/>
              <a:r>
                <a:rPr lang="en-US" altLang="ko-KR" sz="1200" dirty="0"/>
                <a:t>14</a:t>
              </a:r>
              <a:endParaRPr lang="ko-KR" altLang="en-US" sz="12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9687834" y="381788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5-8</a:t>
              </a:r>
            </a:p>
            <a:p>
              <a:pPr algn="ctr"/>
              <a:r>
                <a:rPr lang="en-US" altLang="ko-KR" sz="1200" dirty="0"/>
                <a:t>16</a:t>
              </a:r>
              <a:endParaRPr lang="ko-KR" altLang="en-US" sz="120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7680269" y="277255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1-8</a:t>
              </a:r>
            </a:p>
            <a:p>
              <a:pPr algn="ctr"/>
              <a:r>
                <a:rPr lang="en-US" altLang="ko-KR" sz="1200" dirty="0"/>
                <a:t>30</a:t>
              </a:r>
              <a:endParaRPr lang="ko-KR" altLang="en-US" sz="1200" dirty="0"/>
            </a:p>
          </p:txBody>
        </p:sp>
        <p:cxnSp>
          <p:nvCxnSpPr>
            <p:cNvPr id="23" name="직선 연결선 22"/>
            <p:cNvCxnSpPr>
              <a:stCxn id="15" idx="3"/>
              <a:endCxn id="6" idx="0"/>
            </p:cNvCxnSpPr>
            <p:nvPr/>
          </p:nvCxnSpPr>
          <p:spPr>
            <a:xfrm flipH="1">
              <a:off x="4638386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8" idx="5"/>
              <a:endCxn id="14" idx="0"/>
            </p:cNvCxnSpPr>
            <p:nvPr/>
          </p:nvCxnSpPr>
          <p:spPr>
            <a:xfrm>
              <a:off x="11292238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5"/>
              <a:endCxn id="8" idx="0"/>
            </p:cNvCxnSpPr>
            <p:nvPr/>
          </p:nvCxnSpPr>
          <p:spPr>
            <a:xfrm>
              <a:off x="5380198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3"/>
              <a:endCxn id="9" idx="0"/>
            </p:cNvCxnSpPr>
            <p:nvPr/>
          </p:nvCxnSpPr>
          <p:spPr>
            <a:xfrm flipH="1">
              <a:off x="6598440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6" idx="5"/>
              <a:endCxn id="10" idx="0"/>
            </p:cNvCxnSpPr>
            <p:nvPr/>
          </p:nvCxnSpPr>
          <p:spPr>
            <a:xfrm>
              <a:off x="7340252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7" idx="3"/>
              <a:endCxn id="11" idx="0"/>
            </p:cNvCxnSpPr>
            <p:nvPr/>
          </p:nvCxnSpPr>
          <p:spPr>
            <a:xfrm flipH="1">
              <a:off x="8590372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7" idx="5"/>
              <a:endCxn id="12" idx="0"/>
            </p:cNvCxnSpPr>
            <p:nvPr/>
          </p:nvCxnSpPr>
          <p:spPr>
            <a:xfrm>
              <a:off x="9332184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8" idx="3"/>
              <a:endCxn id="13" idx="0"/>
            </p:cNvCxnSpPr>
            <p:nvPr/>
          </p:nvCxnSpPr>
          <p:spPr>
            <a:xfrm flipH="1">
              <a:off x="10550426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0" idx="3"/>
              <a:endCxn id="15" idx="0"/>
            </p:cNvCxnSpPr>
            <p:nvPr/>
          </p:nvCxnSpPr>
          <p:spPr>
            <a:xfrm flipH="1">
              <a:off x="5125640" y="4432447"/>
              <a:ext cx="715650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0" idx="5"/>
              <a:endCxn id="16" idx="0"/>
            </p:cNvCxnSpPr>
            <p:nvPr/>
          </p:nvCxnSpPr>
          <p:spPr>
            <a:xfrm>
              <a:off x="6350406" y="4432447"/>
              <a:ext cx="735288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1" idx="3"/>
              <a:endCxn id="17" idx="0"/>
            </p:cNvCxnSpPr>
            <p:nvPr/>
          </p:nvCxnSpPr>
          <p:spPr>
            <a:xfrm flipH="1">
              <a:off x="9077626" y="4432447"/>
              <a:ext cx="715650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1" idx="5"/>
              <a:endCxn id="18" idx="0"/>
            </p:cNvCxnSpPr>
            <p:nvPr/>
          </p:nvCxnSpPr>
          <p:spPr>
            <a:xfrm>
              <a:off x="10302392" y="4432447"/>
              <a:ext cx="735288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22" idx="5"/>
              <a:endCxn id="21" idx="0"/>
            </p:cNvCxnSpPr>
            <p:nvPr/>
          </p:nvCxnSpPr>
          <p:spPr>
            <a:xfrm>
              <a:off x="8294827" y="3387112"/>
              <a:ext cx="1753007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22" idx="3"/>
              <a:endCxn id="20" idx="0"/>
            </p:cNvCxnSpPr>
            <p:nvPr/>
          </p:nvCxnSpPr>
          <p:spPr>
            <a:xfrm flipH="1">
              <a:off x="6095848" y="3387112"/>
              <a:ext cx="1689863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타원 2"/>
          <p:cNvSpPr/>
          <p:nvPr/>
        </p:nvSpPr>
        <p:spPr>
          <a:xfrm>
            <a:off x="6614336" y="5051923"/>
            <a:ext cx="997763" cy="944628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541399" y="3414875"/>
            <a:ext cx="1668745" cy="2302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update( 3, 2 )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28146" y="3915670"/>
            <a:ext cx="505317" cy="230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383632" y="3922689"/>
            <a:ext cx="442250" cy="230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290045" y="4329772"/>
            <a:ext cx="319295" cy="230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595651" y="4720350"/>
            <a:ext cx="1422402" cy="2302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58418" y="3762420"/>
            <a:ext cx="1370888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연관 없음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52318" y="4181266"/>
            <a:ext cx="1370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연관 있음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갱신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291375" y="4238049"/>
            <a:ext cx="476830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91375" y="5107806"/>
            <a:ext cx="476830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297980" y="3834396"/>
            <a:ext cx="0" cy="1406902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7785776" y="2504424"/>
            <a:ext cx="997763" cy="94462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6200426" y="3344246"/>
            <a:ext cx="997763" cy="94462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5399891" y="4189886"/>
            <a:ext cx="997763" cy="944628"/>
          </a:xfrm>
          <a:prstGeom prst="ellipse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9421571" y="3345976"/>
            <a:ext cx="997763" cy="944628"/>
          </a:xfrm>
          <a:prstGeom prst="ellipse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021908" y="4197628"/>
            <a:ext cx="997763" cy="94462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807318" y="288884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162957" y="375527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955865" y="46544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407477" y="58089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887640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1A85BD-8BC3-4444-AC28-42FE691D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Top-Down </a:t>
            </a:r>
            <a:r>
              <a:rPr lang="en-US" altLang="ko-KR" sz="4000" dirty="0" err="1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Vs</a:t>
            </a:r>
            <a:r>
              <a:rPr lang="en-US" altLang="ko-KR" sz="4000" dirty="0">
                <a:solidFill>
                  <a:srgbClr val="FFFFFF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 Bottom-Up</a:t>
            </a:r>
            <a:endParaRPr lang="ko-KR" altLang="en-US" sz="4000" dirty="0">
              <a:solidFill>
                <a:srgbClr val="FFFFFF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8F35233-5574-4987-B65C-E00DEFB7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90" y="2738838"/>
            <a:ext cx="10618839" cy="37381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Top-Down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en-US" altLang="ko-KR" sz="20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DFS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트리 탐색 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 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재귀 호출 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Indexed Tree 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개념을 그대로 코드로 수행</a:t>
            </a:r>
            <a:endParaRPr lang="en-US" altLang="ko-KR" sz="16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사람이 손으로 하는 방식과 유사</a:t>
            </a:r>
            <a:endParaRPr lang="en-US" altLang="ko-KR" sz="16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왼쪽 자식 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2 * node, 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오른쪽 자식 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2 * node + 1 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</a:t>
            </a:r>
            <a:endParaRPr lang="en-US" altLang="ko-KR" sz="16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가지치기 가능함</a:t>
            </a:r>
            <a:endParaRPr lang="en-US" altLang="ko-KR" sz="16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r>
              <a:rPr lang="ko-KR" altLang="en-US" sz="1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번째로 빠른 숫자 등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카운팅</a:t>
            </a:r>
            <a:r>
              <a:rPr lang="ko-KR" altLang="en-US" sz="1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쿼리 가능</a:t>
            </a:r>
            <a:endParaRPr lang="en-US" altLang="ko-KR" sz="16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Bottom-Up</a:t>
            </a:r>
            <a:r>
              <a:rPr lang="en-US" altLang="ko-KR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200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</a:t>
            </a:r>
            <a:r>
              <a:rPr lang="ko-KR" altLang="en-US" sz="20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기반 이동</a:t>
            </a:r>
            <a:endParaRPr lang="en-US" altLang="ko-KR" sz="20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홀짝 특성을 이용</a:t>
            </a:r>
            <a:endParaRPr lang="en-US" altLang="ko-KR" sz="16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부모 </a:t>
            </a:r>
            <a:r>
              <a:rPr lang="en-US" altLang="ko-KR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node / 2 </a:t>
            </a: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</a:t>
            </a:r>
            <a:endParaRPr lang="en-US" altLang="ko-KR" sz="16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코드가 단순</a:t>
            </a:r>
            <a:endParaRPr lang="en-US" altLang="ko-KR" sz="16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속도가 미세하게 빠름</a:t>
            </a:r>
            <a:endParaRPr lang="en-US" altLang="ko-KR" sz="16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562053" y="3181113"/>
            <a:ext cx="6215953" cy="3142203"/>
            <a:chOff x="4278386" y="2772554"/>
            <a:chExt cx="7628006" cy="3856005"/>
          </a:xfrm>
        </p:grpSpPr>
        <p:sp>
          <p:nvSpPr>
            <p:cNvPr id="6" name="타원 5"/>
            <p:cNvSpPr/>
            <p:nvPr/>
          </p:nvSpPr>
          <p:spPr>
            <a:xfrm>
              <a:off x="427838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</a:p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0781018" y="292547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index</a:t>
              </a:r>
            </a:p>
            <a:p>
              <a:pPr algn="ctr"/>
              <a:endParaRPr lang="en-US" altLang="ko-KR" sz="700" dirty="0"/>
            </a:p>
            <a:p>
              <a:pPr algn="ctr"/>
              <a:r>
                <a:rPr lang="en-US" altLang="ko-KR" sz="700" dirty="0"/>
                <a:t>value</a:t>
              </a:r>
              <a:endParaRPr lang="ko-KR" altLang="en-US" sz="70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527435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</a:p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6238440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</a:p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723440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</a:p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23037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</a:p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9226338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</a:t>
              </a:r>
            </a:p>
            <a:p>
              <a:pPr algn="ctr"/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10190426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</a:t>
              </a:r>
            </a:p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1186392" y="590855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8</a:t>
              </a:r>
            </a:p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765640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1-2</a:t>
              </a:r>
            </a:p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725694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3-4</a:t>
              </a:r>
            </a:p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17626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5-6</a:t>
              </a:r>
            </a:p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677680" y="48632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7-8</a:t>
              </a:r>
            </a:p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735848" y="381788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1-4</a:t>
              </a:r>
            </a:p>
            <a:p>
              <a:pPr algn="ctr"/>
              <a:r>
                <a:rPr lang="en-US" altLang="ko-KR" sz="1200" dirty="0"/>
                <a:t>14</a:t>
              </a:r>
              <a:endParaRPr lang="ko-KR" altLang="en-US" sz="12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9687834" y="3817889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5-8</a:t>
              </a:r>
            </a:p>
            <a:p>
              <a:pPr algn="ctr"/>
              <a:r>
                <a:rPr lang="en-US" altLang="ko-KR" sz="1200" dirty="0"/>
                <a:t>16</a:t>
              </a:r>
              <a:endParaRPr lang="ko-KR" altLang="en-US" sz="120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7680269" y="277255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1-8</a:t>
              </a:r>
            </a:p>
            <a:p>
              <a:pPr algn="ctr"/>
              <a:r>
                <a:rPr lang="en-US" altLang="ko-KR" sz="1200" dirty="0"/>
                <a:t>30</a:t>
              </a:r>
              <a:endParaRPr lang="ko-KR" altLang="en-US" sz="1200" dirty="0"/>
            </a:p>
          </p:txBody>
        </p:sp>
        <p:cxnSp>
          <p:nvCxnSpPr>
            <p:cNvPr id="23" name="직선 연결선 22"/>
            <p:cNvCxnSpPr>
              <a:stCxn id="15" idx="3"/>
              <a:endCxn id="6" idx="0"/>
            </p:cNvCxnSpPr>
            <p:nvPr/>
          </p:nvCxnSpPr>
          <p:spPr>
            <a:xfrm flipH="1">
              <a:off x="4638386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8" idx="5"/>
              <a:endCxn id="14" idx="0"/>
            </p:cNvCxnSpPr>
            <p:nvPr/>
          </p:nvCxnSpPr>
          <p:spPr>
            <a:xfrm>
              <a:off x="11292238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5"/>
              <a:endCxn id="8" idx="0"/>
            </p:cNvCxnSpPr>
            <p:nvPr/>
          </p:nvCxnSpPr>
          <p:spPr>
            <a:xfrm>
              <a:off x="5380198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3"/>
              <a:endCxn id="9" idx="0"/>
            </p:cNvCxnSpPr>
            <p:nvPr/>
          </p:nvCxnSpPr>
          <p:spPr>
            <a:xfrm flipH="1">
              <a:off x="6598440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6" idx="5"/>
              <a:endCxn id="10" idx="0"/>
            </p:cNvCxnSpPr>
            <p:nvPr/>
          </p:nvCxnSpPr>
          <p:spPr>
            <a:xfrm>
              <a:off x="7340252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7" idx="3"/>
              <a:endCxn id="11" idx="0"/>
            </p:cNvCxnSpPr>
            <p:nvPr/>
          </p:nvCxnSpPr>
          <p:spPr>
            <a:xfrm flipH="1">
              <a:off x="8590372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7" idx="5"/>
              <a:endCxn id="12" idx="0"/>
            </p:cNvCxnSpPr>
            <p:nvPr/>
          </p:nvCxnSpPr>
          <p:spPr>
            <a:xfrm>
              <a:off x="9332184" y="5477782"/>
              <a:ext cx="254154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8" idx="3"/>
              <a:endCxn id="13" idx="0"/>
            </p:cNvCxnSpPr>
            <p:nvPr/>
          </p:nvCxnSpPr>
          <p:spPr>
            <a:xfrm flipH="1">
              <a:off x="10550426" y="5477782"/>
              <a:ext cx="232696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0" idx="3"/>
              <a:endCxn id="15" idx="0"/>
            </p:cNvCxnSpPr>
            <p:nvPr/>
          </p:nvCxnSpPr>
          <p:spPr>
            <a:xfrm flipH="1">
              <a:off x="5125640" y="4432447"/>
              <a:ext cx="715650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0" idx="5"/>
              <a:endCxn id="16" idx="0"/>
            </p:cNvCxnSpPr>
            <p:nvPr/>
          </p:nvCxnSpPr>
          <p:spPr>
            <a:xfrm>
              <a:off x="6350406" y="4432447"/>
              <a:ext cx="735288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1" idx="3"/>
              <a:endCxn id="17" idx="0"/>
            </p:cNvCxnSpPr>
            <p:nvPr/>
          </p:nvCxnSpPr>
          <p:spPr>
            <a:xfrm flipH="1">
              <a:off x="9077626" y="4432447"/>
              <a:ext cx="715650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1" idx="5"/>
              <a:endCxn id="18" idx="0"/>
            </p:cNvCxnSpPr>
            <p:nvPr/>
          </p:nvCxnSpPr>
          <p:spPr>
            <a:xfrm>
              <a:off x="10302392" y="4432447"/>
              <a:ext cx="735288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22" idx="5"/>
              <a:endCxn id="21" idx="0"/>
            </p:cNvCxnSpPr>
            <p:nvPr/>
          </p:nvCxnSpPr>
          <p:spPr>
            <a:xfrm>
              <a:off x="8294827" y="3387112"/>
              <a:ext cx="1753007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22" idx="3"/>
              <a:endCxn id="20" idx="0"/>
            </p:cNvCxnSpPr>
            <p:nvPr/>
          </p:nvCxnSpPr>
          <p:spPr>
            <a:xfrm flipH="1">
              <a:off x="6095848" y="3387112"/>
              <a:ext cx="1689863" cy="430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원호 48"/>
          <p:cNvSpPr/>
          <p:nvPr/>
        </p:nvSpPr>
        <p:spPr>
          <a:xfrm flipH="1">
            <a:off x="5609689" y="3474472"/>
            <a:ext cx="5257760" cy="4122917"/>
          </a:xfrm>
          <a:prstGeom prst="arc">
            <a:avLst>
              <a:gd name="adj1" fmla="val 16321425"/>
              <a:gd name="adj2" fmla="val 0"/>
            </a:avLst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8658117" y="3878580"/>
            <a:ext cx="16902" cy="2177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897178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8555</TotalTime>
  <Words>1533</Words>
  <Application>Microsoft Office PowerPoint</Application>
  <PresentationFormat>와이드스크린</PresentationFormat>
  <Paragraphs>884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나눔스퀘어 ExtraBold</vt:lpstr>
      <vt:lpstr>맑은 고딕</vt:lpstr>
      <vt:lpstr>Arial</vt:lpstr>
      <vt:lpstr>Cambria Math</vt:lpstr>
      <vt:lpstr>메이플스토리</vt:lpstr>
      <vt:lpstr>Office 테마</vt:lpstr>
      <vt:lpstr>Indexed Tree</vt:lpstr>
      <vt:lpstr>What is the Indexed Tree?</vt:lpstr>
      <vt:lpstr>Contents</vt:lpstr>
      <vt:lpstr>What is the indexed Tree?</vt:lpstr>
      <vt:lpstr>What is the indexed Tree?</vt:lpstr>
      <vt:lpstr>Query</vt:lpstr>
      <vt:lpstr>Query</vt:lpstr>
      <vt:lpstr>Update</vt:lpstr>
      <vt:lpstr>Top-Down Vs Bottom-Up</vt:lpstr>
      <vt:lpstr>Top-Down Init(left, right, node)</vt:lpstr>
      <vt:lpstr>Top-Down Query(left, right, node, queryLeft, queryRight)</vt:lpstr>
      <vt:lpstr>Top-Down Update(left, right, node, target, diff)</vt:lpstr>
      <vt:lpstr>Bottom-Up Init</vt:lpstr>
      <vt:lpstr>Bottom-Up Query(queryLeft, queryRight)</vt:lpstr>
      <vt:lpstr>Bottom-Up Update(target, value)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Ka Roy</dc:creator>
  <cp:lastModifiedBy>Ka Sung Hyun</cp:lastModifiedBy>
  <cp:revision>138</cp:revision>
  <dcterms:created xsi:type="dcterms:W3CDTF">2019-09-22T07:20:09Z</dcterms:created>
  <dcterms:modified xsi:type="dcterms:W3CDTF">2022-07-21T01:12:46Z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