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Open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42C58FE-AF68-4DA3-9B65-166EB1CCC307}">
  <a:tblStyle styleId="{442C58FE-AF68-4DA3-9B65-166EB1CCC307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35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85694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22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482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731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578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541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230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691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885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834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077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3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448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349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848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826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695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092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58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695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4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600" y="3182315"/>
            <a:ext cx="712950" cy="4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bg>
      <p:bgPr>
        <a:solidFill>
          <a:srgbClr val="33333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31712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2750" y="403062"/>
            <a:ext cx="32385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816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29800" y="597600"/>
            <a:ext cx="6289800" cy="39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5000"/>
            </a:lvl1pPr>
            <a:lvl2pPr lvl="1" rtl="0">
              <a:spcBef>
                <a:spcPts val="0"/>
              </a:spcBef>
              <a:buSzPct val="100000"/>
              <a:defRPr sz="5000"/>
            </a:lvl2pPr>
            <a:lvl3pPr lvl="2" rtl="0">
              <a:spcBef>
                <a:spcPts val="0"/>
              </a:spcBef>
              <a:buSzPct val="100000"/>
              <a:defRPr sz="5000"/>
            </a:lvl3pPr>
            <a:lvl4pPr lvl="3" rtl="0">
              <a:spcBef>
                <a:spcPts val="0"/>
              </a:spcBef>
              <a:buSzPct val="100000"/>
              <a:defRPr sz="5000"/>
            </a:lvl4pPr>
            <a:lvl5pPr lvl="4" rtl="0">
              <a:spcBef>
                <a:spcPts val="0"/>
              </a:spcBef>
              <a:buSzPct val="100000"/>
              <a:defRPr sz="5000"/>
            </a:lvl5pPr>
            <a:lvl6pPr lvl="5" rtl="0">
              <a:spcBef>
                <a:spcPts val="0"/>
              </a:spcBef>
              <a:buSzPct val="100000"/>
              <a:defRPr sz="5000"/>
            </a:lvl6pPr>
            <a:lvl7pPr lvl="6" rtl="0">
              <a:spcBef>
                <a:spcPts val="0"/>
              </a:spcBef>
              <a:buSzPct val="100000"/>
              <a:defRPr sz="5000"/>
            </a:lvl7pPr>
            <a:lvl8pPr lvl="7" rtl="0">
              <a:spcBef>
                <a:spcPts val="0"/>
              </a:spcBef>
              <a:buSzPct val="100000"/>
              <a:defRPr sz="5000"/>
            </a:lvl8pPr>
            <a:lvl9pPr lvl="8" rtl="0">
              <a:spcBef>
                <a:spcPts val="0"/>
              </a:spcBef>
              <a:buSzPct val="100000"/>
              <a:defRPr sz="5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7AB8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2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buNone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Best Practice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FME 2016 Training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Transformer Methodology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25825" y="1079000"/>
            <a:ext cx="4095000" cy="9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Duplicated Transformers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Error Trapping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Complexity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Shape 133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3704200" y="870274"/>
            <a:ext cx="3890951" cy="40726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Shape 134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35" name="Shape 135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37" name="Shape 137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Design Patterns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Debugging - Logging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83675" y="1184100"/>
            <a:ext cx="5184000" cy="152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Message Types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Log Options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Log Timings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Logger Transformer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Spatial Log File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1512456" y="3106957"/>
            <a:ext cx="4178808" cy="138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tretch/>
        </p:blipFill>
        <p:spPr>
          <a:xfrm>
            <a:off x="3833131" y="2711100"/>
            <a:ext cx="4178808" cy="115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Debugging - Logging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283675" y="1184100"/>
            <a:ext cx="5071800" cy="158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Interpreting the Log Window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Check for Errors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Check for Warnings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Check for Timestamps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Sequence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2" name="Shape 152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624800" y="3108553"/>
            <a:ext cx="74295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Deugging 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83675" y="1094825"/>
            <a:ext cx="4592099" cy="89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Feature Counts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Rejected Features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3593050" y="963325"/>
            <a:ext cx="4279392" cy="2368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tretch/>
        </p:blipFill>
        <p:spPr>
          <a:xfrm>
            <a:off x="470150" y="2918524"/>
            <a:ext cx="3739896" cy="1261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Debugging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83675" y="1184100"/>
            <a:ext cx="4095000" cy="71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Workspace Searching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Testing Isolated Sections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7" name="Shape 167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68" name="Shape 168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70" name="Shape 170"/>
          <p:cNvSpPr txBox="1"/>
          <p:nvPr/>
        </p:nvSpPr>
        <p:spPr>
          <a:xfrm>
            <a:off x="7635350" y="3492225"/>
            <a:ext cx="1414500" cy="3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Debugging</a:t>
            </a:r>
          </a:p>
        </p:txBody>
      </p:sp>
      <p:pic>
        <p:nvPicPr>
          <p:cNvPr id="171" name="Shape 171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2406315" y="1820936"/>
            <a:ext cx="4619850" cy="30442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Shape 172"/>
          <p:cNvGrpSpPr/>
          <p:nvPr/>
        </p:nvGrpSpPr>
        <p:grpSpPr>
          <a:xfrm>
            <a:off x="7812800" y="2521875"/>
            <a:ext cx="1059599" cy="892500"/>
            <a:chOff x="7812800" y="3860725"/>
            <a:chExt cx="1059599" cy="892500"/>
          </a:xfrm>
        </p:grpSpPr>
        <p:sp>
          <p:nvSpPr>
            <p:cNvPr id="173" name="Shape 173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>
              <a:hlinkClick r:id="rId4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Organization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283675" y="1184100"/>
            <a:ext cx="5612100" cy="11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Sharing Resources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Shared Resource Folder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Templates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1" name="Shape 181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82" name="Shape 182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>
              <a:hlinkClick r:id="rId3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Organization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283675" y="1184100"/>
            <a:ext cx="3799199" cy="167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FME Projects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Folder Structure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File Renaming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Relative Paths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Exercise</a:t>
            </a:r>
          </a:p>
        </p:txBody>
      </p:sp>
      <p:graphicFrame>
        <p:nvGraphicFramePr>
          <p:cNvPr id="195" name="Shape 195"/>
          <p:cNvGraphicFramePr/>
          <p:nvPr/>
        </p:nvGraphicFramePr>
        <p:xfrm>
          <a:off x="347662" y="1089600"/>
          <a:ext cx="8448675" cy="2587752"/>
        </p:xfrm>
        <a:graphic>
          <a:graphicData uri="http://schemas.openxmlformats.org/drawingml/2006/table">
            <a:tbl>
              <a:tblPr>
                <a:noFill/>
                <a:tableStyleId>{442C58FE-AF68-4DA3-9B65-166EB1CCC307}</a:tableStyleId>
              </a:tblPr>
              <a:tblGrid>
                <a:gridCol w="1685925"/>
                <a:gridCol w="6762750"/>
              </a:tblGrid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b="1">
                          <a:solidFill>
                            <a:srgbClr val="33333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Exercise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b="1">
                          <a:solidFill>
                            <a:srgbClr val="33333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FME Hackathon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Roads (Autodesk AutoCAD DWG, Esri Shape, and/or PostGIS)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Overall Goal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Find the shortest route from the hackathon to an Italian Cafe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Demonstrates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Translation, Transformation, and Best Practice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Start Workspace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None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End Workspace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C:\FMEData2016\Workspaces\DesktopBasic\BestPractice-Ex4-Complete.fmwt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52800" y="976250"/>
            <a:ext cx="8330700" cy="39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800" b="1">
                <a:solidFill>
                  <a:srgbClr val="000000"/>
                </a:solidFill>
              </a:rPr>
              <a:t>Which of the following is NOT a method to create a bookmark?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endParaRPr sz="1800" b="1">
              <a:solidFill>
                <a:srgbClr val="000000"/>
              </a:solidFill>
            </a:endParaRP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Click the Insert Bookmark button on the toolbar</a:t>
            </a: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Select a transformer, right click, choose Create Bookmark</a:t>
            </a: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Select multiple transformers, right click, choose Create Bookmark</a:t>
            </a: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Use the Ctrl+B shortcut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Which of these is NOT a type of annotation in Workbench?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1">
              <a:solidFill>
                <a:srgbClr val="000000"/>
              </a:solidFill>
            </a:endParaRP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Header Annotation</a:t>
            </a: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Parameter Annotation</a:t>
            </a: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User Annotation</a:t>
            </a: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Summary Annotation</a:t>
            </a:r>
          </a:p>
        </p:txBody>
      </p:sp>
      <p:sp>
        <p:nvSpPr>
          <p:cNvPr id="202" name="Shape 202"/>
          <p:cNvSpPr/>
          <p:nvPr/>
        </p:nvSpPr>
        <p:spPr>
          <a:xfrm>
            <a:off x="6419850" y="57149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03" name="Shape 203"/>
          <p:cNvSpPr/>
          <p:nvPr/>
        </p:nvSpPr>
        <p:spPr>
          <a:xfrm>
            <a:off x="7442200" y="53466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04" name="Shape 204"/>
          <p:cNvSpPr/>
          <p:nvPr/>
        </p:nvSpPr>
        <p:spPr>
          <a:xfrm>
            <a:off x="6457950" y="49974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05" name="Shape 205"/>
          <p:cNvSpPr/>
          <p:nvPr/>
        </p:nvSpPr>
        <p:spPr>
          <a:xfrm>
            <a:off x="6985000" y="41147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06" name="Shape 206"/>
          <p:cNvSpPr/>
          <p:nvPr/>
        </p:nvSpPr>
        <p:spPr>
          <a:xfrm>
            <a:off x="2857500" y="41465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07" name="Shape 207"/>
          <p:cNvSpPr/>
          <p:nvPr/>
        </p:nvSpPr>
        <p:spPr>
          <a:xfrm>
            <a:off x="8216900" y="5436003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08" name="Shape 208"/>
          <p:cNvSpPr/>
          <p:nvPr/>
        </p:nvSpPr>
        <p:spPr>
          <a:xfrm>
            <a:off x="6470650" y="47815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09" name="Shape 209"/>
          <p:cNvSpPr/>
          <p:nvPr/>
        </p:nvSpPr>
        <p:spPr>
          <a:xfrm>
            <a:off x="7829550" y="56514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10" name="Shape 210"/>
          <p:cNvSpPr/>
          <p:nvPr/>
        </p:nvSpPr>
        <p:spPr>
          <a:xfrm>
            <a:off x="3238500" y="46354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11" name="Shape 211"/>
          <p:cNvSpPr/>
          <p:nvPr/>
        </p:nvSpPr>
        <p:spPr>
          <a:xfrm>
            <a:off x="6419850" y="39941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12" name="Shape 212"/>
          <p:cNvSpPr/>
          <p:nvPr/>
        </p:nvSpPr>
        <p:spPr>
          <a:xfrm>
            <a:off x="8407400" y="7131049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0" y="0"/>
            <a:ext cx="9082123" cy="5092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52800" y="976250"/>
            <a:ext cx="8330700" cy="39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1">
                <a:solidFill>
                  <a:srgbClr val="000000"/>
                </a:solidFill>
              </a:rPr>
              <a:t>It’s possible to disable other objects besides connections. Can you pick out which of these objects (there may be more than one) can be disabled in Workbench?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endParaRPr sz="1800" b="1">
              <a:solidFill>
                <a:srgbClr val="000000"/>
              </a:solidFill>
            </a:endParaRP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Transformers</a:t>
            </a: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Annotation</a:t>
            </a: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Feature Types</a:t>
            </a: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Bookmarks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9" name="Shape 219"/>
          <p:cNvSpPr/>
          <p:nvPr/>
        </p:nvSpPr>
        <p:spPr>
          <a:xfrm>
            <a:off x="6419850" y="57149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20" name="Shape 220"/>
          <p:cNvSpPr/>
          <p:nvPr/>
        </p:nvSpPr>
        <p:spPr>
          <a:xfrm>
            <a:off x="7442200" y="53466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21" name="Shape 221"/>
          <p:cNvSpPr/>
          <p:nvPr/>
        </p:nvSpPr>
        <p:spPr>
          <a:xfrm>
            <a:off x="6457950" y="49974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22" name="Shape 222"/>
          <p:cNvSpPr/>
          <p:nvPr/>
        </p:nvSpPr>
        <p:spPr>
          <a:xfrm>
            <a:off x="6985000" y="41147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23" name="Shape 223"/>
          <p:cNvSpPr/>
          <p:nvPr/>
        </p:nvSpPr>
        <p:spPr>
          <a:xfrm>
            <a:off x="2857500" y="41465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24" name="Shape 224"/>
          <p:cNvSpPr/>
          <p:nvPr/>
        </p:nvSpPr>
        <p:spPr>
          <a:xfrm>
            <a:off x="8216900" y="5436003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25" name="Shape 225"/>
          <p:cNvSpPr/>
          <p:nvPr/>
        </p:nvSpPr>
        <p:spPr>
          <a:xfrm>
            <a:off x="6470650" y="47815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26" name="Shape 226"/>
          <p:cNvSpPr/>
          <p:nvPr/>
        </p:nvSpPr>
        <p:spPr>
          <a:xfrm>
            <a:off x="7829550" y="56514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27" name="Shape 227"/>
          <p:cNvSpPr/>
          <p:nvPr/>
        </p:nvSpPr>
        <p:spPr>
          <a:xfrm>
            <a:off x="2747575" y="45719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28" name="Shape 228"/>
          <p:cNvSpPr/>
          <p:nvPr/>
        </p:nvSpPr>
        <p:spPr>
          <a:xfrm>
            <a:off x="6419850" y="39941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29" name="Shape 229"/>
          <p:cNvSpPr/>
          <p:nvPr/>
        </p:nvSpPr>
        <p:spPr>
          <a:xfrm>
            <a:off x="8407400" y="7131049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0" y="0"/>
            <a:ext cx="9144000" cy="5080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Best Practice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212150" y="1318150"/>
            <a:ext cx="34962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In this Section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What is Best Practice?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Style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Methodology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Debugging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Organization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50" y="1813437"/>
            <a:ext cx="4828075" cy="188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52800" y="976250"/>
            <a:ext cx="8357700" cy="392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1">
                <a:solidFill>
                  <a:srgbClr val="000000"/>
                </a:solidFill>
              </a:rPr>
              <a:t>Which ways can a template be opened for use in FME Workbench (there might be more than one correct answer)?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1">
              <a:solidFill>
                <a:srgbClr val="000000"/>
              </a:solidFill>
            </a:endParaRP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Open it using File &gt; Open</a:t>
            </a: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Open it using File &gt; Open Recent Template</a:t>
            </a: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Double-click the fmwt file in Windows Explorer</a:t>
            </a:r>
          </a:p>
          <a:p>
            <a:pPr marL="458610" lvl="0" indent="-4078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Use Create Workspace from Template in the Getting Started part of the start tab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4664350" y="33556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37" name="Shape 237"/>
          <p:cNvSpPr/>
          <p:nvPr/>
        </p:nvSpPr>
        <p:spPr>
          <a:xfrm>
            <a:off x="5686700" y="29873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38" name="Shape 238"/>
          <p:cNvSpPr/>
          <p:nvPr/>
        </p:nvSpPr>
        <p:spPr>
          <a:xfrm>
            <a:off x="4702450" y="26381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39" name="Shape 239"/>
          <p:cNvSpPr/>
          <p:nvPr/>
        </p:nvSpPr>
        <p:spPr>
          <a:xfrm>
            <a:off x="5229500" y="17554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0" name="Shape 240"/>
          <p:cNvSpPr/>
          <p:nvPr/>
        </p:nvSpPr>
        <p:spPr>
          <a:xfrm>
            <a:off x="1102000" y="17872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1" name="Shape 241"/>
          <p:cNvSpPr/>
          <p:nvPr/>
        </p:nvSpPr>
        <p:spPr>
          <a:xfrm>
            <a:off x="6461400" y="3076703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2" name="Shape 242"/>
          <p:cNvSpPr/>
          <p:nvPr/>
        </p:nvSpPr>
        <p:spPr>
          <a:xfrm>
            <a:off x="4715150" y="24222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3" name="Shape 243"/>
          <p:cNvSpPr/>
          <p:nvPr/>
        </p:nvSpPr>
        <p:spPr>
          <a:xfrm>
            <a:off x="6074050" y="32921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4" name="Shape 244"/>
          <p:cNvSpPr/>
          <p:nvPr/>
        </p:nvSpPr>
        <p:spPr>
          <a:xfrm>
            <a:off x="1483000" y="22761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5" name="Shape 245"/>
          <p:cNvSpPr/>
          <p:nvPr/>
        </p:nvSpPr>
        <p:spPr>
          <a:xfrm>
            <a:off x="4664350" y="16348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6" name="Shape 246"/>
          <p:cNvSpPr/>
          <p:nvPr/>
        </p:nvSpPr>
        <p:spPr>
          <a:xfrm>
            <a:off x="6651900" y="4771749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7" name="Shape 247"/>
          <p:cNvSpPr/>
          <p:nvPr/>
        </p:nvSpPr>
        <p:spPr>
          <a:xfrm>
            <a:off x="962300" y="18316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0" y="0"/>
            <a:ext cx="9082123" cy="5073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Best Practice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34325" y="1034900"/>
            <a:ext cx="4529099" cy="86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What is Best Practice?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Why use Best Practice?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FME Workspace Design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283675" y="1184100"/>
            <a:ext cx="5687399" cy="69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Examples of Poor Design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Shape 83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2206936" y="1615947"/>
            <a:ext cx="5075976" cy="33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FME Workspace Design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83675" y="1184100"/>
            <a:ext cx="5687399" cy="69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Examples of Poor Design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Shape 90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4396853" y="872626"/>
            <a:ext cx="3172729" cy="4118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Annotating Workspace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83675" y="1133175"/>
            <a:ext cx="5687399" cy="128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Header Annotation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Summary Annotation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User Annotation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Annotation Options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5188089" y="1133174"/>
            <a:ext cx="2432304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tretch/>
        </p:blipFill>
        <p:spPr>
          <a:xfrm>
            <a:off x="1028675" y="3301337"/>
            <a:ext cx="6217920" cy="146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Bookmarks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94850" y="1083475"/>
            <a:ext cx="4196700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Adding, Resizing, and Editing 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Bookmark Options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Magnet Icon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" name="Shape 105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2436503" y="2183336"/>
            <a:ext cx="4838243" cy="2794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4653725" y="1083475"/>
            <a:ext cx="4196700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Bookmarks for Sectioning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Bookmarks for Quick Access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Bookmarks for Editing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7" name="Shape 107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08" name="Shape 108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>
              <a:hlinkClick r:id="rId4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General Style Suggestions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83675" y="1184100"/>
            <a:ext cx="4378799" cy="16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Transformer Layout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Grid and Guides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Non-overlapping Connections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Renamed Transformers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Workspace Properties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6" name="Shape 116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17" name="Shape 117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19" name="Shape 119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Applying the Style Guide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Format Methodology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83675" y="1184100"/>
            <a:ext cx="5340600" cy="11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Minimizing Feature Type Objects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Database Connections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2208275"/>
            <a:ext cx="38100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420</Words>
  <Application>Microsoft Office PowerPoint</Application>
  <PresentationFormat>On-screen Show (16:9)</PresentationFormat>
  <Paragraphs>155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Proxima Nova</vt:lpstr>
      <vt:lpstr>Open Sans</vt:lpstr>
      <vt:lpstr>Times New Roman</vt:lpstr>
      <vt:lpstr>Helvetica Neue</vt:lpstr>
      <vt:lpstr>spearmint</vt:lpstr>
      <vt:lpstr>Best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</dc:title>
  <dc:creator>Mark Ireland</dc:creator>
  <cp:lastModifiedBy>Mark Ireland</cp:lastModifiedBy>
  <cp:revision>2</cp:revision>
  <dcterms:modified xsi:type="dcterms:W3CDTF">2016-01-08T17:12:01Z</dcterms:modified>
</cp:coreProperties>
</file>