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80" r:id="rId5"/>
    <p:sldId id="265" r:id="rId6"/>
    <p:sldId id="281" r:id="rId7"/>
    <p:sldId id="282" r:id="rId8"/>
    <p:sldId id="283" r:id="rId9"/>
    <p:sldId id="284" r:id="rId10"/>
    <p:sldId id="285" r:id="rId11"/>
  </p:sldIdLst>
  <p:sldSz cx="9144000" cy="5143500" type="screen16x9"/>
  <p:notesSz cx="6858000" cy="9144000"/>
  <p:embeddedFontLst>
    <p:embeddedFont>
      <p:font typeface="Open Sans" panose="020B060402020202020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-44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71090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219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957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9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374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374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957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957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957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957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95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600" y="3182315"/>
            <a:ext cx="712950" cy="4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4000" b="1"/>
            </a:lvl1pPr>
            <a:lvl2pPr lvl="1" algn="ctr" rtl="0">
              <a:spcBef>
                <a:spcPts val="0"/>
              </a:spcBef>
              <a:buSzPct val="100000"/>
              <a:defRPr sz="14000" b="1"/>
            </a:lvl2pPr>
            <a:lvl3pPr lvl="2" algn="ctr" rtl="0">
              <a:spcBef>
                <a:spcPts val="0"/>
              </a:spcBef>
              <a:buSzPct val="100000"/>
              <a:defRPr sz="14000" b="1"/>
            </a:lvl3pPr>
            <a:lvl4pPr lvl="3" algn="ctr" rtl="0">
              <a:spcBef>
                <a:spcPts val="0"/>
              </a:spcBef>
              <a:buSzPct val="100000"/>
              <a:defRPr sz="14000" b="1"/>
            </a:lvl4pPr>
            <a:lvl5pPr lvl="4" algn="ctr" rtl="0">
              <a:spcBef>
                <a:spcPts val="0"/>
              </a:spcBef>
              <a:buSzPct val="100000"/>
              <a:defRPr sz="14000" b="1"/>
            </a:lvl5pPr>
            <a:lvl6pPr lvl="5" algn="ctr" rtl="0">
              <a:spcBef>
                <a:spcPts val="0"/>
              </a:spcBef>
              <a:buSzPct val="100000"/>
              <a:defRPr sz="14000" b="1"/>
            </a:lvl6pPr>
            <a:lvl7pPr lvl="6" algn="ctr" rtl="0">
              <a:spcBef>
                <a:spcPts val="0"/>
              </a:spcBef>
              <a:buSzPct val="100000"/>
              <a:defRPr sz="14000" b="1"/>
            </a:lvl7pPr>
            <a:lvl8pPr lvl="7" algn="ctr" rtl="0">
              <a:spcBef>
                <a:spcPts val="0"/>
              </a:spcBef>
              <a:buSzPct val="100000"/>
              <a:defRPr sz="14000" b="1"/>
            </a:lvl8pPr>
            <a:lvl9pPr lvl="8" algn="ctr" rtl="0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bg>
      <p:bgPr>
        <a:solidFill>
          <a:srgbClr val="33333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31712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52750" y="403062"/>
            <a:ext cx="32385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816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29800" y="597600"/>
            <a:ext cx="6289800" cy="39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5000"/>
            </a:lvl1pPr>
            <a:lvl2pPr lvl="1" rtl="0">
              <a:spcBef>
                <a:spcPts val="0"/>
              </a:spcBef>
              <a:buSzPct val="100000"/>
              <a:defRPr sz="5000"/>
            </a:lvl2pPr>
            <a:lvl3pPr lvl="2" rtl="0">
              <a:spcBef>
                <a:spcPts val="0"/>
              </a:spcBef>
              <a:buSzPct val="100000"/>
              <a:defRPr sz="5000"/>
            </a:lvl3pPr>
            <a:lvl4pPr lvl="3" rtl="0">
              <a:spcBef>
                <a:spcPts val="0"/>
              </a:spcBef>
              <a:buSzPct val="100000"/>
              <a:defRPr sz="5000"/>
            </a:lvl4pPr>
            <a:lvl5pPr lvl="4" rtl="0">
              <a:spcBef>
                <a:spcPts val="0"/>
              </a:spcBef>
              <a:buSzPct val="100000"/>
              <a:defRPr sz="5000"/>
            </a:lvl5pPr>
            <a:lvl6pPr lvl="5" rtl="0">
              <a:spcBef>
                <a:spcPts val="0"/>
              </a:spcBef>
              <a:buSzPct val="100000"/>
              <a:defRPr sz="5000"/>
            </a:lvl6pPr>
            <a:lvl7pPr lvl="6" rtl="0">
              <a:spcBef>
                <a:spcPts val="0"/>
              </a:spcBef>
              <a:buSzPct val="100000"/>
              <a:defRPr sz="5000"/>
            </a:lvl7pPr>
            <a:lvl8pPr lvl="7" rtl="0">
              <a:spcBef>
                <a:spcPts val="0"/>
              </a:spcBef>
              <a:buSzPct val="100000"/>
              <a:defRPr sz="5000"/>
            </a:lvl8pPr>
            <a:lvl9pPr lvl="8" rtl="0">
              <a:spcBef>
                <a:spcPts val="0"/>
              </a:spcBef>
              <a:buSzPct val="100000"/>
              <a:defRPr sz="50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7AB80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2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buNone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Advanced Parameter Use</a:t>
            </a:r>
            <a:endParaRPr lang="en"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FME </a:t>
            </a:r>
            <a:r>
              <a:rPr lang="en" dirty="0" smtClean="0"/>
              <a:t>2017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5487683" cy="3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Bulk Translations on FME Server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FME Cloud</a:t>
            </a:r>
          </a:p>
        </p:txBody>
      </p:sp>
      <p:sp>
        <p:nvSpPr>
          <p:cNvPr id="136" name="Shape 13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FME Cloud and Server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94" name="Picture 2" descr="C:\Users\imark\Documents\Training\MaterialsAndData\FMETraining\DesktopAdvanced2Performance\Images\Img2.045.FMECloudTransform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099" y="2749660"/>
            <a:ext cx="4378572" cy="18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4005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0" y="843255"/>
            <a:ext cx="4224900" cy="412764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 In </a:t>
            </a:r>
            <a:r>
              <a:rPr lang="en" b="1" dirty="0"/>
              <a:t>this Section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/>
              <a:t>Performance and FME and 64-Bit</a:t>
            </a:r>
            <a:endParaRPr lang="en" sz="1800" dirty="0"/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/>
              <a:t>Log File Interpretation</a:t>
            </a:r>
            <a:endParaRPr lang="en" sz="1800" dirty="0"/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/>
              <a:t>Reader and Writer Optimization</a:t>
            </a:r>
            <a:endParaRPr lang="en" sz="1800" dirty="0"/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/>
              <a:t>Transformation Optimization</a:t>
            </a:r>
            <a:endParaRPr lang="en" sz="1800" dirty="0"/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/>
              <a:t>Database Optimization</a:t>
            </a:r>
            <a:endParaRPr lang="en" sz="1800" dirty="0"/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/>
              <a:t>Parallel Processing</a:t>
            </a:r>
            <a:endParaRPr lang="en" sz="1800" dirty="0" smtClean="0"/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/>
              <a:t>FME Server and FME Cloud</a:t>
            </a:r>
            <a:endParaRPr lang="en" sz="18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9" name="Shape 69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Performance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01" y="1783498"/>
            <a:ext cx="3219332" cy="214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271158" y="1023383"/>
            <a:ext cx="6816976" cy="10958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dirty="0" smtClean="0"/>
              <a:t>What do we mean by performance?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dirty="0" smtClean="0"/>
              <a:t>What can impair performance?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dirty="0" smtClean="0"/>
              <a:t>What is 64-bit FME?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endParaRPr lang="en" sz="1800" dirty="0"/>
          </a:p>
        </p:txBody>
      </p:sp>
      <p:sp>
        <p:nvSpPr>
          <p:cNvPr id="77" name="Shape 77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Performance and FME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2" descr="C:\Users\imark\Documents\Training\MaterialsAndData\FMETraining\DesktopAdvanced2Performance\Images\Img2.000.PerformanceIntro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143" y="3263324"/>
            <a:ext cx="5123054" cy="148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271158" y="1023383"/>
            <a:ext cx="6608321" cy="10958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dirty="0" smtClean="0"/>
              <a:t>Log Messages</a:t>
            </a:r>
            <a:endParaRPr lang="en" sz="1800" dirty="0" smtClean="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dirty="0" smtClean="0"/>
              <a:t>Configuring the Log Window</a:t>
            </a:r>
            <a:endParaRPr lang="en" sz="1800" dirty="0" smtClean="0"/>
          </a:p>
        </p:txBody>
      </p:sp>
      <p:sp>
        <p:nvSpPr>
          <p:cNvPr id="77" name="Shape 77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Log File Interpretation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2" descr="C:\Users\imark\Documents\Training\MaterialsAndData\FMETraining\DesktopAdvanced2Performance\Images\Img2.002.LogFMEOp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987" y="1252357"/>
            <a:ext cx="3421429" cy="19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2301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7537411" cy="3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Command Line Statement</a:t>
            </a:r>
            <a:endParaRPr lang="en" sz="1800" dirty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Configuration and Setup Information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Translation and Transformation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Log Summary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Log Timings</a:t>
            </a:r>
            <a:endParaRPr lang="en" sz="1800" dirty="0"/>
          </a:p>
        </p:txBody>
      </p:sp>
      <p:sp>
        <p:nvSpPr>
          <p:cNvPr id="136" name="Shape 13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Log File Interpretation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2" descr="C:\Users\imark\Documents\Training\MaterialsAndData\FMETraining\DesktopAdvanced2Performance\Images\Img2.008.LogSummarySecti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805" y="2826967"/>
            <a:ext cx="5492858" cy="197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60800" cy="3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Reader and Writer Optimization</a:t>
            </a:r>
            <a:endParaRPr lang="en" sz="1800" dirty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Assessing Reader Performance</a:t>
            </a:r>
            <a:endParaRPr lang="en" sz="1800" dirty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Improving Reader Performance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Assessing Writer Performance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Improving Writer Performance</a:t>
            </a:r>
            <a:endParaRPr lang="en" sz="1800" dirty="0"/>
          </a:p>
        </p:txBody>
      </p:sp>
      <p:sp>
        <p:nvSpPr>
          <p:cNvPr id="136" name="Shape 13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Reader/Writer Optimization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2" descr="C:\Users\imark\Documents\Training\MaterialsAndData\FMETraining\DesktopAdvanced2Performance\Images\Img2.011.ReaderWriterOptimizationIntro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676" y="1460619"/>
            <a:ext cx="3591969" cy="209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7320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60800" cy="3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Transformation Length</a:t>
            </a:r>
            <a:endParaRPr lang="en" sz="1800" dirty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Transformation Memory Use</a:t>
            </a:r>
            <a:endParaRPr lang="en" sz="1800" dirty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Improving Transformation Performance</a:t>
            </a:r>
            <a:endParaRPr lang="en" sz="1800" dirty="0"/>
          </a:p>
        </p:txBody>
      </p:sp>
      <p:sp>
        <p:nvSpPr>
          <p:cNvPr id="136" name="Shape 13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Transformation Optimization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2" descr="C:\Users\imark\Documents\Training\MaterialsAndData\FMETraining\DesktopAdvanced2Performance\Images\Img2.029.TransformerPerformanceGroupedFeaturePa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648" y="1361680"/>
            <a:ext cx="3564286" cy="136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3253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60800" cy="3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Database Reading</a:t>
            </a:r>
            <a:endParaRPr lang="en" sz="1800" dirty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Database Writing</a:t>
            </a:r>
            <a:endParaRPr lang="en" sz="1800" dirty="0"/>
          </a:p>
        </p:txBody>
      </p:sp>
      <p:sp>
        <p:nvSpPr>
          <p:cNvPr id="136" name="Shape 13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Database Optimization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2" descr="C:\Users\imark\Documents\Training\MaterialsAndData\FMETraining\DesktopAdvanced2Performance\Images\Img2.037.DBPerformanceWhereClau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037248"/>
            <a:ext cx="3295805" cy="381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598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5487683" cy="3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What is Parallel Processing?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Transformers and </a:t>
            </a:r>
            <a:r>
              <a:rPr lang="en" sz="1800" dirty="0"/>
              <a:t>Parallel </a:t>
            </a:r>
            <a:r>
              <a:rPr lang="en" sz="1800" dirty="0" smtClean="0"/>
              <a:t>Processing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Parallel </a:t>
            </a:r>
            <a:r>
              <a:rPr lang="en" sz="1800" dirty="0" smtClean="0"/>
              <a:t>Processing Groups</a:t>
            </a:r>
            <a:endParaRPr lang="en" sz="1800" dirty="0"/>
          </a:p>
        </p:txBody>
      </p:sp>
      <p:sp>
        <p:nvSpPr>
          <p:cNvPr id="136" name="Shape 13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Parallel Processing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71" name="Picture 3" descr="C:\Users\imark\Documents\Training\MaterialsAndData\FMETraining\DesktopAdvanced2Performance\Images\Img2.043.ParallelProcessingWork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44" y="3156909"/>
            <a:ext cx="4071429" cy="103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1890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138</Words>
  <Application>Microsoft Office PowerPoint</Application>
  <PresentationFormat>On-screen Show (16:9)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Open Sans</vt:lpstr>
      <vt:lpstr>Proxima Nova</vt:lpstr>
      <vt:lpstr>spearmint</vt:lpstr>
      <vt:lpstr>Advanced Parameter 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Translation Basics</dc:title>
  <dc:creator>Mark Ireland</dc:creator>
  <cp:lastModifiedBy>Mark Ireland</cp:lastModifiedBy>
  <cp:revision>22</cp:revision>
  <dcterms:modified xsi:type="dcterms:W3CDTF">2017-03-22T19:51:03Z</dcterms:modified>
</cp:coreProperties>
</file>