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1581B7-7404-4A77-85CE-B399D3F977C2}">
  <a:tblStyle styleId="{9D1581B7-7404-4A77-85CE-B399D3F977C2}" styleName="Table_0"/>
  <a:tblStyle styleId="{33E704D6-431A-4FD6-94FB-397786588682}" styleName="Table_1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2H>
      <a:tcTxStyle b="off" i="of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5374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956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85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176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7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966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613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00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53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914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069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59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64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400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285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741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96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38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84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77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44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599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91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96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Translation Components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FME </a:t>
            </a:r>
            <a:r>
              <a:rPr lang="en" smtClean="0"/>
              <a:t>2017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Reader Feature Types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83675" y="1184100"/>
            <a:ext cx="50718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Reader Feature Type Parameters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45" name="Shape 145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47" name="Shape 147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Reader Feature Types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400" y="1899598"/>
            <a:ext cx="54673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Managing Datasets and Feature Types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83675" y="1094825"/>
            <a:ext cx="6221099" cy="176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Limiting Source Data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Changing Source Dataset Parameters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Consequences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Unexpected Input Remover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Unexpected Input and Dataset Type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5" name="Shape 155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56" name="Shape 156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58" name="Shape 158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Unexpected Input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Dealing with Source Feature Types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Import Feature Type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Merge Parameter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5" name="Shape 165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66" name="Shape 166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68" name="Shape 168"/>
          <p:cNvSpPr txBox="1"/>
          <p:nvPr/>
        </p:nvSpPr>
        <p:spPr>
          <a:xfrm>
            <a:off x="7635350" y="3067525"/>
            <a:ext cx="14145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Dealing with Unexpected Input</a:t>
            </a:r>
          </a:p>
        </p:txBody>
      </p:sp>
      <p:pic>
        <p:nvPicPr>
          <p:cNvPr id="169" name="Shape 169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013462" y="2290499"/>
            <a:ext cx="3824994" cy="256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5294533" y="3237738"/>
            <a:ext cx="2121408" cy="33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Writers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83675" y="1184100"/>
            <a:ext cx="56121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 a Writer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Removing a Writer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1390075" y="2178550"/>
            <a:ext cx="2880360" cy="247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5038675" y="2315518"/>
            <a:ext cx="2880360" cy="243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Controlling Writers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83675" y="1184100"/>
            <a:ext cx="3799199" cy="167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Writer Parameters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5" name="Shape 185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86" name="Shape 186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88" name="Shape 188"/>
          <p:cNvSpPr txBox="1"/>
          <p:nvPr/>
        </p:nvSpPr>
        <p:spPr>
          <a:xfrm>
            <a:off x="7724150" y="3272125"/>
            <a:ext cx="1236899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Adding Writers</a:t>
            </a:r>
          </a:p>
        </p:txBody>
      </p:sp>
      <p:pic>
        <p:nvPicPr>
          <p:cNvPr id="189" name="Shape 189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457450" y="1852150"/>
            <a:ext cx="5330164" cy="191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5961389" y="1142766"/>
            <a:ext cx="2448360" cy="204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Writer Feature Types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94825" y="1083700"/>
            <a:ext cx="5830500" cy="13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Writer Feature Type Attributes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Manual Attribute Definitions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Automatic Attribute Definitions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Dynamic Attribute Definitions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Shape 197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25" y="2655812"/>
            <a:ext cx="48101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Writer Feature Types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94825" y="1083700"/>
            <a:ext cx="5830500" cy="11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 Writer Feature Types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 Feature Types to an Existing Writer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 Feature Types to a New Writer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707912" y="2119291"/>
            <a:ext cx="2880360" cy="242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3759784" y="2142400"/>
            <a:ext cx="3584448" cy="236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tretch/>
        </p:blipFill>
        <p:spPr>
          <a:xfrm>
            <a:off x="5181030" y="4044462"/>
            <a:ext cx="2322576" cy="73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Shape 20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208" name="Shape 20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7649900" y="3071300"/>
            <a:ext cx="13854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Managing Writer Feature Types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Writer Feature Types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94825" y="1083700"/>
            <a:ext cx="5830500" cy="11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Copying Feature Types to a Writer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Removing Writer Feature Types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Importing Writer Feature Types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7" name="Shape 21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218" name="Shape 21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>
              <a:hlinkClick r:id="rId3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Writer Feature Types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94825" y="1083700"/>
            <a:ext cx="5830500" cy="6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Writer Feature Type Parameters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250" y="1844227"/>
            <a:ext cx="54673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graphicFrame>
        <p:nvGraphicFramePr>
          <p:cNvPr id="232" name="Shape 232"/>
          <p:cNvGraphicFramePr/>
          <p:nvPr>
            <p:extLst>
              <p:ext uri="{D42A27DB-BD31-4B8C-83A1-F6EECF244321}">
                <p14:modId xmlns:p14="http://schemas.microsoft.com/office/powerpoint/2010/main" val="2543858399"/>
              </p:ext>
            </p:extLst>
          </p:nvPr>
        </p:nvGraphicFramePr>
        <p:xfrm>
          <a:off x="347662" y="974250"/>
          <a:ext cx="8448675" cy="3032760"/>
        </p:xfrm>
        <a:graphic>
          <a:graphicData uri="http://schemas.openxmlformats.org/drawingml/2006/table">
            <a:tbl>
              <a:tblPr>
                <a:noFill/>
                <a:tableStyleId>{9D1581B7-7404-4A77-85CE-B399D3F977C2}</a:tableStyleId>
              </a:tblPr>
              <a:tblGrid>
                <a:gridCol w="1695450"/>
                <a:gridCol w="6753225"/>
              </a:tblGrid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Elevation Model Updates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Contours (Esri Shapefile)</a:t>
                      </a:r>
                    </a:p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Raster Orthophotos (GeoTIFF)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Goal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 a 3D surface model using updated information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Demonstrates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Workspace components and parameters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C:\FMEData2016\Workspaces\DesktopBasic\Components-Ex8-Begin.fmw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C:\FMEData2016\Workspaces\DesktopBasic\Components-Ex8-Complete.fmw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Translation Components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105875" y="1246875"/>
            <a:ext cx="45075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In this Section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Key Components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Workspaces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Readers and Writers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Feature Types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Shape 70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043142" y="1150056"/>
            <a:ext cx="1792224" cy="345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7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 dirty="0">
                <a:solidFill>
                  <a:srgbClr val="000000"/>
                </a:solidFill>
              </a:rPr>
              <a:t>Here are four different formats and four different terms for “feature type”. Connect the format to the correct terminology.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239" name="Shape 239"/>
          <p:cNvSpPr/>
          <p:nvPr/>
        </p:nvSpPr>
        <p:spPr>
          <a:xfrm>
            <a:off x="6419850" y="57149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0" name="Shape 240"/>
          <p:cNvSpPr/>
          <p:nvPr/>
        </p:nvSpPr>
        <p:spPr>
          <a:xfrm>
            <a:off x="7442200" y="5346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1" name="Shape 241"/>
          <p:cNvSpPr/>
          <p:nvPr/>
        </p:nvSpPr>
        <p:spPr>
          <a:xfrm>
            <a:off x="6457950" y="49974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2" name="Shape 242"/>
          <p:cNvSpPr/>
          <p:nvPr/>
        </p:nvSpPr>
        <p:spPr>
          <a:xfrm>
            <a:off x="6985000" y="41147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3" name="Shape 243"/>
          <p:cNvSpPr/>
          <p:nvPr/>
        </p:nvSpPr>
        <p:spPr>
          <a:xfrm>
            <a:off x="2857500" y="41465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4" name="Shape 244"/>
          <p:cNvSpPr/>
          <p:nvPr/>
        </p:nvSpPr>
        <p:spPr>
          <a:xfrm>
            <a:off x="8216900" y="5436003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5" name="Shape 245"/>
          <p:cNvSpPr/>
          <p:nvPr/>
        </p:nvSpPr>
        <p:spPr>
          <a:xfrm>
            <a:off x="6470650" y="47815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6" name="Shape 246"/>
          <p:cNvSpPr/>
          <p:nvPr/>
        </p:nvSpPr>
        <p:spPr>
          <a:xfrm>
            <a:off x="7829550" y="5651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7" name="Shape 247"/>
          <p:cNvSpPr/>
          <p:nvPr/>
        </p:nvSpPr>
        <p:spPr>
          <a:xfrm>
            <a:off x="3238500" y="4635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8" name="Shape 248"/>
          <p:cNvSpPr/>
          <p:nvPr/>
        </p:nvSpPr>
        <p:spPr>
          <a:xfrm>
            <a:off x="6419850" y="39941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9" name="Shape 249"/>
          <p:cNvSpPr/>
          <p:nvPr/>
        </p:nvSpPr>
        <p:spPr>
          <a:xfrm>
            <a:off x="8407400" y="7131049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graphicFrame>
        <p:nvGraphicFramePr>
          <p:cNvPr id="250" name="Shape 250"/>
          <p:cNvGraphicFramePr/>
          <p:nvPr/>
        </p:nvGraphicFramePr>
        <p:xfrm>
          <a:off x="983578" y="1783362"/>
          <a:ext cx="7069150" cy="2943225"/>
        </p:xfrm>
        <a:graphic>
          <a:graphicData uri="http://schemas.openxmlformats.org/drawingml/2006/table">
            <a:tbl>
              <a:tblPr firstRow="1" bandRow="1">
                <a:noFill/>
                <a:tableStyleId>{33E704D6-431A-4FD6-94FB-397786588682}</a:tableStyleId>
              </a:tblPr>
              <a:tblGrid>
                <a:gridCol w="3534575"/>
                <a:gridCol w="3534575"/>
              </a:tblGrid>
              <a:tr h="56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Format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 Type Terminology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Oracle Spatial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Level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MicroStation Design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Layer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Esri Geodatabase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Table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Adobe PDF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sz="16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 Class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37652" y="0"/>
            <a:ext cx="9020287" cy="4997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79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" sz="1800" b="1" dirty="0">
                <a:solidFill>
                  <a:srgbClr val="000000"/>
                </a:solidFill>
              </a:rPr>
              <a:t>Here are four scenarios and four tools or settings. Connect the scenario to the correct tool/setting.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7" name="Shape 257"/>
          <p:cNvSpPr/>
          <p:nvPr/>
        </p:nvSpPr>
        <p:spPr>
          <a:xfrm>
            <a:off x="4664350" y="3355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58" name="Shape 258"/>
          <p:cNvSpPr/>
          <p:nvPr/>
        </p:nvSpPr>
        <p:spPr>
          <a:xfrm>
            <a:off x="5686700" y="29873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59" name="Shape 259"/>
          <p:cNvSpPr/>
          <p:nvPr/>
        </p:nvSpPr>
        <p:spPr>
          <a:xfrm>
            <a:off x="4702450" y="26381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0" name="Shape 260"/>
          <p:cNvSpPr/>
          <p:nvPr/>
        </p:nvSpPr>
        <p:spPr>
          <a:xfrm>
            <a:off x="5229500" y="1755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1" name="Shape 261"/>
          <p:cNvSpPr/>
          <p:nvPr/>
        </p:nvSpPr>
        <p:spPr>
          <a:xfrm>
            <a:off x="1102000" y="17872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2" name="Shape 262"/>
          <p:cNvSpPr/>
          <p:nvPr/>
        </p:nvSpPr>
        <p:spPr>
          <a:xfrm>
            <a:off x="6461400" y="3076703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3" name="Shape 263"/>
          <p:cNvSpPr/>
          <p:nvPr/>
        </p:nvSpPr>
        <p:spPr>
          <a:xfrm>
            <a:off x="4715150" y="24222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4" name="Shape 264"/>
          <p:cNvSpPr/>
          <p:nvPr/>
        </p:nvSpPr>
        <p:spPr>
          <a:xfrm>
            <a:off x="6074050" y="32921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5" name="Shape 265"/>
          <p:cNvSpPr/>
          <p:nvPr/>
        </p:nvSpPr>
        <p:spPr>
          <a:xfrm>
            <a:off x="1483000" y="22761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6" name="Shape 266"/>
          <p:cNvSpPr/>
          <p:nvPr/>
        </p:nvSpPr>
        <p:spPr>
          <a:xfrm>
            <a:off x="4664350" y="16348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7" name="Shape 267"/>
          <p:cNvSpPr/>
          <p:nvPr/>
        </p:nvSpPr>
        <p:spPr>
          <a:xfrm>
            <a:off x="6651900" y="4771749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8" name="Shape 268"/>
          <p:cNvSpPr/>
          <p:nvPr/>
        </p:nvSpPr>
        <p:spPr>
          <a:xfrm>
            <a:off x="962300" y="1831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graphicFrame>
        <p:nvGraphicFramePr>
          <p:cNvPr id="269" name="Shape 269"/>
          <p:cNvGraphicFramePr/>
          <p:nvPr/>
        </p:nvGraphicFramePr>
        <p:xfrm>
          <a:off x="1365244" y="1968857"/>
          <a:ext cx="6786725" cy="2593023"/>
        </p:xfrm>
        <a:graphic>
          <a:graphicData uri="http://schemas.openxmlformats.org/drawingml/2006/table">
            <a:tbl>
              <a:tblPr firstRow="1" bandRow="1">
                <a:noFill/>
                <a:tableStyleId>{33E704D6-431A-4FD6-94FB-397786588682}</a:tableStyleId>
              </a:tblPr>
              <a:tblGrid>
                <a:gridCol w="3695850"/>
                <a:gridCol w="3090875"/>
              </a:tblGrid>
              <a:tr h="470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Scenario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b="1" u="none" strike="noStrike" cap="none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Tool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Source filename changes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 Reader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Attribute type changes in database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Import Feature Type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Additional database table needs reading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Update Feature Type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New file dataset needs reading </a:t>
                      </a:r>
                    </a:p>
                  </a:txBody>
                  <a:tcPr marL="12700" marR="12700" marT="12700" marB="12700" anchor="ctr">
                    <a:lnL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Source Dataset Parameter </a:t>
                      </a:r>
                    </a:p>
                  </a:txBody>
                  <a:tcPr marL="12700" marR="12700" marT="12700" marB="12700" anchor="ctr">
                    <a:lnL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125" cap="flat" cmpd="sng">
                      <a:solidFill>
                        <a:srgbClr val="FF8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0" cap="flat" cmpd="sng">
                      <a:solidFill>
                        <a:srgbClr val="FF8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9167" y="37652"/>
            <a:ext cx="9009529" cy="5034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57700" cy="392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</a:rPr>
              <a:t>Here's an interesting question for you to consider. I want to convert some data from Esri Shapefile to GML format, with the GML having the same schema as an existing PostGIS database. How can I do this?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1. Create a workspace to convert the Shapefile to PostGIS. Create a second workspace to convert the PostGIS to GML.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/>
            </a:r>
            <a:br>
              <a:rPr lang="en" sz="1400" dirty="0">
                <a:solidFill>
                  <a:srgbClr val="000000"/>
                </a:solidFill>
              </a:rPr>
            </a:br>
            <a:r>
              <a:rPr lang="en" sz="1400" dirty="0">
                <a:solidFill>
                  <a:srgbClr val="000000"/>
                </a:solidFill>
              </a:rPr>
              <a:t>2. Create a workspace to convert the PostGIS to GML. Create a second workspace to convert the Shapefile to GML, overwriting the previously created GML file.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/>
            </a:r>
            <a:br>
              <a:rPr lang="en" sz="1400" dirty="0">
                <a:solidFill>
                  <a:srgbClr val="000000"/>
                </a:solidFill>
              </a:rPr>
            </a:br>
            <a:r>
              <a:rPr lang="en" sz="1400" dirty="0">
                <a:solidFill>
                  <a:srgbClr val="000000"/>
                </a:solidFill>
              </a:rPr>
              <a:t>3. Create a workspace with PostGIS and Shapefile Readers, and a GML Writer. Copy the PostGIS Reader feature types to the GML Writer and connect the Shapefile Reader feature types to them. Delete the PostGIS Reader and run the workspace.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/>
            </a:r>
            <a:br>
              <a:rPr lang="en" sz="1400" dirty="0">
                <a:solidFill>
                  <a:srgbClr val="000000"/>
                </a:solidFill>
              </a:rPr>
            </a:br>
            <a:r>
              <a:rPr lang="en" sz="1400" dirty="0">
                <a:solidFill>
                  <a:srgbClr val="000000"/>
                </a:solidFill>
              </a:rPr>
              <a:t>4. Create a workspace with a Shapefile Reader and a GML Writer. Import feature type schemas from the PostGIS database into the GML Writer. 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6" name="Shape 276"/>
          <p:cNvSpPr/>
          <p:nvPr/>
        </p:nvSpPr>
        <p:spPr>
          <a:xfrm>
            <a:off x="4664350" y="3355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77" name="Shape 277"/>
          <p:cNvSpPr/>
          <p:nvPr/>
        </p:nvSpPr>
        <p:spPr>
          <a:xfrm>
            <a:off x="5686700" y="29873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78" name="Shape 278"/>
          <p:cNvSpPr/>
          <p:nvPr/>
        </p:nvSpPr>
        <p:spPr>
          <a:xfrm>
            <a:off x="4702450" y="26381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79" name="Shape 279"/>
          <p:cNvSpPr/>
          <p:nvPr/>
        </p:nvSpPr>
        <p:spPr>
          <a:xfrm>
            <a:off x="5229500" y="17554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0" name="Shape 280"/>
          <p:cNvSpPr/>
          <p:nvPr/>
        </p:nvSpPr>
        <p:spPr>
          <a:xfrm>
            <a:off x="1102000" y="17872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1" name="Shape 281"/>
          <p:cNvSpPr/>
          <p:nvPr/>
        </p:nvSpPr>
        <p:spPr>
          <a:xfrm>
            <a:off x="6461400" y="3076703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2" name="Shape 282"/>
          <p:cNvSpPr/>
          <p:nvPr/>
        </p:nvSpPr>
        <p:spPr>
          <a:xfrm>
            <a:off x="4715150" y="24222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3" name="Shape 283"/>
          <p:cNvSpPr/>
          <p:nvPr/>
        </p:nvSpPr>
        <p:spPr>
          <a:xfrm>
            <a:off x="6074050" y="32921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4" name="Shape 284"/>
          <p:cNvSpPr/>
          <p:nvPr/>
        </p:nvSpPr>
        <p:spPr>
          <a:xfrm>
            <a:off x="1483000" y="22761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5" name="Shape 285"/>
          <p:cNvSpPr/>
          <p:nvPr/>
        </p:nvSpPr>
        <p:spPr>
          <a:xfrm>
            <a:off x="4664350" y="163484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6" name="Shape 286"/>
          <p:cNvSpPr/>
          <p:nvPr/>
        </p:nvSpPr>
        <p:spPr>
          <a:xfrm>
            <a:off x="6651900" y="4771749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87" name="Shape 287"/>
          <p:cNvSpPr/>
          <p:nvPr/>
        </p:nvSpPr>
        <p:spPr>
          <a:xfrm>
            <a:off x="962300" y="1831698"/>
            <a:ext cx="190500" cy="457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43031" y="53788"/>
            <a:ext cx="9047181" cy="50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Translation Components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34325" y="1034900"/>
            <a:ext cx="4529099" cy="8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Component Hierarchy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One-to-Many Relationships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Shape 77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724488" y="1467950"/>
            <a:ext cx="3230331" cy="32924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Shape 78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79" name="Shape 79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Workspaces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83675" y="1184100"/>
            <a:ext cx="5687399" cy="69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Creating a Workspace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Controlling a Workspace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Shape 87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4051900" y="939250"/>
            <a:ext cx="2886782" cy="39161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89" name="Shape 89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91" name="Shape 91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Creating a Workspace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Readers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94850" y="1083475"/>
            <a:ext cx="60933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 a Reader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Removing a Reader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Shape 98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581373" y="1780678"/>
            <a:ext cx="2239597" cy="319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4586075" y="1719701"/>
            <a:ext cx="2953512" cy="192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Controlling Readers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83675" y="1184100"/>
            <a:ext cx="4378799" cy="16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Reader Parameters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Shape 106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04450" y="1780954"/>
            <a:ext cx="4647479" cy="26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5631135" y="2112131"/>
            <a:ext cx="2404827" cy="233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Reader Dataset Parameter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83675" y="1184100"/>
            <a:ext cx="5340600" cy="11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Multiple Dataset Selection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File-Based vs. Folder-Based Datasets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Shape 114"/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474259" y="2485015"/>
            <a:ext cx="4791456" cy="13441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Shape 115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16" name="Shape 116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18" name="Shape 118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Adding Readers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Reader Feature Types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83675" y="1184100"/>
            <a:ext cx="40950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Adding Reader Feature Types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Removing Reader Feature Types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1027356" y="2216076"/>
            <a:ext cx="2971800" cy="250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4353868" y="2589610"/>
            <a:ext cx="3867912" cy="923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Reader Feature Types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83675" y="1184100"/>
            <a:ext cx="51840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Importing Reader Feature Types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Updating Reader Feature Types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3" name="Shape 133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34" name="Shape 134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>
              <a:hlinkClick r:id="rId3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tretch/>
        </p:blipFill>
        <p:spPr>
          <a:xfrm>
            <a:off x="846675" y="2233925"/>
            <a:ext cx="2971800" cy="193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5">
            <a:alphaModFix/>
          </a:blip>
          <a:stretch/>
        </p:blipFill>
        <p:spPr>
          <a:xfrm>
            <a:off x="4640860" y="2233925"/>
            <a:ext cx="2980944" cy="193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446</Words>
  <Application>Microsoft Office PowerPoint</Application>
  <PresentationFormat>On-screen Show (16:9)</PresentationFormat>
  <Paragraphs>161</Paragraphs>
  <Slides>22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Helvetica Neue</vt:lpstr>
      <vt:lpstr>Open Sans</vt:lpstr>
      <vt:lpstr>Proxima Nova</vt:lpstr>
      <vt:lpstr>spearmint</vt:lpstr>
      <vt:lpstr>Translation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Components</dc:title>
  <dc:creator>Mark Ireland</dc:creator>
  <cp:lastModifiedBy>Mark Ireland</cp:lastModifiedBy>
  <cp:revision>9</cp:revision>
  <dcterms:modified xsi:type="dcterms:W3CDTF">2017-03-23T15:23:06Z</dcterms:modified>
</cp:coreProperties>
</file>