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5CC027-97C1-41C7-BCE9-C0AB9AE2CB55}">
  <a:tblStyle styleId="{E95CC027-97C1-41C7-BCE9-C0AB9AE2CB55}" styleName="Table_0"/>
  <a:tblStyle styleId="{492039BB-D974-4733-82AF-A5A27F2C4AF8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-35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59660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031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56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2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931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05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81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69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92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40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688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71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5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11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72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6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43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33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583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5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  <a:defRPr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600" y="3182315"/>
            <a:ext cx="712950" cy="4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14000" b="1"/>
            </a:lvl1pPr>
            <a:lvl2pPr lvl="1" algn="ctr" rtl="0">
              <a:spcBef>
                <a:spcPts val="0"/>
              </a:spcBef>
              <a:buSzPct val="100000"/>
              <a:defRPr sz="14000" b="1"/>
            </a:lvl2pPr>
            <a:lvl3pPr lvl="2" algn="ctr" rtl="0">
              <a:spcBef>
                <a:spcPts val="0"/>
              </a:spcBef>
              <a:buSzPct val="100000"/>
              <a:defRPr sz="14000" b="1"/>
            </a:lvl3pPr>
            <a:lvl4pPr lvl="3" algn="ctr" rtl="0">
              <a:spcBef>
                <a:spcPts val="0"/>
              </a:spcBef>
              <a:buSzPct val="100000"/>
              <a:defRPr sz="14000" b="1"/>
            </a:lvl4pPr>
            <a:lvl5pPr lvl="4" algn="ctr" rtl="0">
              <a:spcBef>
                <a:spcPts val="0"/>
              </a:spcBef>
              <a:buSzPct val="100000"/>
              <a:defRPr sz="14000" b="1"/>
            </a:lvl5pPr>
            <a:lvl6pPr lvl="5" algn="ctr" rtl="0">
              <a:spcBef>
                <a:spcPts val="0"/>
              </a:spcBef>
              <a:buSzPct val="100000"/>
              <a:defRPr sz="14000" b="1"/>
            </a:lvl6pPr>
            <a:lvl7pPr lvl="6" algn="ctr" rtl="0">
              <a:spcBef>
                <a:spcPts val="0"/>
              </a:spcBef>
              <a:buSzPct val="100000"/>
              <a:defRPr sz="14000" b="1"/>
            </a:lvl7pPr>
            <a:lvl8pPr lvl="7" algn="ctr" rtl="0">
              <a:spcBef>
                <a:spcPts val="0"/>
              </a:spcBef>
              <a:buSzPct val="100000"/>
              <a:defRPr sz="14000" b="1"/>
            </a:lvl8pPr>
            <a:lvl9pPr lvl="8" algn="ctr" rtl="0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1">
    <p:bg>
      <p:bgPr>
        <a:solidFill>
          <a:srgbClr val="33333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31712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2750" y="403062"/>
            <a:ext cx="32385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7AB8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8165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29800" y="597600"/>
            <a:ext cx="6289800" cy="39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5000"/>
            </a:lvl1pPr>
            <a:lvl2pPr lvl="1" rtl="0">
              <a:spcBef>
                <a:spcPts val="0"/>
              </a:spcBef>
              <a:buSzPct val="100000"/>
              <a:defRPr sz="5000"/>
            </a:lvl2pPr>
            <a:lvl3pPr lvl="2" rtl="0">
              <a:spcBef>
                <a:spcPts val="0"/>
              </a:spcBef>
              <a:buSzPct val="100000"/>
              <a:defRPr sz="5000"/>
            </a:lvl3pPr>
            <a:lvl4pPr lvl="3" rtl="0">
              <a:spcBef>
                <a:spcPts val="0"/>
              </a:spcBef>
              <a:buSzPct val="100000"/>
              <a:defRPr sz="5000"/>
            </a:lvl4pPr>
            <a:lvl5pPr lvl="4" rtl="0">
              <a:spcBef>
                <a:spcPts val="0"/>
              </a:spcBef>
              <a:buSzPct val="100000"/>
              <a:defRPr sz="5000"/>
            </a:lvl5pPr>
            <a:lvl6pPr lvl="5" rtl="0">
              <a:spcBef>
                <a:spcPts val="0"/>
              </a:spcBef>
              <a:buSzPct val="100000"/>
              <a:defRPr sz="5000"/>
            </a:lvl6pPr>
            <a:lvl7pPr lvl="6" rtl="0">
              <a:spcBef>
                <a:spcPts val="0"/>
              </a:spcBef>
              <a:buSzPct val="100000"/>
              <a:defRPr sz="5000"/>
            </a:lvl7pPr>
            <a:lvl8pPr lvl="7" rtl="0">
              <a:spcBef>
                <a:spcPts val="0"/>
              </a:spcBef>
              <a:buSzPct val="100000"/>
              <a:defRPr sz="5000"/>
            </a:lvl8pPr>
            <a:lvl9pPr lvl="8" rtl="0">
              <a:spcBef>
                <a:spcPts val="0"/>
              </a:spcBef>
              <a:buSzPct val="100000"/>
              <a:defRPr sz="5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7AB8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7AB8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2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7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1A1A1A"/>
              </a:buClr>
              <a:buSzPct val="100000"/>
              <a:buFont typeface="Open Sans"/>
              <a:buNone/>
              <a:defRPr sz="3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354699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 Transformer Use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412650" y="3182325"/>
            <a:ext cx="7452600" cy="6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FME </a:t>
            </a:r>
            <a:r>
              <a:rPr lang="en" smtClean="0"/>
              <a:t>2017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Conditional Filtering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Filtering?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Transformers that Filter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74" y="1009100"/>
            <a:ext cx="2076524" cy="3988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Shape 14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42" name="Shape 14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Conditional Filtering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83675" y="1184100"/>
            <a:ext cx="4095000" cy="71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Tester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TestFilter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88" y="2113500"/>
            <a:ext cx="3920158" cy="21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403" y="1432875"/>
            <a:ext cx="4284871" cy="337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Conditional Filtering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283675" y="1184100"/>
            <a:ext cx="5612100" cy="135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Other Key Filter Transformers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AttributeFilter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AttributeRangeFilter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GeometryFilter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8" name="Shape 158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59" name="Shape 159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61" name="Shape 161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Noise Control Laws Project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Joins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What is a Data Join?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Join Transformers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FeatureMerger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Joiner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45" y="3046675"/>
            <a:ext cx="3624600" cy="148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250" y="1691797"/>
            <a:ext cx="3485675" cy="31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Joins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283675" y="1184100"/>
            <a:ext cx="3799199" cy="167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Spatial Join Transformers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Overlayers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NeighborFinder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FeatureReader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SpatialFilter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6" name="Shape 176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77" name="Shape 177">
              <a:hlinkClick r:id="rId3" action="ppaction://hlinksldjump" highlightClick="1"/>
            </p:cNvPr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Exercise</a:t>
            </a:r>
          </a:p>
        </p:txBody>
      </p:sp>
      <p:graphicFrame>
        <p:nvGraphicFramePr>
          <p:cNvPr id="184" name="Shape 184"/>
          <p:cNvGraphicFramePr/>
          <p:nvPr/>
        </p:nvGraphicFramePr>
        <p:xfrm>
          <a:off x="347662" y="1027475"/>
          <a:ext cx="8448675" cy="3032760"/>
        </p:xfrm>
        <a:graphic>
          <a:graphicData uri="http://schemas.openxmlformats.org/drawingml/2006/table">
            <a:tbl>
              <a:tblPr>
                <a:noFill/>
                <a:tableStyleId>{E95CC027-97C1-41C7-BCE9-C0AB9AE2CB55}</a:tableStyleId>
              </a:tblPr>
              <a:tblGrid>
                <a:gridCol w="1676400"/>
                <a:gridCol w="6772275"/>
              </a:tblGrid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</a:rPr>
                        <a:t>Exercise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rgbClr val="333333"/>
                          </a:solidFill>
                        </a:rPr>
                        <a:t>Crime Mapping Data Request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Data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Roads (AutoCAD DWG)</a:t>
                      </a:r>
                    </a:p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Crime Statistics (CSV)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Overall Goal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Carry out a join between crime statistics and city block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Demonstrates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Attribute-Based Joins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Start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None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End Workspace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</a:rPr>
                        <a:t>C:\FMEData2016\Workspaces\DesktopBasic\Transformers-Ex3-Complete.fmw</a:t>
                      </a:r>
                    </a:p>
                  </a:txBody>
                  <a:tcPr marL="123825" marR="123825" marT="57150" marB="5715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graphicFrame>
        <p:nvGraphicFramePr>
          <p:cNvPr id="191" name="Shape 191"/>
          <p:cNvGraphicFramePr/>
          <p:nvPr/>
        </p:nvGraphicFramePr>
        <p:xfrm>
          <a:off x="1495575" y="3131725"/>
          <a:ext cx="6417650" cy="1828650"/>
        </p:xfrm>
        <a:graphic>
          <a:graphicData uri="http://schemas.openxmlformats.org/drawingml/2006/table">
            <a:tbl>
              <a:tblPr>
                <a:noFill/>
                <a:tableStyleId>{492039BB-D974-4733-82AF-A5A27F2C4AF8}</a:tableStyleId>
              </a:tblPr>
              <a:tblGrid>
                <a:gridCol w="3208825"/>
                <a:gridCol w="3208825"/>
              </a:tblGrid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Scenario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Tool</a:t>
                      </a:r>
                    </a:p>
                  </a:txBody>
                  <a:tcPr marL="91425" marR="91425" marT="91425" marB="91425"/>
                </a:tc>
              </a:tr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Chopper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Infrastructure</a:t>
                      </a:r>
                    </a:p>
                  </a:txBody>
                  <a:tcPr marL="91425" marR="91425" marT="91425" marB="91425"/>
                </a:tc>
              </a:tr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Terminator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Calculators</a:t>
                      </a:r>
                    </a:p>
                  </a:txBody>
                  <a:tcPr marL="91425" marR="91425" marT="91425" marB="91425"/>
                </a:tc>
              </a:tr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Matcher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Manipulators</a:t>
                      </a:r>
                    </a:p>
                  </a:txBody>
                  <a:tcPr marL="91425" marR="91425" marT="91425" marB="91425"/>
                </a:tc>
              </a:tr>
              <a:tr h="2616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DateFormatter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Filters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3756" y="880024"/>
            <a:ext cx="853898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Which of the following is NOT a category of transformers?</a:t>
            </a:r>
          </a:p>
          <a:p>
            <a:endParaRPr lang="en-US" sz="1800" b="1" dirty="0" smtClean="0"/>
          </a:p>
          <a:p>
            <a:pPr marL="342900" indent="-342900">
              <a:buAutoNum type="arabicPeriod"/>
            </a:pP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Database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Formats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Linear Referencing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Surfaces</a:t>
            </a:r>
          </a:p>
          <a:p>
            <a:pPr marL="342900" indent="-342900">
              <a:buAutoNum type="arabicPeriod"/>
            </a:pP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800" b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Here are four transformers and four categories.  Match the transformer to the correct category.</a:t>
            </a:r>
            <a:endParaRPr lang="en-US" sz="1800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48126" y="0"/>
            <a:ext cx="9095874" cy="507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477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22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</a:rPr>
              <a:t>Look at this screenshot of an editing dialog and tell me what the value returned to the attribute will be: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1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2 + 2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4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4.0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Error!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837" y="2050050"/>
            <a:ext cx="3000375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0" y="0"/>
            <a:ext cx="9144000" cy="5087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22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</a:rPr>
              <a:t>How many transformers in the Filter category appear in the Top 25 Most Valuable Transformers list?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800" b="1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Three (3)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Four (4)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Five (5)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Six (6)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0" y="0"/>
            <a:ext cx="9088998" cy="50876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52800" y="976250"/>
            <a:ext cx="8330700" cy="225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</a:rPr>
              <a:t>Look at the following screenshot, then answer how many features will appear in the output connection...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Eight (8)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Eighteen (18)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Twenty-six (26)</a:t>
            </a:r>
          </a:p>
          <a:p>
            <a:pPr marL="457200" lvl="0" indent="-3429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Can’t tell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900" y="2143212"/>
            <a:ext cx="4248150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hlinkClick r:id="rId4" action="ppaction://hlinksldjump"/>
          </p:cNvPr>
          <p:cNvSpPr/>
          <p:nvPr/>
        </p:nvSpPr>
        <p:spPr>
          <a:xfrm>
            <a:off x="0" y="0"/>
            <a:ext cx="9144000" cy="5094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Practical Transformer Use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105875" y="1246875"/>
            <a:ext cx="45075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In this Section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Gallery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Searching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Most Valuable Transformers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Conditional Filtering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Data Joins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0" name="Shape 70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051" y="845648"/>
            <a:ext cx="1572903" cy="415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 Gallery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34325" y="1034900"/>
            <a:ext cx="4507500" cy="11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Gallery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Categories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1A1A1A"/>
              </a:buClr>
              <a:buSzPct val="100000"/>
              <a:buFont typeface="Open Sans"/>
            </a:pPr>
            <a:r>
              <a:rPr lang="en" sz="1800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Transformer Help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 dirty="0">
              <a:solidFill>
                <a:srgbClr val="1A1A1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Shape 77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853" y="982410"/>
            <a:ext cx="4912275" cy="397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 Searching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83675" y="1184100"/>
            <a:ext cx="3829199" cy="120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Transformer Gallery Search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Quick Add Search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CamelCase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600" y="1782725"/>
            <a:ext cx="2228850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Shape 85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86" name="Shape 86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>
              <a:hlinkClick r:id="rId4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 Valuable Transformers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83675" y="1184100"/>
            <a:ext cx="3099900" cy="138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The Top 25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83675" y="1184100"/>
            <a:ext cx="4378799" cy="69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 Managing Transformers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AttributeManager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Shape 100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22" y="2059975"/>
            <a:ext cx="7059277" cy="25099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Shape 101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02" name="Shape 102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</a:p>
          </p:txBody>
        </p:sp>
      </p:grpSp>
      <p:sp>
        <p:nvSpPr>
          <p:cNvPr id="104" name="Shape 104"/>
          <p:cNvSpPr txBox="1"/>
          <p:nvPr/>
        </p:nvSpPr>
        <p:spPr>
          <a:xfrm>
            <a:off x="7635350" y="3272125"/>
            <a:ext cx="1414500" cy="5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Address Open Data Project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283675" y="1184100"/>
            <a:ext cx="4095000" cy="155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Constructing Attributes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Text Editor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Arithmetic Editor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FME Feature Functions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Replacing Other Transformers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7" name="Shape 117"/>
          <p:cNvGrpSpPr/>
          <p:nvPr/>
        </p:nvGrpSpPr>
        <p:grpSpPr>
          <a:xfrm>
            <a:off x="7812800" y="3860725"/>
            <a:ext cx="1059599" cy="892500"/>
            <a:chOff x="7812800" y="3860725"/>
            <a:chExt cx="1059599" cy="892500"/>
          </a:xfrm>
        </p:grpSpPr>
        <p:sp>
          <p:nvSpPr>
            <p:cNvPr id="118" name="Shape 118"/>
            <p:cNvSpPr/>
            <p:nvPr/>
          </p:nvSpPr>
          <p:spPr>
            <a:xfrm>
              <a:off x="7853000" y="3860725"/>
              <a:ext cx="979200" cy="892500"/>
            </a:xfrm>
            <a:prstGeom prst="ellipse">
              <a:avLst/>
            </a:prstGeom>
            <a:solidFill>
              <a:srgbClr val="7AB800"/>
            </a:solidFill>
            <a:ln w="9525" cap="flat" cmpd="sng">
              <a:solidFill>
                <a:srgbClr val="4BA1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>
              <a:hlinkClick r:id="rId3" action="ppaction://hlinksldjump" highlightClick="1"/>
            </p:cNvPr>
            <p:cNvSpPr txBox="1"/>
            <p:nvPr/>
          </p:nvSpPr>
          <p:spPr>
            <a:xfrm>
              <a:off x="7812800" y="3860725"/>
              <a:ext cx="1059599" cy="892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4800" b="1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83675" y="1184100"/>
            <a:ext cx="5497199" cy="136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Constructing Parameters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Using Attributes for Parameters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Constructing Parameter Values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837" y="1333500"/>
            <a:ext cx="347662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697" y="2362700"/>
            <a:ext cx="4177500" cy="2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0" y="0"/>
            <a:ext cx="9144000" cy="793200"/>
          </a:xfrm>
          <a:prstGeom prst="rect">
            <a:avLst/>
          </a:prstGeom>
          <a:solidFill>
            <a:srgbClr val="000000">
              <a:alpha val="780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Managing Attributes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283675" y="1184100"/>
            <a:ext cx="5488199" cy="101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Renaming and Copying Attributes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Bulk Attribute Renaming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Removing Attributes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326</Words>
  <Application>Microsoft Office PowerPoint</Application>
  <PresentationFormat>On-screen Show (16:9)</PresentationFormat>
  <Paragraphs>123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Open Sans</vt:lpstr>
      <vt:lpstr>Proxima Nova</vt:lpstr>
      <vt:lpstr>spearmint</vt:lpstr>
      <vt:lpstr>Practical Transformer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Transformer Use</dc:title>
  <dc:creator>Mark Ireland</dc:creator>
  <cp:lastModifiedBy>Mark Ireland</cp:lastModifiedBy>
  <cp:revision>5</cp:revision>
  <dcterms:modified xsi:type="dcterms:W3CDTF">2017-03-23T15:23:20Z</dcterms:modified>
</cp:coreProperties>
</file>