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Proxima Nova" panose="020B0604020202020204" charset="0"/>
      <p:regular r:id="rId27"/>
      <p:bold r:id="rId28"/>
      <p:italic r:id="rId29"/>
      <p:boldItalic r:id="rId30"/>
    </p:embeddedFont>
    <p:embeddedFont>
      <p:font typeface="Open Sans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-35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71090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219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957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814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402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687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882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112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251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297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06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578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93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8076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906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092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501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946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374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707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371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851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664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235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17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600" y="3182315"/>
            <a:ext cx="712950" cy="4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4000" b="1"/>
            </a:lvl1pPr>
            <a:lvl2pPr lvl="1" algn="ctr" rtl="0">
              <a:spcBef>
                <a:spcPts val="0"/>
              </a:spcBef>
              <a:buSzPct val="100000"/>
              <a:defRPr sz="14000" b="1"/>
            </a:lvl2pPr>
            <a:lvl3pPr lvl="2" algn="ctr" rtl="0">
              <a:spcBef>
                <a:spcPts val="0"/>
              </a:spcBef>
              <a:buSzPct val="100000"/>
              <a:defRPr sz="14000" b="1"/>
            </a:lvl3pPr>
            <a:lvl4pPr lvl="3" algn="ctr" rtl="0">
              <a:spcBef>
                <a:spcPts val="0"/>
              </a:spcBef>
              <a:buSzPct val="100000"/>
              <a:defRPr sz="14000" b="1"/>
            </a:lvl4pPr>
            <a:lvl5pPr lvl="4" algn="ctr" rtl="0">
              <a:spcBef>
                <a:spcPts val="0"/>
              </a:spcBef>
              <a:buSzPct val="100000"/>
              <a:defRPr sz="14000" b="1"/>
            </a:lvl5pPr>
            <a:lvl6pPr lvl="5" algn="ctr" rtl="0">
              <a:spcBef>
                <a:spcPts val="0"/>
              </a:spcBef>
              <a:buSzPct val="100000"/>
              <a:defRPr sz="14000" b="1"/>
            </a:lvl6pPr>
            <a:lvl7pPr lvl="6" algn="ctr" rtl="0">
              <a:spcBef>
                <a:spcPts val="0"/>
              </a:spcBef>
              <a:buSzPct val="100000"/>
              <a:defRPr sz="14000" b="1"/>
            </a:lvl7pPr>
            <a:lvl8pPr lvl="7" algn="ctr" rtl="0">
              <a:spcBef>
                <a:spcPts val="0"/>
              </a:spcBef>
              <a:buSzPct val="100000"/>
              <a:defRPr sz="14000" b="1"/>
            </a:lvl8pPr>
            <a:lvl9pPr lvl="8" algn="ctr" rtl="0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bg>
      <p:bgPr>
        <a:solidFill>
          <a:srgbClr val="33333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31712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52750" y="403062"/>
            <a:ext cx="32385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816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29800" y="597600"/>
            <a:ext cx="6289800" cy="39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5000"/>
            </a:lvl1pPr>
            <a:lvl2pPr lvl="1" rtl="0">
              <a:spcBef>
                <a:spcPts val="0"/>
              </a:spcBef>
              <a:buSzPct val="100000"/>
              <a:defRPr sz="5000"/>
            </a:lvl2pPr>
            <a:lvl3pPr lvl="2" rtl="0">
              <a:spcBef>
                <a:spcPts val="0"/>
              </a:spcBef>
              <a:buSzPct val="100000"/>
              <a:defRPr sz="5000"/>
            </a:lvl3pPr>
            <a:lvl4pPr lvl="3" rtl="0">
              <a:spcBef>
                <a:spcPts val="0"/>
              </a:spcBef>
              <a:buSzPct val="100000"/>
              <a:defRPr sz="5000"/>
            </a:lvl4pPr>
            <a:lvl5pPr lvl="4" rtl="0">
              <a:spcBef>
                <a:spcPts val="0"/>
              </a:spcBef>
              <a:buSzPct val="100000"/>
              <a:defRPr sz="5000"/>
            </a:lvl5pPr>
            <a:lvl6pPr lvl="5" rtl="0">
              <a:spcBef>
                <a:spcPts val="0"/>
              </a:spcBef>
              <a:buSzPct val="100000"/>
              <a:defRPr sz="5000"/>
            </a:lvl6pPr>
            <a:lvl7pPr lvl="6" rtl="0">
              <a:spcBef>
                <a:spcPts val="0"/>
              </a:spcBef>
              <a:buSzPct val="100000"/>
              <a:defRPr sz="5000"/>
            </a:lvl7pPr>
            <a:lvl8pPr lvl="7" rtl="0">
              <a:spcBef>
                <a:spcPts val="0"/>
              </a:spcBef>
              <a:buSzPct val="100000"/>
              <a:defRPr sz="5000"/>
            </a:lvl8pPr>
            <a:lvl9pPr lvl="8" rtl="0">
              <a:spcBef>
                <a:spcPts val="0"/>
              </a:spcBef>
              <a:buSzPct val="100000"/>
              <a:defRPr sz="50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7AB80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2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buNone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Translation Basics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FME 2016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60800" cy="3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The Start Tab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Generate Workspace Dialog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Format Selection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Feature Types Dialog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987" y="1226687"/>
            <a:ext cx="3114675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Creating a Translation</a:t>
            </a:r>
          </a:p>
        </p:txBody>
      </p:sp>
      <p:grpSp>
        <p:nvGrpSpPr>
          <p:cNvPr id="137" name="Shape 137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38" name="Shape 138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>
              <a:hlinkClick r:id="rId4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60800" cy="3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Saving the Workspace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Workspace Results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Running the Workspace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5" name="Shape 14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New Workspace</a:t>
            </a:r>
          </a:p>
        </p:txBody>
      </p:sp>
      <p:grpSp>
        <p:nvGrpSpPr>
          <p:cNvPr id="146" name="Shape 146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47" name="Shape 147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49" name="Shape 149"/>
          <p:cNvSpPr txBox="1"/>
          <p:nvPr/>
        </p:nvSpPr>
        <p:spPr>
          <a:xfrm>
            <a:off x="7635350" y="3067525"/>
            <a:ext cx="1414500" cy="79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Basic Workspace Creation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53299" cy="310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What is Data Inspection?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What can be Inspected?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What is the FME Data Inspector?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Starting the FME Data Inspector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675" y="3343115"/>
            <a:ext cx="23050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Introduction to FME Data Inspector</a:t>
            </a:r>
          </a:p>
        </p:txBody>
      </p:sp>
      <p:grpSp>
        <p:nvGrpSpPr>
          <p:cNvPr id="157" name="Shape 157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58" name="Shape 158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>
              <a:hlinkClick r:id="rId4" action="ppaction://hlinksldjump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896" y="925713"/>
            <a:ext cx="7102208" cy="399499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FME Data Inspector Components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526000" cy="349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Opening a Dataset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Adding a Dataset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Windowing Tools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Background Maps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1" name="Shape 171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Viewing Data in the Data Inspector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51958" y="1152475"/>
            <a:ext cx="5262542" cy="1117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Query Tool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Measure Tool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7" name="Shape 177"/>
          <p:cNvSpPr txBox="1"/>
          <p:nvPr/>
        </p:nvSpPr>
        <p:spPr>
          <a:xfrm>
            <a:off x="504931" y="3407327"/>
            <a:ext cx="5302800" cy="9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61950" lvl="0" indent="-2857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Feature Information Window</a:t>
            </a:r>
          </a:p>
          <a:p>
            <a:pPr marL="361950" lvl="0" indent="-2857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Table View Window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175" y="2269675"/>
            <a:ext cx="679132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Querying Data in the Data Inspector</a:t>
            </a:r>
          </a:p>
        </p:txBody>
      </p:sp>
      <p:grpSp>
        <p:nvGrpSpPr>
          <p:cNvPr id="180" name="Shape 180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81" name="Shape 181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83" name="Shape 183"/>
          <p:cNvSpPr txBox="1"/>
          <p:nvPr/>
        </p:nvSpPr>
        <p:spPr>
          <a:xfrm>
            <a:off x="7635350" y="3272125"/>
            <a:ext cx="14145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Basic Data Inspection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Display Control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Display Status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Style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9" name="Shape 189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More Data Inspector Functionality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71700" cy="2252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Shift + Ctrl Keys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Save Tools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Data Filtering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95" name="Shape 195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950" y="1469222"/>
            <a:ext cx="4026176" cy="262406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Misc. Data Inspector Functionality</a:t>
            </a:r>
          </a:p>
        </p:txBody>
      </p:sp>
      <p:grpSp>
        <p:nvGrpSpPr>
          <p:cNvPr id="197" name="Shape 197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98" name="Shape 198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200" name="Shape 200"/>
          <p:cNvSpPr txBox="1"/>
          <p:nvPr/>
        </p:nvSpPr>
        <p:spPr>
          <a:xfrm>
            <a:off x="7635350" y="3272125"/>
            <a:ext cx="14145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FME Data Inspector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88799" cy="9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Redirect to FME Data Inspector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300" y="1980650"/>
            <a:ext cx="315277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Translation Previews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Exercise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337880"/>
              </p:ext>
            </p:extLst>
          </p:nvPr>
        </p:nvGraphicFramePr>
        <p:xfrm>
          <a:off x="779927" y="1152525"/>
          <a:ext cx="7557248" cy="3505240"/>
        </p:xfrm>
        <a:graphic>
          <a:graphicData uri="http://schemas.openxmlformats.org/drawingml/2006/table">
            <a:tbl>
              <a:tblPr/>
              <a:tblGrid>
                <a:gridCol w="3778624"/>
                <a:gridCol w="3778624"/>
              </a:tblGrid>
              <a:tr h="229519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Exercise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Tourist Bureau Project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5661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Mapping/Food Vendors (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Esri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Geodatabase)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785661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 Goal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a GPS-compatible dataset of food vendors for the local tourist bureau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028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Demonstrates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 Data Translation and Data Inspection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2951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Workspace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566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Workspace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C:\FMEData2016\Workspaces\DesktopBasic\Basics-Ex4-Complete.fmw</a:t>
                      </a:r>
                    </a:p>
                  </a:txBody>
                  <a:tcPr marL="47816" marR="47816" marT="22069" marB="22069" anchor="ctr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0" y="929174"/>
            <a:ext cx="4224900" cy="405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 In </a:t>
            </a:r>
            <a:r>
              <a:rPr lang="en" b="1" dirty="0"/>
              <a:t>this Section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What is FME?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FME Desktop Components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Introduction to FME Workbench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Creating a Translation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Introduction to FME Data Inspector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/>
              <a:t>Basic Data Inspection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9" name="Shape 69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Translation Basics</a:t>
            </a:r>
          </a:p>
        </p:txBody>
      </p:sp>
      <p:pic>
        <p:nvPicPr>
          <p:cNvPr id="70" name="Shape 70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46" y="1113417"/>
            <a:ext cx="4597100" cy="34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" action="ppaction://hlinkshowjump?jump=lastslideviewed"/>
          </p:cNvPr>
          <p:cNvSpPr/>
          <p:nvPr/>
        </p:nvSpPr>
        <p:spPr>
          <a:xfrm>
            <a:off x="64893" y="0"/>
            <a:ext cx="9273786" cy="5079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Shape 218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</a:p>
        </p:txBody>
      </p:sp>
      <p:sp>
        <p:nvSpPr>
          <p:cNvPr id="6" name="Shape 220"/>
          <p:cNvSpPr txBox="1">
            <a:spLocks noGrp="1"/>
          </p:cNvSpPr>
          <p:nvPr>
            <p:ph type="body" idx="4294967295"/>
          </p:nvPr>
        </p:nvSpPr>
        <p:spPr>
          <a:xfrm>
            <a:off x="215675" y="961234"/>
            <a:ext cx="8707200" cy="39234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ETL is an acronym for…?</a:t>
            </a:r>
          </a:p>
          <a:p>
            <a:pPr lvl="0" rtl="0">
              <a:spcBef>
                <a:spcPts val="0"/>
              </a:spcBef>
              <a:buNone/>
            </a:pPr>
            <a:endParaRPr lang="en" sz="18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Extra-Terrestrial Lifeform</a:t>
            </a:r>
            <a:endParaRPr lang="en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Extract, Transform, Load</a:t>
            </a:r>
            <a:endParaRPr lang="en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Express Toll Lane</a:t>
            </a:r>
            <a:endParaRPr lang="en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Eat, Transform, Love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endParaRPr lang="en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/>
            <a:r>
              <a:rPr lang="en" sz="18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FME can seamlessly translate between so many formats because it has…</a:t>
            </a:r>
          </a:p>
          <a:p>
            <a:pPr lvl="0"/>
            <a:endParaRPr lang="en" sz="18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sentient data dictionary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retro-encabulator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rich data model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core of unicorn hairs</a:t>
            </a:r>
          </a:p>
          <a:p>
            <a:pPr marL="114300" lvl="0" rtl="0">
              <a:spcBef>
                <a:spcPts val="0"/>
              </a:spcBef>
              <a:buSzPct val="100000"/>
            </a:pPr>
            <a:endParaRPr lang="en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2"/>
          </p:nvPr>
        </p:nvSpPr>
        <p:spPr>
          <a:xfrm>
            <a:off x="218400" y="1076577"/>
            <a:ext cx="8707200" cy="380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800" b="1" dirty="0"/>
              <a:t>Which of the following applications is NOT part of FME Desktop</a:t>
            </a:r>
            <a:r>
              <a:rPr lang="en" sz="1800" b="1" dirty="0" smtClean="0"/>
              <a:t>?</a:t>
            </a:r>
          </a:p>
          <a:p>
            <a:pPr lvl="0"/>
            <a:endParaRPr lang="en" sz="1800" b="1" dirty="0"/>
          </a:p>
          <a:p>
            <a:pPr marL="457200" lvl="0" indent="-342900">
              <a:buSzPct val="100000"/>
              <a:buAutoNum type="arabicPeriod"/>
            </a:pPr>
            <a:r>
              <a:rPr lang="en" sz="1800" dirty="0"/>
              <a:t>FME Workbench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/>
              <a:t>FME Integration Console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/>
              <a:t>FME Server Console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/>
              <a:t>FME Data Inspector</a:t>
            </a:r>
          </a:p>
          <a:p>
            <a:pPr lvl="0" rtl="0">
              <a:spcBef>
                <a:spcPts val="0"/>
              </a:spcBef>
              <a:buNone/>
            </a:pPr>
            <a:endParaRPr lang="en" sz="1800" b="1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FME </a:t>
            </a:r>
            <a:r>
              <a:rPr lang="en" sz="18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Workbench allows you to define flows of data in which way</a:t>
            </a:r>
            <a:r>
              <a:rPr lang="en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lang="en" sz="18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Graphically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Telepathically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Problematically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By writing lots of code in C++ or Java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58660" y="37956"/>
            <a:ext cx="9033582" cy="5024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2"/>
          </p:nvPr>
        </p:nvSpPr>
        <p:spPr>
          <a:xfrm>
            <a:off x="218400" y="991726"/>
            <a:ext cx="8707200" cy="38252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8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Which of these is a window in FME Workbench</a:t>
            </a:r>
            <a:r>
              <a:rPr lang="en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?</a:t>
            </a:r>
          </a:p>
          <a:p>
            <a:pPr lvl="0"/>
            <a:endParaRPr lang="en" sz="18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Maths Window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Geography Window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English Literature Window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History Window</a:t>
            </a:r>
          </a:p>
          <a:p>
            <a:pPr lvl="0" rtl="0">
              <a:spcBef>
                <a:spcPts val="0"/>
              </a:spcBef>
              <a:buNone/>
            </a:pPr>
            <a:endParaRPr lang="en" sz="1800" b="1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Which </a:t>
            </a:r>
            <a:r>
              <a:rPr lang="en" sz="18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of these is NOT an arrangement of windows in FME Workbench</a:t>
            </a:r>
            <a:r>
              <a:rPr lang="en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lang="en" sz="18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Stacked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Floating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Double-Glazed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Tabbed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51758" y="37956"/>
            <a:ext cx="9043934" cy="5034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2"/>
          </p:nvPr>
        </p:nvSpPr>
        <p:spPr>
          <a:xfrm>
            <a:off x="257371" y="955806"/>
            <a:ext cx="8707200" cy="394744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8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Which of these is NOT a way to set the format of a translation</a:t>
            </a:r>
            <a:r>
              <a:rPr lang="en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?</a:t>
            </a:r>
          </a:p>
          <a:p>
            <a:pPr lvl="0"/>
            <a:endParaRPr lang="en" sz="18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Typing the format name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Selecting the format from a drop-down list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Browsing for a format in the formats gallery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By selecting a dataset with a known file extension</a:t>
            </a:r>
          </a:p>
          <a:p>
            <a:pPr marL="457200" lvl="0" indent="-342900">
              <a:buSzPct val="100000"/>
              <a:buAutoNum type="arabicPeriod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None of the above (they are all valid ways to set the format)</a:t>
            </a:r>
          </a:p>
          <a:p>
            <a:pPr lvl="0" rtl="0">
              <a:spcBef>
                <a:spcPts val="0"/>
              </a:spcBef>
              <a:buNone/>
            </a:pPr>
            <a:endParaRPr lang="en" sz="1800" b="1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41407" y="48308"/>
            <a:ext cx="9033582" cy="501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52800" y="976250"/>
            <a:ext cx="8037900" cy="198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When you are inspecting *schema*, what are you trying to verify?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The color and linestyle of features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The number of features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The layers (classes, tables, types)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Where the nearest coffee shop is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41407" y="48308"/>
            <a:ext cx="9019779" cy="503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271158" y="1023383"/>
            <a:ext cx="3999899" cy="10958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dirty="0"/>
              <a:t>Data Interoperability Solution</a:t>
            </a: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en" sz="1800" dirty="0"/>
              <a:t>Extract, Transform and Load</a:t>
            </a:r>
          </a:p>
        </p:txBody>
      </p:sp>
      <p:pic>
        <p:nvPicPr>
          <p:cNvPr id="76" name="Shape 76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466" y="2004242"/>
            <a:ext cx="4903472" cy="284401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FME?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943000" y="1152475"/>
            <a:ext cx="3889199" cy="64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en" sz="1800"/>
              <a:t>Rich Data Model</a:t>
            </a:r>
          </a:p>
        </p:txBody>
      </p:sp>
      <p:pic>
        <p:nvPicPr>
          <p:cNvPr id="83" name="Shape 83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68" y="982686"/>
            <a:ext cx="3784314" cy="3935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Shape 84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85" name="Shape 85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>
              <a:hlinkClick r:id="rId4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4800" b="1" dirty="0" smtClean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  <a:endParaRPr lang="en" sz="4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7" name="Shape 87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FME Works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43799" cy="49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FME Workbench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5849701" y="1647774"/>
            <a:ext cx="3294299" cy="49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FME Data Inspector</a:t>
            </a:r>
          </a:p>
        </p:txBody>
      </p:sp>
      <p:pic>
        <p:nvPicPr>
          <p:cNvPr id="94" name="Shape 94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0019"/>
            <a:ext cx="4948826" cy="2783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0637" y="2085278"/>
            <a:ext cx="5147130" cy="289526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FME Desktop Applications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89454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/>
              <a:t>FME </a:t>
            </a:r>
            <a:r>
              <a:rPr lang="en" sz="2400" b="1" dirty="0" smtClean="0"/>
              <a:t>Utilities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Help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FME Quick Translator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FME Integration Console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FME Licensing Assistant</a:t>
            </a:r>
            <a:endParaRPr lang="en" sz="1800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00" y="1152475"/>
            <a:ext cx="41183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Other </a:t>
            </a:r>
            <a:r>
              <a:rPr lang="en" sz="24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FME </a:t>
            </a:r>
            <a:r>
              <a:rPr lang="en" sz="24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Components</a:t>
            </a:r>
            <a:endParaRPr lang="en" sz="18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FME </a:t>
            </a: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Command </a:t>
            </a:r>
            <a:r>
              <a:rPr lang="en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Line</a:t>
            </a:r>
            <a:endParaRPr lang="en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FME Plug-in SDK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3" name="Shape 103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Other FME Desktop Applications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276425"/>
            <a:ext cx="5042399" cy="105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What is FME Workbench?</a:t>
            </a:r>
          </a:p>
          <a:p>
            <a:pPr marL="5715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Starting FME Workbench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475" y="2535450"/>
            <a:ext cx="23050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Introduction to FME Workbench</a:t>
            </a:r>
          </a:p>
        </p:txBody>
      </p:sp>
      <p:grpSp>
        <p:nvGrpSpPr>
          <p:cNvPr id="111" name="Shape 111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12" name="Shape 112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>
              <a:hlinkClick r:id="rId4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843" y="973459"/>
            <a:ext cx="6684490" cy="37600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FME Workbench Components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020900" cy="47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Detach and Deposit in Custom Location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778" y="1671668"/>
            <a:ext cx="580072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Window Control in FME Workbench</a:t>
            </a:r>
          </a:p>
        </p:txBody>
      </p:sp>
      <p:grpSp>
        <p:nvGrpSpPr>
          <p:cNvPr id="127" name="Shape 127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28" name="Shape 128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>
              <a:hlinkClick r:id="rId4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528</Words>
  <Application>Microsoft Office PowerPoint</Application>
  <PresentationFormat>On-screen Show (16:9)</PresentationFormat>
  <Paragraphs>148</Paragraphs>
  <Slides>24</Slides>
  <Notes>24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Proxima Nova</vt:lpstr>
      <vt:lpstr>Open Sans</vt:lpstr>
      <vt:lpstr>spearmint</vt:lpstr>
      <vt:lpstr>Data Translation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Translation Basics</dc:title>
  <dc:creator>Mark Ireland</dc:creator>
  <cp:lastModifiedBy>Mark Ireland</cp:lastModifiedBy>
  <cp:revision>17</cp:revision>
  <dcterms:modified xsi:type="dcterms:W3CDTF">2016-01-08T17:12:46Z</dcterms:modified>
</cp:coreProperties>
</file>