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82" r:id="rId3"/>
    <p:sldId id="283" r:id="rId4"/>
    <p:sldId id="284" r:id="rId5"/>
    <p:sldId id="281" r:id="rId6"/>
    <p:sldId id="292" r:id="rId7"/>
    <p:sldId id="286" r:id="rId8"/>
    <p:sldId id="285" r:id="rId9"/>
    <p:sldId id="287" r:id="rId10"/>
    <p:sldId id="293" r:id="rId11"/>
    <p:sldId id="290" r:id="rId12"/>
    <p:sldId id="288" r:id="rId13"/>
    <p:sldId id="294" r:id="rId14"/>
    <p:sldId id="295" r:id="rId15"/>
    <p:sldId id="296" r:id="rId16"/>
    <p:sldId id="297" r:id="rId17"/>
    <p:sldId id="298" r:id="rId18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25" autoAdjust="0"/>
    <p:restoredTop sz="94660"/>
  </p:normalViewPr>
  <p:slideViewPr>
    <p:cSldViewPr>
      <p:cViewPr>
        <p:scale>
          <a:sx n="60" d="100"/>
          <a:sy n="60" d="100"/>
        </p:scale>
        <p:origin x="-1470" y="-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A3BA6-D212-4021-9C58-E1A860230F97}" type="datetimeFigureOut">
              <a:rPr lang="nl-NL" smtClean="0"/>
              <a:pPr/>
              <a:t>30-3-2016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7C958-9094-4856-86EA-A4A2A869759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27052914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F62C1-85BA-45F7-BA8A-ECE90345B80D}" type="datetimeFigureOut">
              <a:rPr lang="nl-NL" smtClean="0"/>
              <a:pPr/>
              <a:t>30-3-2016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E1FCD-D982-4C83-B6F9-D9836E2003DC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363646466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 dirty="0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924" y="70014"/>
            <a:ext cx="1368152" cy="694690"/>
          </a:xfrm>
          <a:prstGeom prst="rect">
            <a:avLst/>
          </a:prstGeom>
        </p:spPr>
      </p:pic>
      <p:sp>
        <p:nvSpPr>
          <p:cNvPr id="11" name="Rechthoek 10"/>
          <p:cNvSpPr/>
          <p:nvPr userDrawn="1"/>
        </p:nvSpPr>
        <p:spPr>
          <a:xfrm>
            <a:off x="0" y="980728"/>
            <a:ext cx="9144000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3678984283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33872"/>
            <a:ext cx="8229600" cy="1143000"/>
          </a:xfrm>
        </p:spPr>
        <p:txBody>
          <a:bodyPr>
            <a:normAutofit/>
          </a:bodyPr>
          <a:lstStyle>
            <a:lvl1pPr>
              <a:defRPr sz="2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4464496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924" y="70014"/>
            <a:ext cx="1368152" cy="694690"/>
          </a:xfrm>
          <a:prstGeom prst="rect">
            <a:avLst/>
          </a:prstGeom>
        </p:spPr>
      </p:pic>
      <p:sp>
        <p:nvSpPr>
          <p:cNvPr id="8" name="Rechthoek 7"/>
          <p:cNvSpPr/>
          <p:nvPr userDrawn="1"/>
        </p:nvSpPr>
        <p:spPr>
          <a:xfrm>
            <a:off x="0" y="980728"/>
            <a:ext cx="9144000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2319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2276873"/>
            <a:ext cx="4038600" cy="44644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 marL="1143000" indent="-228600">
              <a:buFont typeface="Wingdings" panose="05000000000000000000" pitchFamily="2" charset="2"/>
              <a:buChar char="§"/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2276872"/>
            <a:ext cx="4038600" cy="445395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 marL="1143000" indent="-228600">
              <a:buFont typeface="Wingdings" panose="05000000000000000000" pitchFamily="2" charset="2"/>
              <a:buChar char="§"/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924" y="70014"/>
            <a:ext cx="1368152" cy="694690"/>
          </a:xfrm>
          <a:prstGeom prst="rect">
            <a:avLst/>
          </a:prstGeom>
        </p:spPr>
      </p:pic>
      <p:sp>
        <p:nvSpPr>
          <p:cNvPr id="9" name="Rechthoek 8"/>
          <p:cNvSpPr/>
          <p:nvPr userDrawn="1"/>
        </p:nvSpPr>
        <p:spPr>
          <a:xfrm>
            <a:off x="0" y="980728"/>
            <a:ext cx="9144000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3627630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924" y="70014"/>
            <a:ext cx="1368152" cy="694690"/>
          </a:xfrm>
          <a:prstGeom prst="rect">
            <a:avLst/>
          </a:prstGeom>
        </p:spPr>
      </p:pic>
      <p:sp>
        <p:nvSpPr>
          <p:cNvPr id="7" name="Rechthoek 6"/>
          <p:cNvSpPr/>
          <p:nvPr userDrawn="1"/>
        </p:nvSpPr>
        <p:spPr>
          <a:xfrm>
            <a:off x="0" y="980728"/>
            <a:ext cx="9144000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4702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647564" y="1186408"/>
            <a:ext cx="7848872" cy="46908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949280"/>
            <a:ext cx="5486400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924" y="70014"/>
            <a:ext cx="1368152" cy="694690"/>
          </a:xfrm>
          <a:prstGeom prst="rect">
            <a:avLst/>
          </a:prstGeom>
        </p:spPr>
      </p:pic>
      <p:sp>
        <p:nvSpPr>
          <p:cNvPr id="10" name="Rechthoek 9"/>
          <p:cNvSpPr/>
          <p:nvPr userDrawn="1"/>
        </p:nvSpPr>
        <p:spPr>
          <a:xfrm>
            <a:off x="0" y="980728"/>
            <a:ext cx="9144000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63627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uishoudelijke mede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5056 GN PPsjabloon"/>
          <p:cNvPicPr>
            <a:picLocks noChangeAspect="1" noChangeArrowheads="1"/>
          </p:cNvPicPr>
          <p:nvPr userDrawn="1"/>
        </p:nvPicPr>
        <p:blipFill>
          <a:blip r:embed="rId2" cstate="print"/>
          <a:srcRect r="77114"/>
          <a:stretch>
            <a:fillRect/>
          </a:stretch>
        </p:blipFill>
        <p:spPr bwMode="auto">
          <a:xfrm>
            <a:off x="1" y="1211093"/>
            <a:ext cx="1835695" cy="5674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C:\lokaal_kopie\afwas\afwasdame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9648" y="2575286"/>
            <a:ext cx="4418856" cy="2945904"/>
          </a:xfrm>
          <a:prstGeom prst="rect">
            <a:avLst/>
          </a:prstGeom>
          <a:noFill/>
        </p:spPr>
      </p:pic>
      <p:sp>
        <p:nvSpPr>
          <p:cNvPr id="5" name="Tekstvak 4"/>
          <p:cNvSpPr txBox="1"/>
          <p:nvPr userDrawn="1"/>
        </p:nvSpPr>
        <p:spPr>
          <a:xfrm>
            <a:off x="1907704" y="2686326"/>
            <a:ext cx="2781944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Kopjes</a:t>
            </a:r>
            <a:r>
              <a:rPr lang="nl-NL" sz="1900" baseline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de keuken</a:t>
            </a:r>
          </a:p>
          <a:p>
            <a:endParaRPr lang="nl-NL" sz="1900" baseline="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1900" baseline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Whiteboard schoon</a:t>
            </a:r>
          </a:p>
          <a:p>
            <a:endParaRPr lang="nl-NL" sz="1900" baseline="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1900" baseline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Flip-over leeg</a:t>
            </a:r>
          </a:p>
          <a:p>
            <a:endParaRPr lang="nl-NL" sz="1900" baseline="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1900" baseline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PC en beamer uit</a:t>
            </a:r>
          </a:p>
          <a:p>
            <a:endParaRPr lang="nl-NL" sz="1900" baseline="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1900" baseline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Licht uit, zon aan</a:t>
            </a:r>
          </a:p>
        </p:txBody>
      </p:sp>
      <p:sp>
        <p:nvSpPr>
          <p:cNvPr id="6" name="Tekstvak 5"/>
          <p:cNvSpPr txBox="1"/>
          <p:nvPr userDrawn="1"/>
        </p:nvSpPr>
        <p:spPr>
          <a:xfrm>
            <a:off x="7524328" y="5517232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2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Alvast bedankt!</a:t>
            </a:r>
            <a:endParaRPr lang="nl-NL" sz="12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kstvak 6"/>
          <p:cNvSpPr txBox="1"/>
          <p:nvPr userDrawn="1"/>
        </p:nvSpPr>
        <p:spPr>
          <a:xfrm>
            <a:off x="1907704" y="1281241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baseline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 tot slot graag</a:t>
            </a:r>
          </a:p>
        </p:txBody>
      </p:sp>
    </p:spTree>
    <p:extLst>
      <p:ext uri="{BB962C8B-B14F-4D97-AF65-F5344CB8AC3E}">
        <p14:creationId xmlns="" xmlns:p14="http://schemas.microsoft.com/office/powerpoint/2010/main" val="910269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o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924" y="70014"/>
            <a:ext cx="1368152" cy="694690"/>
          </a:xfrm>
          <a:prstGeom prst="rect">
            <a:avLst/>
          </a:prstGeom>
        </p:spPr>
      </p:pic>
      <p:sp>
        <p:nvSpPr>
          <p:cNvPr id="7" name="Rechthoek 6"/>
          <p:cNvSpPr/>
          <p:nvPr userDrawn="1"/>
        </p:nvSpPr>
        <p:spPr>
          <a:xfrm>
            <a:off x="0" y="980728"/>
            <a:ext cx="9144000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" name="Picture 2" descr="5056 GN PPsjabloon"/>
          <p:cNvPicPr>
            <a:picLocks noChangeAspect="1" noChangeArrowheads="1"/>
          </p:cNvPicPr>
          <p:nvPr userDrawn="1"/>
        </p:nvPicPr>
        <p:blipFill>
          <a:blip r:embed="rId3" cstate="print"/>
          <a:srcRect r="77114"/>
          <a:stretch>
            <a:fillRect/>
          </a:stretch>
        </p:blipFill>
        <p:spPr bwMode="auto">
          <a:xfrm>
            <a:off x="1" y="1211093"/>
            <a:ext cx="1835695" cy="5674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kstvak 12"/>
          <p:cNvSpPr txBox="1"/>
          <p:nvPr userDrawn="1"/>
        </p:nvSpPr>
        <p:spPr>
          <a:xfrm>
            <a:off x="1979712" y="5013176"/>
            <a:ext cx="5760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nl-NL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Barchman</a:t>
            </a:r>
            <a:r>
              <a:rPr lang="nl-NL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Wuytierslaan</a:t>
            </a:r>
            <a:r>
              <a:rPr lang="nl-NL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10, 3818 LH Amersfoort,</a:t>
            </a:r>
            <a:r>
              <a:rPr lang="nl-NL" sz="1200" baseline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NL</a:t>
            </a:r>
            <a:endParaRPr lang="nl-NL" sz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>
              <a:lnSpc>
                <a:spcPct val="150000"/>
              </a:lnSpc>
            </a:pPr>
            <a:r>
              <a:rPr lang="nl-NL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Postbus 508, 3800 AM Amersfoort, NL</a:t>
            </a:r>
          </a:p>
          <a:p>
            <a:pPr lvl="0">
              <a:lnSpc>
                <a:spcPct val="150000"/>
              </a:lnSpc>
            </a:pPr>
            <a:r>
              <a:rPr lang="nl-NL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+ 31 (0) 334 604 100</a:t>
            </a:r>
          </a:p>
          <a:p>
            <a:pPr lvl="0">
              <a:lnSpc>
                <a:spcPct val="150000"/>
              </a:lnSpc>
            </a:pPr>
            <a:r>
              <a:rPr lang="nl-NL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info@geonovum.nl</a:t>
            </a:r>
          </a:p>
          <a:p>
            <a:pPr lvl="0">
              <a:lnSpc>
                <a:spcPct val="150000"/>
              </a:lnSpc>
            </a:pPr>
            <a:r>
              <a:rPr lang="nl-NL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www.geonovum.nl</a:t>
            </a:r>
          </a:p>
          <a:p>
            <a:pPr lvl="0">
              <a:lnSpc>
                <a:spcPct val="150000"/>
              </a:lnSpc>
            </a:pPr>
            <a:r>
              <a:rPr lang="nl-NL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@geonovum.nl</a:t>
            </a:r>
          </a:p>
        </p:txBody>
      </p:sp>
    </p:spTree>
    <p:extLst>
      <p:ext uri="{BB962C8B-B14F-4D97-AF65-F5344CB8AC3E}">
        <p14:creationId xmlns="" xmlns:p14="http://schemas.microsoft.com/office/powerpoint/2010/main" val="2675497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11338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2276872"/>
            <a:ext cx="8229600" cy="4464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924" y="70014"/>
            <a:ext cx="1368152" cy="694690"/>
          </a:xfrm>
          <a:prstGeom prst="rect">
            <a:avLst/>
          </a:prstGeom>
        </p:spPr>
      </p:pic>
      <p:sp>
        <p:nvSpPr>
          <p:cNvPr id="8" name="Rechthoek 7"/>
          <p:cNvSpPr/>
          <p:nvPr/>
        </p:nvSpPr>
        <p:spPr>
          <a:xfrm>
            <a:off x="0" y="980728"/>
            <a:ext cx="9144000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235826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7" r:id="rId5"/>
    <p:sldLayoutId id="2147483659" r:id="rId6"/>
    <p:sldLayoutId id="2147483658" r:id="rId7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1560" y="1340768"/>
            <a:ext cx="7772400" cy="1470025"/>
          </a:xfrm>
        </p:spPr>
        <p:txBody>
          <a:bodyPr/>
          <a:lstStyle/>
          <a:p>
            <a:r>
              <a:rPr lang="nl-NL" dirty="0" smtClean="0"/>
              <a:t>IMOD versie 05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22920"/>
          </a:xfrm>
        </p:spPr>
        <p:txBody>
          <a:bodyPr/>
          <a:lstStyle/>
          <a:p>
            <a:r>
              <a:rPr lang="nl-NL" dirty="0" smtClean="0"/>
              <a:t>In 6 diagrammen</a:t>
            </a:r>
            <a:endParaRPr lang="nl-NL" dirty="0"/>
          </a:p>
        </p:txBody>
      </p:sp>
    </p:spTree>
    <p:extLst>
      <p:ext uri="{BB962C8B-B14F-4D97-AF65-F5344CB8AC3E}">
        <p14:creationId xmlns="" xmlns:p14="http://schemas.microsoft.com/office/powerpoint/2010/main" val="275731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1620688" y="188640"/>
            <a:ext cx="8229600" cy="1143000"/>
          </a:xfrm>
        </p:spPr>
        <p:txBody>
          <a:bodyPr/>
          <a:lstStyle/>
          <a:p>
            <a:r>
              <a:rPr lang="nl-NL" dirty="0" smtClean="0"/>
              <a:t>Als de kaart het niet weet</a:t>
            </a:r>
            <a:endParaRPr lang="nl-N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132856"/>
            <a:ext cx="541972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el 1"/>
          <p:cNvSpPr txBox="1">
            <a:spLocks/>
          </p:cNvSpPr>
          <p:nvPr/>
        </p:nvSpPr>
        <p:spPr>
          <a:xfrm>
            <a:off x="395536" y="8367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 het in de tekst</a:t>
            </a:r>
            <a:r>
              <a:rPr kumimoji="0" lang="nl-NL" sz="2400" b="1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beschreven!</a:t>
            </a:r>
            <a:endParaRPr kumimoji="0" lang="nl-NL" sz="24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IMORmodel.w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60409" y="593304"/>
            <a:ext cx="9404409" cy="62646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Temporeel model.wmf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528" y="1736677"/>
            <a:ext cx="8820472" cy="5121323"/>
          </a:xfrm>
          <a:prstGeom prst="rect">
            <a:avLst/>
          </a:prstGeom>
        </p:spPr>
      </p:pic>
      <p:sp>
        <p:nvSpPr>
          <p:cNvPr id="5" name="Afgeronde rechthoek 4"/>
          <p:cNvSpPr/>
          <p:nvPr/>
        </p:nvSpPr>
        <p:spPr>
          <a:xfrm>
            <a:off x="5940152" y="0"/>
            <a:ext cx="3203848" cy="1196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kstvak 5"/>
          <p:cNvSpPr txBox="1"/>
          <p:nvPr/>
        </p:nvSpPr>
        <p:spPr>
          <a:xfrm>
            <a:off x="5940152" y="144016"/>
            <a:ext cx="35638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Temporeel model</a:t>
            </a:r>
          </a:p>
          <a:p>
            <a:endParaRPr lang="nl-NL" sz="2000" b="1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nl-NL" sz="20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Toelichting temporeel model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Voorbeeld stappen</a:t>
            </a:r>
          </a:p>
        </p:txBody>
      </p:sp>
    </p:spTree>
    <p:extLst>
      <p:ext uri="{BB962C8B-B14F-4D97-AF65-F5344CB8AC3E}">
        <p14:creationId xmlns:p14="http://schemas.microsoft.com/office/powerpoint/2010/main" xmlns="" val="274015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2400" b="1" dirty="0"/>
              <a:t>Stap 1: Het publiceren van een nieuw omgevingsdocument</a:t>
            </a:r>
            <a:endParaRPr lang="nl-NL" sz="2400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47664" y="2708920"/>
            <a:ext cx="5760720" cy="165735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08614482"/>
              </p:ext>
            </p:extLst>
          </p:nvPr>
        </p:nvGraphicFramePr>
        <p:xfrm>
          <a:off x="1653734" y="4653136"/>
          <a:ext cx="5637530" cy="137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1325"/>
                <a:gridCol w="2044700"/>
                <a:gridCol w="1881505"/>
              </a:tblGrid>
              <a:tr h="32351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 dirty="0">
                          <a:effectLst/>
                        </a:rPr>
                        <a:t>Eerste versie</a:t>
                      </a:r>
                      <a:endParaRPr lang="nl-NL" sz="8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Attribuut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Waarde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&lt;start formeel aspect&gt;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Tijdstip registratie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1-6-2019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&lt;eind formeel aspect&gt;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Eind registratie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null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&lt;start materieel aspect&gt;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Begin geldigheid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15-8-2019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&lt;eind materieel aspect&gt;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Eind geldigheid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null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Datum vaststelling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1-7-2019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Datum bekendmaking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3-7-2019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Tijdstip registratie ROD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4-7-2019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Eind registratie ROD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 dirty="0">
                          <a:effectLst/>
                        </a:rPr>
                        <a:t>null</a:t>
                      </a:r>
                      <a:endParaRPr lang="nl-NL" sz="8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763688" y="1124744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dirty="0"/>
              <a:t>Op een tijdstip t1 (1-7-2019 uit onderstaand scenario) stelt een bevoegd gezag een omgevingsdocument vast en biedt dit vervolgens (op 4-7-2019) aan de registratie aan.</a:t>
            </a:r>
          </a:p>
        </p:txBody>
      </p:sp>
    </p:spTree>
    <p:extLst>
      <p:ext uri="{BB962C8B-B14F-4D97-AF65-F5344CB8AC3E}">
        <p14:creationId xmlns:p14="http://schemas.microsoft.com/office/powerpoint/2010/main" xmlns="" val="992229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2400" b="1" dirty="0"/>
              <a:t>Stap 2: Het publiceren van een wijziging van een omgevingsdocument (invoegen nieuw artikel)</a:t>
            </a:r>
            <a:r>
              <a:rPr lang="nl-NL" sz="2400" dirty="0"/>
              <a:t/>
            </a:r>
            <a:br>
              <a:rPr lang="nl-NL" sz="2400" dirty="0"/>
            </a:br>
            <a:endParaRPr lang="nl-NL" sz="2400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51720" y="2780928"/>
            <a:ext cx="5052060" cy="243078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2297512"/>
              </p:ext>
            </p:extLst>
          </p:nvPr>
        </p:nvGraphicFramePr>
        <p:xfrm>
          <a:off x="1835696" y="5301208"/>
          <a:ext cx="5637530" cy="137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1325"/>
                <a:gridCol w="2044700"/>
                <a:gridCol w="1881505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 dirty="0">
                          <a:effectLst/>
                        </a:rPr>
                        <a:t>Tweede versie</a:t>
                      </a:r>
                      <a:endParaRPr lang="nl-NL" sz="8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 dirty="0">
                          <a:effectLst/>
                        </a:rPr>
                        <a:t>Attribuut</a:t>
                      </a:r>
                      <a:endParaRPr lang="nl-NL" sz="8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Waarde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&lt;start formeel aspect&gt;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Tijdstip registratie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1-9-2019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&lt;eind formeel aspect&gt;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Eind registratie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Null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&lt;start materieel aspect&gt;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Begin geldigheid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16-10-2019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&lt;eind materieel aspect&gt;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Eind geldigheid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Null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Datum vaststelling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2-9-2019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Datum bekendmaking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3-9-2019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Tijdstip registratie ROD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4-9-2019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Eind registratie ROD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 dirty="0">
                          <a:effectLst/>
                        </a:rPr>
                        <a:t>null</a:t>
                      </a:r>
                      <a:endParaRPr lang="nl-NL" sz="8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195736" y="134076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dirty="0"/>
              <a:t>Op een tijdstip t2 (2-9-2019 uit onderstaand scenario) stelt een bevoegd gezag een gewijzigd omgevingsdocument vast en biedt dit (op 4-9-2019) aan de registratie aan.</a:t>
            </a:r>
          </a:p>
        </p:txBody>
      </p:sp>
    </p:spTree>
    <p:extLst>
      <p:ext uri="{BB962C8B-B14F-4D97-AF65-F5344CB8AC3E}">
        <p14:creationId xmlns:p14="http://schemas.microsoft.com/office/powerpoint/2010/main" xmlns="" val="2636474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2400" b="1" dirty="0" smtClean="0"/>
              <a:t>Stap 3: Het publiceren van een wijziging van een omgevingsdocument (artikel voor wonen splitsen in wonen en wonen 2)</a:t>
            </a:r>
            <a:r>
              <a:rPr lang="nl-NL" sz="2400" dirty="0" smtClean="0"/>
              <a:t/>
            </a:r>
            <a:br>
              <a:rPr lang="nl-NL" sz="2400" dirty="0" smtClean="0"/>
            </a:br>
            <a:endParaRPr lang="nl-NL" sz="2400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80504" y="1484784"/>
            <a:ext cx="4732020" cy="364998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57687638"/>
              </p:ext>
            </p:extLst>
          </p:nvPr>
        </p:nvGraphicFramePr>
        <p:xfrm>
          <a:off x="1619672" y="5301208"/>
          <a:ext cx="5637530" cy="137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1325"/>
                <a:gridCol w="2044700"/>
                <a:gridCol w="1881505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 dirty="0">
                          <a:effectLst/>
                        </a:rPr>
                        <a:t>Derde versie</a:t>
                      </a:r>
                      <a:endParaRPr lang="nl-NL" sz="8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 dirty="0">
                          <a:effectLst/>
                        </a:rPr>
                        <a:t>Attribuut</a:t>
                      </a:r>
                      <a:endParaRPr lang="nl-NL" sz="8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Waarde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&lt;start formeel aspect&gt;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Tijdstip registratie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1-10-2019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&lt;eind formeel aspect&gt;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Eind registratie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Null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&lt;start materieel aspect&gt;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Begin geldigheid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15-11-2019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&lt;eind materieel aspect&gt;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Eind geldigheid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Null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Datum vaststelling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2-10-2019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Datum bekendmaking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3-10-2019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Tijdstip registratie ROD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4-10-2019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Eind registratie ROD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 dirty="0">
                          <a:effectLst/>
                        </a:rPr>
                        <a:t>null</a:t>
                      </a:r>
                      <a:endParaRPr lang="nl-NL" sz="8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5496" y="242088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dirty="0"/>
              <a:t>Op een tijdstip t3 (2-10-2019 uit onderstaand scenario) stelt een bevoegd gezag een omgevingsdocument vast en biedt dit (op 4-10-2019) aan de registratie aan.</a:t>
            </a:r>
          </a:p>
        </p:txBody>
      </p:sp>
    </p:spTree>
    <p:extLst>
      <p:ext uri="{BB962C8B-B14F-4D97-AF65-F5344CB8AC3E}">
        <p14:creationId xmlns:p14="http://schemas.microsoft.com/office/powerpoint/2010/main" xmlns="" val="2504983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2400" b="1" dirty="0"/>
              <a:t>Stap 4: Het publiceren van een wijziging met terugwerkende kracht van een omgevingsdocument</a:t>
            </a:r>
            <a:r>
              <a:rPr lang="nl-NL" sz="2400" dirty="0"/>
              <a:t/>
            </a:r>
            <a:br>
              <a:rPr lang="nl-NL" sz="2400" dirty="0"/>
            </a:br>
            <a:endParaRPr lang="nl-NL" sz="2400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47864" y="1047008"/>
            <a:ext cx="5684520" cy="46482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30418230"/>
              </p:ext>
            </p:extLst>
          </p:nvPr>
        </p:nvGraphicFramePr>
        <p:xfrm>
          <a:off x="1619672" y="5450944"/>
          <a:ext cx="5637530" cy="137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1325"/>
                <a:gridCol w="2044700"/>
                <a:gridCol w="1881505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Attribuut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Waarde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&lt;start formeel aspect&gt;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Tijdstip registratie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1-12-2019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&lt;eind formeel aspect&gt;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Eind registratie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Null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&lt;start materieel aspect&gt;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Begin geldigheid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30-10-2019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&lt;eind materieel aspect&gt;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Eind geldigheid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Null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Datum vaststelling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3-12-2019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Datum bekendmaking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5-12-2019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Tijdstip registratie ROD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7-12-2019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Eind registratie ROD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 dirty="0">
                          <a:effectLst/>
                        </a:rPr>
                        <a:t>Null</a:t>
                      </a:r>
                      <a:endParaRPr lang="nl-NL" sz="8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0" y="28529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dirty="0"/>
              <a:t>Op een tijdstip t4 (3-12-2019 uit onderstaand scenario) stelt een bevoegd gezag een omgevingsdocument vast en biedt dit (op 7-12-2019) aan de registratie aan.</a:t>
            </a:r>
          </a:p>
        </p:txBody>
      </p:sp>
    </p:spTree>
    <p:extLst>
      <p:ext uri="{BB962C8B-B14F-4D97-AF65-F5344CB8AC3E}">
        <p14:creationId xmlns:p14="http://schemas.microsoft.com/office/powerpoint/2010/main" xmlns="" val="1050796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92080" y="0"/>
            <a:ext cx="3851920" cy="620688"/>
          </a:xfrm>
        </p:spPr>
        <p:txBody>
          <a:bodyPr/>
          <a:lstStyle/>
          <a:p>
            <a:r>
              <a:rPr lang="nl-NL" dirty="0" smtClean="0"/>
              <a:t>Basisprincipe</a:t>
            </a:r>
            <a:endParaRPr lang="nl-NL" dirty="0"/>
          </a:p>
        </p:txBody>
      </p:sp>
      <p:pic>
        <p:nvPicPr>
          <p:cNvPr id="4" name="Afbeelding 3" descr="IMOR principe.w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52536" y="0"/>
            <a:ext cx="9144000" cy="6067269"/>
          </a:xfrm>
          <a:prstGeom prst="rect">
            <a:avLst/>
          </a:prstGeom>
        </p:spPr>
      </p:pic>
      <p:grpSp>
        <p:nvGrpSpPr>
          <p:cNvPr id="13" name="Groep 12"/>
          <p:cNvGrpSpPr/>
          <p:nvPr/>
        </p:nvGrpSpPr>
        <p:grpSpPr>
          <a:xfrm>
            <a:off x="0" y="692696"/>
            <a:ext cx="8892480" cy="4032448"/>
            <a:chOff x="0" y="692696"/>
            <a:chExt cx="8892480" cy="4032448"/>
          </a:xfrm>
        </p:grpSpPr>
        <p:sp>
          <p:nvSpPr>
            <p:cNvPr id="6" name="Ondertitel 2"/>
            <p:cNvSpPr txBox="1">
              <a:spLocks/>
            </p:cNvSpPr>
            <p:nvPr/>
          </p:nvSpPr>
          <p:spPr>
            <a:xfrm>
              <a:off x="0" y="692696"/>
              <a:ext cx="2304256" cy="3600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10000"/>
            </a:bodyPr>
            <a:lstStyle/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nl-NL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Omgevingsdocument</a:t>
              </a:r>
              <a:endParaRPr kumimoji="0" lang="nl-NL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" name="Ondertitel 2"/>
            <p:cNvSpPr txBox="1">
              <a:spLocks/>
            </p:cNvSpPr>
            <p:nvPr/>
          </p:nvSpPr>
          <p:spPr>
            <a:xfrm>
              <a:off x="3419872" y="4365104"/>
              <a:ext cx="2304256" cy="3600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nl-NL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Regeltekst</a:t>
              </a:r>
              <a:endParaRPr kumimoji="0" lang="nl-NL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" name="Ondertitel 2"/>
            <p:cNvSpPr txBox="1">
              <a:spLocks/>
            </p:cNvSpPr>
            <p:nvPr/>
          </p:nvSpPr>
          <p:spPr>
            <a:xfrm>
              <a:off x="6084168" y="1556792"/>
              <a:ext cx="2304256" cy="3600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nl-NL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Waarden</a:t>
              </a:r>
              <a:endParaRPr kumimoji="0" lang="nl-NL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" name="Ondertitel 2"/>
            <p:cNvSpPr txBox="1">
              <a:spLocks/>
            </p:cNvSpPr>
            <p:nvPr/>
          </p:nvSpPr>
          <p:spPr>
            <a:xfrm>
              <a:off x="6588224" y="3429000"/>
              <a:ext cx="2304256" cy="57606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/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nl-NL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Eigenschappen van tekst</a:t>
              </a:r>
              <a:r>
                <a:rPr kumimoji="0" lang="nl-NL" sz="1600" b="1" i="0" u="none" strike="noStrike" kern="120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en locatie</a:t>
              </a:r>
              <a:endParaRPr kumimoji="0" lang="nl-NL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" name="Ondertitel 2"/>
            <p:cNvSpPr txBox="1">
              <a:spLocks/>
            </p:cNvSpPr>
            <p:nvPr/>
          </p:nvSpPr>
          <p:spPr>
            <a:xfrm>
              <a:off x="3491880" y="1556792"/>
              <a:ext cx="2304256" cy="3600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nl-NL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Locatie</a:t>
              </a:r>
              <a:endParaRPr kumimoji="0" lang="nl-NL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" name="Ondertitel 2"/>
            <p:cNvSpPr txBox="1">
              <a:spLocks/>
            </p:cNvSpPr>
            <p:nvPr/>
          </p:nvSpPr>
          <p:spPr>
            <a:xfrm>
              <a:off x="4139952" y="2996952"/>
              <a:ext cx="1944216" cy="43204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20000"/>
            </a:bodyPr>
            <a:lstStyle/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nl-NL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Structuur</a:t>
              </a:r>
            </a:p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nl-NL" sz="13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inhoud</a:t>
              </a:r>
              <a:r>
                <a:rPr kumimoji="0" lang="nl-NL" sz="1300" b="1" i="0" u="none" strike="noStrike" kern="120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- legenda</a:t>
              </a:r>
              <a:endParaRPr kumimoji="0" lang="nl-NL" sz="13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IMORmodel.w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060848" y="-1251520"/>
            <a:ext cx="15057376" cy="10030389"/>
          </a:xfrm>
          <a:prstGeom prst="rect">
            <a:avLst/>
          </a:prstGeom>
        </p:spPr>
      </p:pic>
      <p:sp>
        <p:nvSpPr>
          <p:cNvPr id="5" name="Rechthoek 4"/>
          <p:cNvSpPr/>
          <p:nvPr/>
        </p:nvSpPr>
        <p:spPr>
          <a:xfrm>
            <a:off x="-900608" y="-315416"/>
            <a:ext cx="1368152" cy="7173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/>
          <p:cNvSpPr/>
          <p:nvPr/>
        </p:nvSpPr>
        <p:spPr>
          <a:xfrm>
            <a:off x="4932040" y="-315416"/>
            <a:ext cx="5688632" cy="8208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/>
        </p:nvSpPr>
        <p:spPr>
          <a:xfrm>
            <a:off x="-540568" y="5157192"/>
            <a:ext cx="7704856" cy="31683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Tekstvak 7"/>
          <p:cNvSpPr txBox="1"/>
          <p:nvPr/>
        </p:nvSpPr>
        <p:spPr>
          <a:xfrm>
            <a:off x="5111552" y="404664"/>
            <a:ext cx="403244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Onderwerp structureert de tekst en de kaart</a:t>
            </a:r>
          </a:p>
          <a:p>
            <a:endParaRPr lang="nl-NL" sz="2000" b="1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nl-NL" sz="20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Onderwerp bevat naam</a:t>
            </a:r>
          </a:p>
          <a:p>
            <a:r>
              <a:rPr lang="nl-NL" sz="20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 basisinformatie</a:t>
            </a:r>
          </a:p>
          <a:p>
            <a:endParaRPr lang="nl-NL" sz="2000" b="1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nl-NL" sz="20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Onderwerp verbindt kaart en tekst</a:t>
            </a:r>
          </a:p>
          <a:p>
            <a:endParaRPr lang="nl-NL" sz="2000" b="1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nl-NL" sz="20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Onderwerp is een zelfstandig ding</a:t>
            </a:r>
          </a:p>
          <a:p>
            <a:endParaRPr lang="nl-NL" sz="2000" b="1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nl-NL" sz="20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IMOR-tekstpatronen.w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260648" y="692696"/>
            <a:ext cx="13681520" cy="7748088"/>
          </a:xfrm>
          <a:prstGeom prst="rect">
            <a:avLst/>
          </a:prstGeom>
        </p:spPr>
      </p:pic>
      <p:sp>
        <p:nvSpPr>
          <p:cNvPr id="5" name="Afgeronde rechthoek 4"/>
          <p:cNvSpPr/>
          <p:nvPr/>
        </p:nvSpPr>
        <p:spPr>
          <a:xfrm>
            <a:off x="5364088" y="0"/>
            <a:ext cx="3528392" cy="1340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kstvak 5"/>
          <p:cNvSpPr txBox="1"/>
          <p:nvPr/>
        </p:nvSpPr>
        <p:spPr>
          <a:xfrm>
            <a:off x="5580112" y="0"/>
            <a:ext cx="35638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Tekst bevat Tekstpatronen met of zonder invulveld</a:t>
            </a:r>
          </a:p>
          <a:p>
            <a:endParaRPr lang="nl-NL" sz="2000" b="1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nl-NL" sz="20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IMORmodel.w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5089711" y="-2623709"/>
            <a:ext cx="14233711" cy="9481709"/>
          </a:xfrm>
          <a:prstGeom prst="rect">
            <a:avLst/>
          </a:prstGeom>
        </p:spPr>
      </p:pic>
      <p:sp>
        <p:nvSpPr>
          <p:cNvPr id="5" name="Afgeronde rechthoek 4"/>
          <p:cNvSpPr/>
          <p:nvPr/>
        </p:nvSpPr>
        <p:spPr>
          <a:xfrm>
            <a:off x="5940152" y="0"/>
            <a:ext cx="3203848" cy="1196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kstvak 8"/>
          <p:cNvSpPr txBox="1"/>
          <p:nvPr/>
        </p:nvSpPr>
        <p:spPr>
          <a:xfrm>
            <a:off x="5940152" y="144016"/>
            <a:ext cx="35638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Eigenschappen geven betekenis aan tekst</a:t>
            </a:r>
          </a:p>
          <a:p>
            <a:endParaRPr lang="nl-NL" sz="2000" b="1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nl-NL" sz="20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80728"/>
            <a:ext cx="8229600" cy="1143000"/>
          </a:xfrm>
        </p:spPr>
        <p:txBody>
          <a:bodyPr/>
          <a:lstStyle/>
          <a:p>
            <a:r>
              <a:rPr lang="nl-NL" i="1" dirty="0" smtClean="0"/>
              <a:t>Zoals in de kaart aangegeven!</a:t>
            </a:r>
            <a:endParaRPr lang="nl-NL" i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132856"/>
            <a:ext cx="550545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el 1"/>
          <p:cNvSpPr txBox="1">
            <a:spLocks/>
          </p:cNvSpPr>
          <p:nvPr/>
        </p:nvSpPr>
        <p:spPr>
          <a:xfrm>
            <a:off x="-1764704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Als de tekst het niet weet</a:t>
            </a:r>
            <a:endParaRPr kumimoji="0" lang="nl-NL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Ovaal 7"/>
          <p:cNvSpPr/>
          <p:nvPr/>
        </p:nvSpPr>
        <p:spPr>
          <a:xfrm>
            <a:off x="2339752" y="5129808"/>
            <a:ext cx="3384376" cy="17281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23280"/>
            <a:ext cx="8172400" cy="483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fgeronde rechthoek 4"/>
          <p:cNvSpPr/>
          <p:nvPr/>
        </p:nvSpPr>
        <p:spPr>
          <a:xfrm>
            <a:off x="5940152" y="0"/>
            <a:ext cx="3203848" cy="1196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kstvak 5"/>
          <p:cNvSpPr txBox="1"/>
          <p:nvPr/>
        </p:nvSpPr>
        <p:spPr>
          <a:xfrm>
            <a:off x="5940152" y="144016"/>
            <a:ext cx="35638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Eigenschappen</a:t>
            </a:r>
          </a:p>
          <a:p>
            <a:r>
              <a:rPr lang="nl-NL" sz="20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koppelen aan type omgevingsdocument</a:t>
            </a:r>
          </a:p>
          <a:p>
            <a:endParaRPr lang="nl-NL" sz="2000" b="1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nl-NL" sz="20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IMORmodel.w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6805264" y="0"/>
            <a:ext cx="16462633" cy="10966493"/>
          </a:xfrm>
          <a:prstGeom prst="rect">
            <a:avLst/>
          </a:prstGeom>
        </p:spPr>
      </p:pic>
      <p:sp>
        <p:nvSpPr>
          <p:cNvPr id="5" name="Afgeronde rechthoek 4"/>
          <p:cNvSpPr/>
          <p:nvPr/>
        </p:nvSpPr>
        <p:spPr>
          <a:xfrm>
            <a:off x="5940152" y="0"/>
            <a:ext cx="3203848" cy="1196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kstvak 5"/>
          <p:cNvSpPr txBox="1"/>
          <p:nvPr/>
        </p:nvSpPr>
        <p:spPr>
          <a:xfrm>
            <a:off x="5940152" y="144016"/>
            <a:ext cx="35638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Waarde geeft inhoud aan eigenschappen</a:t>
            </a:r>
          </a:p>
          <a:p>
            <a:endParaRPr lang="nl-NL" sz="2000" b="1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nl-NL" sz="20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579728"/>
            <a:ext cx="7128792" cy="527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fgeronde rechthoek 4"/>
          <p:cNvSpPr/>
          <p:nvPr/>
        </p:nvSpPr>
        <p:spPr>
          <a:xfrm>
            <a:off x="5940152" y="0"/>
            <a:ext cx="3203848" cy="1196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kstvak 5"/>
          <p:cNvSpPr txBox="1"/>
          <p:nvPr/>
        </p:nvSpPr>
        <p:spPr>
          <a:xfrm>
            <a:off x="5940152" y="144016"/>
            <a:ext cx="35638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Waarde koppelen aan type omgevingsdocument</a:t>
            </a:r>
          </a:p>
          <a:p>
            <a:endParaRPr lang="nl-NL" sz="2000" b="1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nl-NL" sz="20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novum presentatie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Geonovum presentatie</Template>
  <TotalTime>686</TotalTime>
  <Words>478</Words>
  <Application>Microsoft Office PowerPoint</Application>
  <PresentationFormat>Diavoorstelling (4:3)</PresentationFormat>
  <Paragraphs>147</Paragraphs>
  <Slides>17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18" baseType="lpstr">
      <vt:lpstr>Geonovum presentatie</vt:lpstr>
      <vt:lpstr>IMOD versie 05</vt:lpstr>
      <vt:lpstr>Basisprincipe</vt:lpstr>
      <vt:lpstr>Dia 3</vt:lpstr>
      <vt:lpstr>Dia 4</vt:lpstr>
      <vt:lpstr>Dia 5</vt:lpstr>
      <vt:lpstr>Zoals in de kaart aangegeven!</vt:lpstr>
      <vt:lpstr>Dia 7</vt:lpstr>
      <vt:lpstr>Dia 8</vt:lpstr>
      <vt:lpstr>Dia 9</vt:lpstr>
      <vt:lpstr>Als de kaart het niet weet</vt:lpstr>
      <vt:lpstr>Dia 11</vt:lpstr>
      <vt:lpstr>Dia 12</vt:lpstr>
      <vt:lpstr>Toelichting temporeel model</vt:lpstr>
      <vt:lpstr>Stap 1: Het publiceren van een nieuw omgevingsdocument</vt:lpstr>
      <vt:lpstr>Stap 2: Het publiceren van een wijziging van een omgevingsdocument (invoegen nieuw artikel) </vt:lpstr>
      <vt:lpstr>Stap 3: Het publiceren van een wijziging van een omgevingsdocument (artikel voor wonen splitsen in wonen en wonen 2) </vt:lpstr>
      <vt:lpstr>Stap 4: Het publiceren van een wijziging met terugwerkende kracht van een omgevingsdocument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pjanssen</dc:creator>
  <cp:lastModifiedBy>pjanssen</cp:lastModifiedBy>
  <cp:revision>37</cp:revision>
  <dcterms:created xsi:type="dcterms:W3CDTF">2015-06-16T09:28:27Z</dcterms:created>
  <dcterms:modified xsi:type="dcterms:W3CDTF">2016-03-30T09:52:21Z</dcterms:modified>
</cp:coreProperties>
</file>