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9D9D9"/>
    <a:srgbClr val="3A4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6706C-F7AE-5340-B4E4-ABEBC647A8CE}" v="61" dt="2020-12-30T16:35:09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5846"/>
  </p:normalViewPr>
  <p:slideViewPr>
    <p:cSldViewPr snapToGrid="0" snapToObjects="1">
      <p:cViewPr varScale="1">
        <p:scale>
          <a:sx n="103" d="100"/>
          <a:sy n="103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B9CD-8010-7545-9C89-80AE24041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B3F6A-0CFC-7541-ABBF-854D2388A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3C7E-5DB0-2A47-9DA0-7CF1C53D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F8CFB-6428-DC4F-9824-B68959A6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5319-8CB2-7043-BA82-C4787D74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698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7BEC-B09A-864F-8544-DFDFD6CD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BFFCD-A2F2-AF4C-907F-50A5AA6D4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ED356-21DD-524E-A23A-0561BA82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63CF-A637-CC4F-A3AC-50BE4704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4BBF-18AE-254E-8961-8D773F3C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482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7699A-79EE-FA4D-8F84-180A6D947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F96EF-24F2-B345-B01B-00366BA0D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D51A-ECDB-C640-A925-CF226B2A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60D6-878C-AE4B-A909-5549E058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EF53-DCEC-F44D-8DA3-921D8492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43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21A2-2294-1B4C-B422-0FBA5712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A8F6-FE20-D149-B8F6-96505FBB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99BE-5D0A-1B41-A4F7-F0CA2FA6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C1076-EA32-9943-BA51-50C0B7EF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1F33-6673-BF47-8738-11070683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00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FEB0-05F6-1246-8882-D55063D6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C84A-D075-E145-8173-3ABBEFC4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BD22-F83E-1D4F-8294-37F0685F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603D7-3205-B047-858B-8F7D592B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80C0-091E-6E42-8880-2EFE7F5B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57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2995-47DD-7841-86CE-E0BF27EB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1217-40F1-F248-BCB1-B345C7C31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38A86-68A2-FD4D-9401-C76202D0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2040F-0746-CB48-97D5-D7CC3B15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2D79-DF2D-304A-B2A0-BE706EB1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3DFB6-B39D-934A-8404-B91DD591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958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4B0-3EF5-7B4C-A999-029D779B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DC09F-9613-B14E-932B-601DC0F8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B0489-389A-9744-A670-2B6F4B5F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ADF99-DF81-9145-8F1F-700658AC1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D30AA-31EA-BC41-988C-4B7EC0B0B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0CD04-5CBD-2246-A528-4D9E05BF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59F1-1EDE-FE46-94C6-079DD1E7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C2E4E-E2A3-6C42-B05F-CBCDCBE8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31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D902-7CE9-FD4B-B492-D4232B5A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16091-7475-6C46-8ECA-A28D324F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7559F-930E-1D47-8990-9B4756BF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4EC1F-F9B9-224E-B2A8-D4244F89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051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697CF-2F5B-8946-91B8-590A5FA6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A019E-997D-3A49-8BBD-9147DF99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4C6F7-B0B2-434F-87F5-86AD278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05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6C78-9B0D-B24B-98E0-251EEAE0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F8EA-DC57-9E47-BF76-9D99A854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39419-07DB-9540-B707-B9FFD41F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61FBF-672C-5F43-BA7F-7ED01815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ACB29-EF30-0448-8E37-C438BB60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06F1C-4C96-7142-946F-83FD87A0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8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096D-FCFA-494C-BE17-ADD80BB9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88FAB-431C-754D-9425-4DD3CC697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9AC87-B8EE-534C-AADB-100109B17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474ED-A414-FD45-A285-6A5BAF83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C124-B283-D34C-91D3-D71087B1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24F87-9EE4-A445-9175-19600770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54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DB15F-D9FF-3646-BECC-3798F158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261FA-BE81-AD4C-844E-FC292475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F756-F15F-2945-AF1D-E2C5D43C1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045A-4E63-2949-8A05-DA4D85C37A94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43AC-3245-824F-B3B3-B0619E712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0DC3-4827-6944-97D9-AAE674190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27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48F387-C0FB-1744-A07B-DCFCA8ED2C34}"/>
              </a:ext>
            </a:extLst>
          </p:cNvPr>
          <p:cNvSpPr/>
          <p:nvPr/>
        </p:nvSpPr>
        <p:spPr>
          <a:xfrm>
            <a:off x="213756" y="225629"/>
            <a:ext cx="3253839" cy="2683834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Ontwikkelaarsondersteuning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E0E427-3389-D24A-9559-2F0767B28EF5}"/>
              </a:ext>
            </a:extLst>
          </p:cNvPr>
          <p:cNvSpPr/>
          <p:nvPr/>
        </p:nvSpPr>
        <p:spPr>
          <a:xfrm>
            <a:off x="356260" y="66501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Dynamische documentatie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DD20AC-5BB9-5041-A56A-B6C74D072F27}"/>
              </a:ext>
            </a:extLst>
          </p:cNvPr>
          <p:cNvSpPr/>
          <p:nvPr/>
        </p:nvSpPr>
        <p:spPr>
          <a:xfrm>
            <a:off x="356260" y="14131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Discovery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123578-E907-044D-A528-9A262A27CD96}"/>
              </a:ext>
            </a:extLst>
          </p:cNvPr>
          <p:cNvSpPr/>
          <p:nvPr/>
        </p:nvSpPr>
        <p:spPr>
          <a:xfrm>
            <a:off x="356260" y="216131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Sandbox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0200C0-5DD2-E343-AF7F-2AF4A72E5E60}"/>
              </a:ext>
            </a:extLst>
          </p:cNvPr>
          <p:cNvSpPr/>
          <p:nvPr/>
        </p:nvSpPr>
        <p:spPr>
          <a:xfrm>
            <a:off x="1905988" y="66501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Applicatie &amp; Sleutel beheer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2CB914-8FCC-D94F-98D1-3FC184057CEF}"/>
              </a:ext>
            </a:extLst>
          </p:cNvPr>
          <p:cNvSpPr/>
          <p:nvPr/>
        </p:nvSpPr>
        <p:spPr>
          <a:xfrm>
            <a:off x="1905988" y="14131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Ontwikkelaar onboarding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9598383-D8C7-3949-8E19-A924E4F5A291}"/>
              </a:ext>
            </a:extLst>
          </p:cNvPr>
          <p:cNvSpPr/>
          <p:nvPr/>
        </p:nvSpPr>
        <p:spPr>
          <a:xfrm>
            <a:off x="1905988" y="216131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Community Samenwerking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197526-E135-1945-AF51-171330958811}"/>
              </a:ext>
            </a:extLst>
          </p:cNvPr>
          <p:cNvSpPr/>
          <p:nvPr/>
        </p:nvSpPr>
        <p:spPr>
          <a:xfrm>
            <a:off x="213756" y="3776347"/>
            <a:ext cx="3253839" cy="2683834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Registratie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BFF694-07BA-614A-BE59-5071E564B2A3}"/>
              </a:ext>
            </a:extLst>
          </p:cNvPr>
          <p:cNvSpPr/>
          <p:nvPr/>
        </p:nvSpPr>
        <p:spPr>
          <a:xfrm>
            <a:off x="356260" y="421573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Resource Registratie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FF9BF40-E553-0146-A3F8-34B1D1D8DCB4}"/>
              </a:ext>
            </a:extLst>
          </p:cNvPr>
          <p:cNvSpPr/>
          <p:nvPr/>
        </p:nvSpPr>
        <p:spPr>
          <a:xfrm>
            <a:off x="356260" y="496388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Resource Discovery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6046C79-0F25-7644-89C7-A5FE98CA8823}"/>
              </a:ext>
            </a:extLst>
          </p:cNvPr>
          <p:cNvSpPr/>
          <p:nvPr/>
        </p:nvSpPr>
        <p:spPr>
          <a:xfrm>
            <a:off x="356260" y="5712031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Versionering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B38C8F2-C009-DD44-B238-166FDEDB6E6D}"/>
              </a:ext>
            </a:extLst>
          </p:cNvPr>
          <p:cNvSpPr/>
          <p:nvPr/>
        </p:nvSpPr>
        <p:spPr>
          <a:xfrm>
            <a:off x="1905988" y="421573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Resource health status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F6ECE8F-D2CB-1E47-A7A9-8AEFE3C47EDD}"/>
              </a:ext>
            </a:extLst>
          </p:cNvPr>
          <p:cNvSpPr/>
          <p:nvPr/>
        </p:nvSpPr>
        <p:spPr>
          <a:xfrm>
            <a:off x="1905988" y="496388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Typologieën (Intern, Partner, Open)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42353D-ED3D-6C41-9293-1DBA1C0E5D5E}"/>
              </a:ext>
            </a:extLst>
          </p:cNvPr>
          <p:cNvSpPr/>
          <p:nvPr/>
        </p:nvSpPr>
        <p:spPr>
          <a:xfrm>
            <a:off x="1905988" y="5712031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Registratie API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E97FE3C-CBCB-5944-B98E-9C7D39E15993}"/>
              </a:ext>
            </a:extLst>
          </p:cNvPr>
          <p:cNvSpPr/>
          <p:nvPr/>
        </p:nvSpPr>
        <p:spPr>
          <a:xfrm>
            <a:off x="3604158" y="225629"/>
            <a:ext cx="3253839" cy="4180110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Lifecycle Management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829D3A-FCCF-E949-B67A-803F63A49FF0}"/>
              </a:ext>
            </a:extLst>
          </p:cNvPr>
          <p:cNvSpPr/>
          <p:nvPr/>
        </p:nvSpPr>
        <p:spPr>
          <a:xfrm>
            <a:off x="3746662" y="66501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Versiebeheer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B442929-0D2B-FE4A-BEA5-DDFA0ABFA42E}"/>
              </a:ext>
            </a:extLst>
          </p:cNvPr>
          <p:cNvSpPr/>
          <p:nvPr/>
        </p:nvSpPr>
        <p:spPr>
          <a:xfrm>
            <a:off x="3746662" y="14131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Team samenwerking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B3846E-5F0C-E544-9791-FDE58EBED476}"/>
              </a:ext>
            </a:extLst>
          </p:cNvPr>
          <p:cNvSpPr/>
          <p:nvPr/>
        </p:nvSpPr>
        <p:spPr>
          <a:xfrm>
            <a:off x="3746662" y="216131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Continuous Deployment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FF28B8F-637F-0940-9E71-8E91107E5325}"/>
              </a:ext>
            </a:extLst>
          </p:cNvPr>
          <p:cNvSpPr/>
          <p:nvPr/>
        </p:nvSpPr>
        <p:spPr>
          <a:xfrm>
            <a:off x="5296390" y="66501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Release Management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D8A5E8-345A-8649-A381-A9DEF4D525D7}"/>
              </a:ext>
            </a:extLst>
          </p:cNvPr>
          <p:cNvSpPr/>
          <p:nvPr/>
        </p:nvSpPr>
        <p:spPr>
          <a:xfrm>
            <a:off x="5296390" y="14131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Werkstroom management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9D8557-5406-904F-A021-0A90D97418CC}"/>
              </a:ext>
            </a:extLst>
          </p:cNvPr>
          <p:cNvSpPr/>
          <p:nvPr/>
        </p:nvSpPr>
        <p:spPr>
          <a:xfrm>
            <a:off x="5296390" y="216131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Continuous Integration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823893-9B84-6B47-ACB9-CE530E68ADDB}"/>
              </a:ext>
            </a:extLst>
          </p:cNvPr>
          <p:cNvSpPr/>
          <p:nvPr/>
        </p:nvSpPr>
        <p:spPr>
          <a:xfrm>
            <a:off x="3746661" y="290946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Issue Tracking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1B430A-C5D1-9346-B807-C0F1396288F3}"/>
              </a:ext>
            </a:extLst>
          </p:cNvPr>
          <p:cNvSpPr/>
          <p:nvPr/>
        </p:nvSpPr>
        <p:spPr>
          <a:xfrm>
            <a:off x="5296389" y="290946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Ontwerp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3746661" y="3681360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Ontwikkeling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D1B43AF-B1DF-294F-96B8-8153314F4FAF}"/>
              </a:ext>
            </a:extLst>
          </p:cNvPr>
          <p:cNvSpPr/>
          <p:nvPr/>
        </p:nvSpPr>
        <p:spPr>
          <a:xfrm>
            <a:off x="6994560" y="225628"/>
            <a:ext cx="4959934" cy="4180110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Architectuur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B13440-F73D-C041-8C5E-EC28670620D2}"/>
              </a:ext>
            </a:extLst>
          </p:cNvPr>
          <p:cNvSpPr/>
          <p:nvPr/>
        </p:nvSpPr>
        <p:spPr>
          <a:xfrm>
            <a:off x="7137064" y="66501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Data Transformaties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962EEE-DB89-944D-9623-088B18156BBE}"/>
              </a:ext>
            </a:extLst>
          </p:cNvPr>
          <p:cNvSpPr/>
          <p:nvPr/>
        </p:nvSpPr>
        <p:spPr>
          <a:xfrm>
            <a:off x="7137064" y="14131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Mediatie / Orkestratie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8360BF1-2669-444B-BED0-3D9411C66508}"/>
              </a:ext>
            </a:extLst>
          </p:cNvPr>
          <p:cNvSpPr/>
          <p:nvPr/>
        </p:nvSpPr>
        <p:spPr>
          <a:xfrm>
            <a:off x="7137064" y="216131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Caching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B5F8A37-3314-CA4A-BEE1-628E342EFF79}"/>
              </a:ext>
            </a:extLst>
          </p:cNvPr>
          <p:cNvSpPr/>
          <p:nvPr/>
        </p:nvSpPr>
        <p:spPr>
          <a:xfrm>
            <a:off x="8686792" y="66501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Beveiliging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5941CDB-70A5-704B-B86A-6E1E5AD94F58}"/>
              </a:ext>
            </a:extLst>
          </p:cNvPr>
          <p:cNvSpPr/>
          <p:nvPr/>
        </p:nvSpPr>
        <p:spPr>
          <a:xfrm>
            <a:off x="8686792" y="14131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Analytics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8686792" y="216131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Protocol Conversies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10262262" y="66501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Logging / Audit Trail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8BA4F3-561C-D948-BE94-F344EA45A459}"/>
              </a:ext>
            </a:extLst>
          </p:cNvPr>
          <p:cNvSpPr/>
          <p:nvPr/>
        </p:nvSpPr>
        <p:spPr>
          <a:xfrm>
            <a:off x="10262262" y="14131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Policy enforcement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FCB5804-04A1-FC49-B9E9-1F338F8E1084}"/>
              </a:ext>
            </a:extLst>
          </p:cNvPr>
          <p:cNvSpPr/>
          <p:nvPr/>
        </p:nvSpPr>
        <p:spPr>
          <a:xfrm>
            <a:off x="10262262" y="216131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Back-end Adapters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4AB7C67-AF7C-4D40-A632-BC5D568267BD}"/>
              </a:ext>
            </a:extLst>
          </p:cNvPr>
          <p:cNvSpPr/>
          <p:nvPr/>
        </p:nvSpPr>
        <p:spPr>
          <a:xfrm>
            <a:off x="3590294" y="4548249"/>
            <a:ext cx="8364199" cy="1911923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Management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3732799" y="498763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Policy Definitie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A005658-1122-1548-A1A4-67D1CCD5CCE9}"/>
              </a:ext>
            </a:extLst>
          </p:cNvPr>
          <p:cNvSpPr/>
          <p:nvPr/>
        </p:nvSpPr>
        <p:spPr>
          <a:xfrm>
            <a:off x="3732799" y="573578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Gateway Beheer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6832255" y="498763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Sleutel Management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AC3A0E-53C4-194D-B2E0-0325DE0D10B3}"/>
              </a:ext>
            </a:extLst>
          </p:cNvPr>
          <p:cNvSpPr/>
          <p:nvPr/>
        </p:nvSpPr>
        <p:spPr>
          <a:xfrm>
            <a:off x="5282527" y="498763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Monitoring &amp; Alerting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9180E5F-8CF1-3E42-8058-0AAD7B580A76}"/>
              </a:ext>
            </a:extLst>
          </p:cNvPr>
          <p:cNvSpPr/>
          <p:nvPr/>
        </p:nvSpPr>
        <p:spPr>
          <a:xfrm>
            <a:off x="5282527" y="573578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Beheer API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62883E1-8D45-F147-988F-B25B6ADC8673}"/>
              </a:ext>
            </a:extLst>
          </p:cNvPr>
          <p:cNvSpPr/>
          <p:nvPr/>
        </p:nvSpPr>
        <p:spPr>
          <a:xfrm>
            <a:off x="8433467" y="498763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Fout</a:t>
            </a:r>
          </a:p>
          <a:p>
            <a:pPr algn="ctr"/>
            <a:r>
              <a:rPr lang="en-NL" sz="1400" dirty="0"/>
              <a:t>afhandeling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884E1C5-A7AD-8348-89E7-F2B4B3421467}"/>
              </a:ext>
            </a:extLst>
          </p:cNvPr>
          <p:cNvSpPr/>
          <p:nvPr/>
        </p:nvSpPr>
        <p:spPr>
          <a:xfrm>
            <a:off x="6857997" y="573578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Gebruikers en Rol Beheer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C2967C-7967-B048-BDEE-EEC7CE3B6C38}"/>
              </a:ext>
            </a:extLst>
          </p:cNvPr>
          <p:cNvSpPr/>
          <p:nvPr/>
        </p:nvSpPr>
        <p:spPr>
          <a:xfrm>
            <a:off x="7137064" y="290946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Authenticatie / Authorisatie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E0CA7FA-6837-E14C-A2A6-7F4307882EA4}"/>
              </a:ext>
            </a:extLst>
          </p:cNvPr>
          <p:cNvSpPr/>
          <p:nvPr/>
        </p:nvSpPr>
        <p:spPr>
          <a:xfrm>
            <a:off x="8686791" y="290946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Verbinding / Sessie beheer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32873E-79ED-634E-B7C3-871442944345}"/>
              </a:ext>
            </a:extLst>
          </p:cNvPr>
          <p:cNvSpPr/>
          <p:nvPr/>
        </p:nvSpPr>
        <p:spPr>
          <a:xfrm>
            <a:off x="10236519" y="290946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Rate Limiting / Throttling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E56DF24-FBB9-9646-8CFE-063E17FA2859}"/>
              </a:ext>
            </a:extLst>
          </p:cNvPr>
          <p:cNvSpPr/>
          <p:nvPr/>
        </p:nvSpPr>
        <p:spPr>
          <a:xfrm>
            <a:off x="7137063" y="3645737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SLA Management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1F77BE2-76C8-274C-8AB1-E4A9F2D9242E}"/>
              </a:ext>
            </a:extLst>
          </p:cNvPr>
          <p:cNvSpPr/>
          <p:nvPr/>
        </p:nvSpPr>
        <p:spPr>
          <a:xfrm>
            <a:off x="8700654" y="3645737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20953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48F387-C0FB-1744-A07B-DCFCA8ED2C34}"/>
              </a:ext>
            </a:extLst>
          </p:cNvPr>
          <p:cNvSpPr/>
          <p:nvPr/>
        </p:nvSpPr>
        <p:spPr>
          <a:xfrm>
            <a:off x="30876" y="24460"/>
            <a:ext cx="2884607" cy="3977169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600" dirty="0">
                <a:solidFill>
                  <a:sysClr val="windowText" lastClr="000000"/>
                </a:solidFill>
              </a:rPr>
              <a:t>API Gebruik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D1B43AF-B1DF-294F-96B8-8153314F4FAF}"/>
              </a:ext>
            </a:extLst>
          </p:cNvPr>
          <p:cNvSpPr/>
          <p:nvPr/>
        </p:nvSpPr>
        <p:spPr>
          <a:xfrm>
            <a:off x="7482285" y="24460"/>
            <a:ext cx="2923611" cy="6383247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600" dirty="0">
                <a:solidFill>
                  <a:sysClr val="windowText" lastClr="000000"/>
                </a:solidFill>
              </a:rPr>
              <a:t>API Architectuur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8A0766-C7A8-0A40-A28E-DF477AB1BC45}"/>
              </a:ext>
            </a:extLst>
          </p:cNvPr>
          <p:cNvGrpSpPr/>
          <p:nvPr/>
        </p:nvGrpSpPr>
        <p:grpSpPr>
          <a:xfrm>
            <a:off x="7606167" y="1369452"/>
            <a:ext cx="2670771" cy="573336"/>
            <a:chOff x="7606167" y="1371887"/>
            <a:chExt cx="2670771" cy="57333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D962EEE-DB89-944D-9623-088B18156BBE}"/>
                </a:ext>
              </a:extLst>
            </p:cNvPr>
            <p:cNvSpPr/>
            <p:nvPr/>
          </p:nvSpPr>
          <p:spPr>
            <a:xfrm>
              <a:off x="7606167" y="1371887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Mediatie / Orkestratie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8360BF1-2669-444B-BED0-3D9411C66508}"/>
                </a:ext>
              </a:extLst>
            </p:cNvPr>
            <p:cNvSpPr/>
            <p:nvPr/>
          </p:nvSpPr>
          <p:spPr>
            <a:xfrm>
              <a:off x="8977504" y="1371887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Caching</a:t>
              </a:r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4AB7C67-AF7C-4D40-A632-BC5D568267BD}"/>
              </a:ext>
            </a:extLst>
          </p:cNvPr>
          <p:cNvSpPr/>
          <p:nvPr/>
        </p:nvSpPr>
        <p:spPr>
          <a:xfrm>
            <a:off x="30876" y="4065184"/>
            <a:ext cx="7375764" cy="2347046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600" dirty="0">
                <a:solidFill>
                  <a:sysClr val="windowText" lastClr="000000"/>
                </a:solidFill>
              </a:rPr>
              <a:t>API &amp; Gateway Beheer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531640B-2F5C-8541-824F-CE27CBD6184D}"/>
              </a:ext>
            </a:extLst>
          </p:cNvPr>
          <p:cNvGrpSpPr/>
          <p:nvPr/>
        </p:nvGrpSpPr>
        <p:grpSpPr>
          <a:xfrm>
            <a:off x="7606167" y="689401"/>
            <a:ext cx="2670771" cy="573336"/>
            <a:chOff x="7606167" y="689401"/>
            <a:chExt cx="2670771" cy="573336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5B13440-F73D-C041-8C5E-EC28670620D2}"/>
                </a:ext>
              </a:extLst>
            </p:cNvPr>
            <p:cNvSpPr/>
            <p:nvPr/>
          </p:nvSpPr>
          <p:spPr>
            <a:xfrm>
              <a:off x="7606167" y="689401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Data Transformaties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EE56DF24-FBB9-9646-8CFE-063E17FA2859}"/>
                </a:ext>
              </a:extLst>
            </p:cNvPr>
            <p:cNvSpPr/>
            <p:nvPr/>
          </p:nvSpPr>
          <p:spPr>
            <a:xfrm>
              <a:off x="8977504" y="689401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SLA Management</a:t>
              </a:r>
            </a:p>
          </p:txBody>
        </p:sp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852891F-751B-8F4E-8F16-061050A7EC0C}"/>
              </a:ext>
            </a:extLst>
          </p:cNvPr>
          <p:cNvSpPr/>
          <p:nvPr/>
        </p:nvSpPr>
        <p:spPr>
          <a:xfrm>
            <a:off x="81828" y="1370481"/>
            <a:ext cx="2777677" cy="1591672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Ontdekken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E0E427-3389-D24A-9559-2F0767B28EF5}"/>
              </a:ext>
            </a:extLst>
          </p:cNvPr>
          <p:cNvSpPr/>
          <p:nvPr/>
        </p:nvSpPr>
        <p:spPr>
          <a:xfrm>
            <a:off x="150929" y="1678272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Dynamische documentatie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DD20AC-5BB9-5041-A56A-B6C74D072F27}"/>
              </a:ext>
            </a:extLst>
          </p:cNvPr>
          <p:cNvSpPr/>
          <p:nvPr/>
        </p:nvSpPr>
        <p:spPr>
          <a:xfrm>
            <a:off x="150929" y="2328162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Discovery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123578-E907-044D-A528-9A262A27CD96}"/>
              </a:ext>
            </a:extLst>
          </p:cNvPr>
          <p:cNvSpPr/>
          <p:nvPr/>
        </p:nvSpPr>
        <p:spPr>
          <a:xfrm>
            <a:off x="1508901" y="1678272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Sandbox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08E40B-C400-D749-86D0-3C375F29DA7D}"/>
              </a:ext>
            </a:extLst>
          </p:cNvPr>
          <p:cNvSpPr/>
          <p:nvPr/>
        </p:nvSpPr>
        <p:spPr>
          <a:xfrm>
            <a:off x="1508901" y="2328162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SDK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48D20D8-D6EB-2046-BD6E-53F25FB03E25}"/>
              </a:ext>
            </a:extLst>
          </p:cNvPr>
          <p:cNvSpPr/>
          <p:nvPr/>
        </p:nvSpPr>
        <p:spPr>
          <a:xfrm>
            <a:off x="81828" y="373862"/>
            <a:ext cx="2777677" cy="94456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Aanmelden &amp; Registratie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0200C0-5DD2-E343-AF7F-2AF4A72E5E60}"/>
              </a:ext>
            </a:extLst>
          </p:cNvPr>
          <p:cNvSpPr/>
          <p:nvPr/>
        </p:nvSpPr>
        <p:spPr>
          <a:xfrm>
            <a:off x="1508901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Applicatie &amp; Sleutel beheer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2CB914-8FCC-D94F-98D1-3FC184057CEF}"/>
              </a:ext>
            </a:extLst>
          </p:cNvPr>
          <p:cNvSpPr/>
          <p:nvPr/>
        </p:nvSpPr>
        <p:spPr>
          <a:xfrm>
            <a:off x="150929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Ontwikkelaar onboarding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E174207-78B3-0C47-85E6-87085077982D}"/>
              </a:ext>
            </a:extLst>
          </p:cNvPr>
          <p:cNvSpPr/>
          <p:nvPr/>
        </p:nvSpPr>
        <p:spPr>
          <a:xfrm>
            <a:off x="81828" y="4411806"/>
            <a:ext cx="7256720" cy="947207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Administratie &amp; Registratie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2896EC9-FA6A-944F-AFDC-DFDB14ABFBE4}"/>
              </a:ext>
            </a:extLst>
          </p:cNvPr>
          <p:cNvSpPr/>
          <p:nvPr/>
        </p:nvSpPr>
        <p:spPr>
          <a:xfrm>
            <a:off x="81828" y="3009609"/>
            <a:ext cx="2777677" cy="94456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Kennisdeling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51800BB-D8F5-DD4E-B04D-EFCA44C52CF1}"/>
              </a:ext>
            </a:extLst>
          </p:cNvPr>
          <p:cNvSpPr/>
          <p:nvPr/>
        </p:nvSpPr>
        <p:spPr>
          <a:xfrm>
            <a:off x="150929" y="3329568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Community samenwerking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150929" y="4731765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Policy Definitie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A005658-1122-1548-A1A4-67D1CCD5CCE9}"/>
              </a:ext>
            </a:extLst>
          </p:cNvPr>
          <p:cNvSpPr/>
          <p:nvPr/>
        </p:nvSpPr>
        <p:spPr>
          <a:xfrm>
            <a:off x="4505168" y="4730787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Gateway Beheer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1602342" y="4730789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Sleutel Beheer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884E1C5-A7AD-8348-89E7-F2B4B3421467}"/>
              </a:ext>
            </a:extLst>
          </p:cNvPr>
          <p:cNvSpPr/>
          <p:nvPr/>
        </p:nvSpPr>
        <p:spPr>
          <a:xfrm>
            <a:off x="3053755" y="4730788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Gebruikers en Rol Beheer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883E248-0E21-E74F-96F8-11BB739EA99C}"/>
              </a:ext>
            </a:extLst>
          </p:cNvPr>
          <p:cNvSpPr/>
          <p:nvPr/>
        </p:nvSpPr>
        <p:spPr>
          <a:xfrm>
            <a:off x="3008747" y="24460"/>
            <a:ext cx="4397893" cy="3977168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600" dirty="0">
                <a:solidFill>
                  <a:sysClr val="windowText" lastClr="000000"/>
                </a:solidFill>
              </a:rPr>
              <a:t>API Ontwikkeling &amp; LCM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50BBB5-ED0C-AB4C-98D7-C11A24BC15FD}"/>
              </a:ext>
            </a:extLst>
          </p:cNvPr>
          <p:cNvGrpSpPr/>
          <p:nvPr/>
        </p:nvGrpSpPr>
        <p:grpSpPr>
          <a:xfrm>
            <a:off x="7606167" y="2049503"/>
            <a:ext cx="2670771" cy="573336"/>
            <a:chOff x="7606167" y="2052819"/>
            <a:chExt cx="2670771" cy="573336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31F77BE2-76C8-274C-8AB1-E4A9F2D9242E}"/>
                </a:ext>
              </a:extLst>
            </p:cNvPr>
            <p:cNvSpPr/>
            <p:nvPr/>
          </p:nvSpPr>
          <p:spPr>
            <a:xfrm>
              <a:off x="7606167" y="2052819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Routing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6046C79-0F25-7644-89C7-A5FE98CA8823}"/>
                </a:ext>
              </a:extLst>
            </p:cNvPr>
            <p:cNvSpPr/>
            <p:nvPr/>
          </p:nvSpPr>
          <p:spPr>
            <a:xfrm>
              <a:off x="8977504" y="2052819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Doorbelasting</a:t>
              </a:r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476EA91-475B-0D43-9781-A19D3BC83DFE}"/>
              </a:ext>
            </a:extLst>
          </p:cNvPr>
          <p:cNvSpPr/>
          <p:nvPr/>
        </p:nvSpPr>
        <p:spPr>
          <a:xfrm>
            <a:off x="81828" y="5428479"/>
            <a:ext cx="7256720" cy="932482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Monitoring &amp; Alerting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BFF694-07BA-614A-BE59-5071E564B2A3}"/>
              </a:ext>
            </a:extLst>
          </p:cNvPr>
          <p:cNvSpPr/>
          <p:nvPr/>
        </p:nvSpPr>
        <p:spPr>
          <a:xfrm>
            <a:off x="5956580" y="4725066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Resource Registratie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AC3A0E-53C4-194D-B2E0-0325DE0D10B3}"/>
              </a:ext>
            </a:extLst>
          </p:cNvPr>
          <p:cNvSpPr/>
          <p:nvPr/>
        </p:nvSpPr>
        <p:spPr>
          <a:xfrm>
            <a:off x="150929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Monitoring &amp; Alerting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62883E1-8D45-F147-988F-B25B6ADC8673}"/>
              </a:ext>
            </a:extLst>
          </p:cNvPr>
          <p:cNvSpPr/>
          <p:nvPr/>
        </p:nvSpPr>
        <p:spPr>
          <a:xfrm>
            <a:off x="2086146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Fout</a:t>
            </a:r>
          </a:p>
          <a:p>
            <a:pPr algn="ctr"/>
            <a:r>
              <a:rPr lang="en-NL" sz="1200" dirty="0"/>
              <a:t>afhandeling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B38C8F2-C009-DD44-B238-166FDEDB6E6D}"/>
              </a:ext>
            </a:extLst>
          </p:cNvPr>
          <p:cNvSpPr/>
          <p:nvPr/>
        </p:nvSpPr>
        <p:spPr>
          <a:xfrm>
            <a:off x="5956580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Resource health status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4021363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Logging / Audit Trail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7606167" y="272955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Protocol conversies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B7B7202-2859-464C-A7EC-52269D09966F}"/>
              </a:ext>
            </a:extLst>
          </p:cNvPr>
          <p:cNvSpPr/>
          <p:nvPr/>
        </p:nvSpPr>
        <p:spPr>
          <a:xfrm>
            <a:off x="7555884" y="4692007"/>
            <a:ext cx="2788927" cy="166895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Beveiliging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8BA4F3-561C-D948-BE94-F344EA45A459}"/>
              </a:ext>
            </a:extLst>
          </p:cNvPr>
          <p:cNvSpPr/>
          <p:nvPr/>
        </p:nvSpPr>
        <p:spPr>
          <a:xfrm>
            <a:off x="7606167" y="5067966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Policy handhaving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C2967C-7967-B048-BDEE-EEC7CE3B6C38}"/>
              </a:ext>
            </a:extLst>
          </p:cNvPr>
          <p:cNvSpPr/>
          <p:nvPr/>
        </p:nvSpPr>
        <p:spPr>
          <a:xfrm>
            <a:off x="8977504" y="5074665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Authenticatie / Authorisatie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E0CA7FA-6837-E14C-A2A6-7F4307882EA4}"/>
              </a:ext>
            </a:extLst>
          </p:cNvPr>
          <p:cNvSpPr/>
          <p:nvPr/>
        </p:nvSpPr>
        <p:spPr>
          <a:xfrm>
            <a:off x="7606167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Verbinding / Sessie beheer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32873E-79ED-634E-B7C3-871442944345}"/>
              </a:ext>
            </a:extLst>
          </p:cNvPr>
          <p:cNvSpPr/>
          <p:nvPr/>
        </p:nvSpPr>
        <p:spPr>
          <a:xfrm>
            <a:off x="8977504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Rate Limiting / Throttling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51359EC-37D8-164C-A48C-0475A7E93911}"/>
              </a:ext>
            </a:extLst>
          </p:cNvPr>
          <p:cNvSpPr/>
          <p:nvPr/>
        </p:nvSpPr>
        <p:spPr>
          <a:xfrm>
            <a:off x="6017164" y="2995763"/>
            <a:ext cx="1309781" cy="94456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Analytics &amp; BI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5941CDB-70A5-704B-B86A-6E1E5AD94F58}"/>
              </a:ext>
            </a:extLst>
          </p:cNvPr>
          <p:cNvSpPr/>
          <p:nvPr/>
        </p:nvSpPr>
        <p:spPr>
          <a:xfrm>
            <a:off x="6096000" y="3311302"/>
            <a:ext cx="1148412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Analytics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CE152839-0AF5-424E-9409-B641ABA704C3}"/>
              </a:ext>
            </a:extLst>
          </p:cNvPr>
          <p:cNvSpPr/>
          <p:nvPr/>
        </p:nvSpPr>
        <p:spPr>
          <a:xfrm>
            <a:off x="3068076" y="1370481"/>
            <a:ext cx="4270472" cy="2583692"/>
          </a:xfrm>
          <a:custGeom>
            <a:avLst/>
            <a:gdLst>
              <a:gd name="connsiteX0" fmla="*/ 54258 w 4270472"/>
              <a:gd name="connsiteY0" fmla="*/ 0 h 2583692"/>
              <a:gd name="connsiteX1" fmla="*/ 4216214 w 4270472"/>
              <a:gd name="connsiteY1" fmla="*/ 0 h 2583692"/>
              <a:gd name="connsiteX2" fmla="*/ 4270472 w 4270472"/>
              <a:gd name="connsiteY2" fmla="*/ 54258 h 2583692"/>
              <a:gd name="connsiteX3" fmla="*/ 4270472 w 4270472"/>
              <a:gd name="connsiteY3" fmla="*/ 965690 h 2583692"/>
              <a:gd name="connsiteX4" fmla="*/ 2903314 w 4270472"/>
              <a:gd name="connsiteY4" fmla="*/ 965690 h 2583692"/>
              <a:gd name="connsiteX5" fmla="*/ 2868030 w 4270472"/>
              <a:gd name="connsiteY5" fmla="*/ 1000974 h 2583692"/>
              <a:gd name="connsiteX6" fmla="*/ 2868030 w 4270472"/>
              <a:gd name="connsiteY6" fmla="*/ 2583692 h 2583692"/>
              <a:gd name="connsiteX7" fmla="*/ 54258 w 4270472"/>
              <a:gd name="connsiteY7" fmla="*/ 2583692 h 2583692"/>
              <a:gd name="connsiteX8" fmla="*/ 0 w 4270472"/>
              <a:gd name="connsiteY8" fmla="*/ 2529434 h 2583692"/>
              <a:gd name="connsiteX9" fmla="*/ 0 w 4270472"/>
              <a:gd name="connsiteY9" fmla="*/ 54258 h 2583692"/>
              <a:gd name="connsiteX10" fmla="*/ 54258 w 4270472"/>
              <a:gd name="connsiteY10" fmla="*/ 0 h 258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70472" h="2583692">
                <a:moveTo>
                  <a:pt x="54258" y="0"/>
                </a:moveTo>
                <a:lnTo>
                  <a:pt x="4216214" y="0"/>
                </a:lnTo>
                <a:cubicBezTo>
                  <a:pt x="4246180" y="0"/>
                  <a:pt x="4270472" y="24292"/>
                  <a:pt x="4270472" y="54258"/>
                </a:cubicBezTo>
                <a:lnTo>
                  <a:pt x="4270472" y="965690"/>
                </a:lnTo>
                <a:lnTo>
                  <a:pt x="2903314" y="965690"/>
                </a:lnTo>
                <a:cubicBezTo>
                  <a:pt x="2883827" y="965690"/>
                  <a:pt x="2868030" y="981487"/>
                  <a:pt x="2868030" y="1000974"/>
                </a:cubicBezTo>
                <a:lnTo>
                  <a:pt x="2868030" y="2583692"/>
                </a:lnTo>
                <a:lnTo>
                  <a:pt x="54258" y="2583692"/>
                </a:lnTo>
                <a:cubicBezTo>
                  <a:pt x="24292" y="2583692"/>
                  <a:pt x="0" y="2559400"/>
                  <a:pt x="0" y="2529434"/>
                </a:cubicBezTo>
                <a:lnTo>
                  <a:pt x="0" y="54258"/>
                </a:lnTo>
                <a:cubicBezTo>
                  <a:pt x="0" y="24292"/>
                  <a:pt x="24292" y="0"/>
                  <a:pt x="5425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Ontwikkelaarsondersteuning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FF28B8F-637F-0940-9E71-8E91107E5325}"/>
              </a:ext>
            </a:extLst>
          </p:cNvPr>
          <p:cNvSpPr/>
          <p:nvPr/>
        </p:nvSpPr>
        <p:spPr>
          <a:xfrm>
            <a:off x="3122844" y="3000618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Release Management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D55E5C7-2B9C-AD48-9A9D-E82532AA9AE9}"/>
              </a:ext>
            </a:extLst>
          </p:cNvPr>
          <p:cNvGrpSpPr/>
          <p:nvPr/>
        </p:nvGrpSpPr>
        <p:grpSpPr>
          <a:xfrm>
            <a:off x="3122844" y="2339445"/>
            <a:ext cx="2724384" cy="1239928"/>
            <a:chOff x="3122844" y="2328162"/>
            <a:chExt cx="2724384" cy="1239928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B3846E-5F0C-E544-9791-FDE58EBED476}"/>
                </a:ext>
              </a:extLst>
            </p:cNvPr>
            <p:cNvSpPr/>
            <p:nvPr/>
          </p:nvSpPr>
          <p:spPr>
            <a:xfrm>
              <a:off x="3122844" y="232816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Continuous Deployment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A9D8557-5406-904F-A021-0A90D97418CC}"/>
                </a:ext>
              </a:extLst>
            </p:cNvPr>
            <p:cNvSpPr/>
            <p:nvPr/>
          </p:nvSpPr>
          <p:spPr>
            <a:xfrm>
              <a:off x="4539712" y="232816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Continuous Integration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E823893-9B84-6B47-ACB9-CE530E68ADDB}"/>
                </a:ext>
              </a:extLst>
            </p:cNvPr>
            <p:cNvSpPr/>
            <p:nvPr/>
          </p:nvSpPr>
          <p:spPr>
            <a:xfrm>
              <a:off x="4547794" y="2994754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Issue Tracking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BB994D5-FC8F-3544-9E88-361385F72677}"/>
              </a:ext>
            </a:extLst>
          </p:cNvPr>
          <p:cNvGrpSpPr/>
          <p:nvPr/>
        </p:nvGrpSpPr>
        <p:grpSpPr>
          <a:xfrm>
            <a:off x="3122844" y="1678272"/>
            <a:ext cx="4133170" cy="573336"/>
            <a:chOff x="3122844" y="1678272"/>
            <a:chExt cx="4133170" cy="57333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E829D3A-FCCF-E949-B67A-803F63A49FF0}"/>
                </a:ext>
              </a:extLst>
            </p:cNvPr>
            <p:cNvSpPr/>
            <p:nvPr/>
          </p:nvSpPr>
          <p:spPr>
            <a:xfrm>
              <a:off x="4539712" y="167827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Configuratie</a:t>
              </a:r>
            </a:p>
            <a:p>
              <a:pPr algn="ctr"/>
              <a:r>
                <a:rPr lang="en-NL" sz="1200" dirty="0"/>
                <a:t>beheer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442929-0D2B-FE4A-BEA5-DDFA0ABFA42E}"/>
                </a:ext>
              </a:extLst>
            </p:cNvPr>
            <p:cNvSpPr/>
            <p:nvPr/>
          </p:nvSpPr>
          <p:spPr>
            <a:xfrm>
              <a:off x="5956580" y="167827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Team samenwerking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FD8A5E8-345A-8649-A381-A9DEF4D525D7}"/>
                </a:ext>
              </a:extLst>
            </p:cNvPr>
            <p:cNvSpPr/>
            <p:nvPr/>
          </p:nvSpPr>
          <p:spPr>
            <a:xfrm>
              <a:off x="3122844" y="167827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Werkstroom management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3055012" y="373862"/>
            <a:ext cx="4283536" cy="94456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Ontwikkeling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1B430A-C5D1-9346-B807-C0F1396288F3}"/>
              </a:ext>
            </a:extLst>
          </p:cNvPr>
          <p:cNvSpPr/>
          <p:nvPr/>
        </p:nvSpPr>
        <p:spPr>
          <a:xfrm>
            <a:off x="3122844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Ontwerp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4539712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Ontwikkeling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131E2F9-4AFD-C64A-ACB3-397DDBCDF606}"/>
              </a:ext>
            </a:extLst>
          </p:cNvPr>
          <p:cNvSpPr/>
          <p:nvPr/>
        </p:nvSpPr>
        <p:spPr>
          <a:xfrm>
            <a:off x="5956580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Versionering</a:t>
            </a:r>
          </a:p>
        </p:txBody>
      </p:sp>
    </p:spTree>
    <p:extLst>
      <p:ext uri="{BB962C8B-B14F-4D97-AF65-F5344CB8AC3E}">
        <p14:creationId xmlns:p14="http://schemas.microsoft.com/office/powerpoint/2010/main" val="51542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48F387-C0FB-1744-A07B-DCFCA8ED2C34}"/>
              </a:ext>
            </a:extLst>
          </p:cNvPr>
          <p:cNvSpPr/>
          <p:nvPr/>
        </p:nvSpPr>
        <p:spPr>
          <a:xfrm>
            <a:off x="30876" y="24461"/>
            <a:ext cx="2884607" cy="3743310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ysClr val="windowText" lastClr="000000"/>
                </a:solidFill>
              </a:rPr>
              <a:t>Registratie &amp; Gebruik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4AB7C67-AF7C-4D40-A632-BC5D568267BD}"/>
              </a:ext>
            </a:extLst>
          </p:cNvPr>
          <p:cNvSpPr/>
          <p:nvPr/>
        </p:nvSpPr>
        <p:spPr>
          <a:xfrm>
            <a:off x="30876" y="3833828"/>
            <a:ext cx="7375764" cy="3024172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ysClr val="windowText" lastClr="000000"/>
                </a:solidFill>
              </a:rPr>
              <a:t>Runtime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852891F-751B-8F4E-8F16-061050A7EC0C}"/>
              </a:ext>
            </a:extLst>
          </p:cNvPr>
          <p:cNvSpPr/>
          <p:nvPr/>
        </p:nvSpPr>
        <p:spPr>
          <a:xfrm>
            <a:off x="81828" y="1370481"/>
            <a:ext cx="2777677" cy="2320170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Ontdekken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E0E427-3389-D24A-9559-2F0767B28EF5}"/>
              </a:ext>
            </a:extLst>
          </p:cNvPr>
          <p:cNvSpPr/>
          <p:nvPr/>
        </p:nvSpPr>
        <p:spPr>
          <a:xfrm>
            <a:off x="150929" y="167827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API Discovery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DD20AC-5BB9-5041-A56A-B6C74D072F27}"/>
              </a:ext>
            </a:extLst>
          </p:cNvPr>
          <p:cNvSpPr/>
          <p:nvPr/>
        </p:nvSpPr>
        <p:spPr>
          <a:xfrm>
            <a:off x="150929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Proeftuin</a:t>
            </a:r>
            <a:endParaRPr lang="en-NL" sz="1200" dirty="0">
              <a:latin typeface="+mj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123578-E907-044D-A528-9A262A27CD96}"/>
              </a:ext>
            </a:extLst>
          </p:cNvPr>
          <p:cNvSpPr/>
          <p:nvPr/>
        </p:nvSpPr>
        <p:spPr>
          <a:xfrm>
            <a:off x="1508901" y="167827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Specificatie &amp; D</a:t>
            </a:r>
            <a:r>
              <a:rPr lang="en-NL" sz="1200" dirty="0">
                <a:latin typeface="+mj-lt"/>
              </a:rPr>
              <a:t>ocumentatie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08E40B-C400-D749-86D0-3C375F29DA7D}"/>
              </a:ext>
            </a:extLst>
          </p:cNvPr>
          <p:cNvSpPr/>
          <p:nvPr/>
        </p:nvSpPr>
        <p:spPr>
          <a:xfrm>
            <a:off x="1508901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Code voorbeelden &amp; </a:t>
            </a:r>
            <a:r>
              <a:rPr lang="en-NL" sz="1200" dirty="0">
                <a:latin typeface="+mj-lt"/>
              </a:rPr>
              <a:t>SDK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48D20D8-D6EB-2046-BD6E-53F25FB03E25}"/>
              </a:ext>
            </a:extLst>
          </p:cNvPr>
          <p:cNvSpPr/>
          <p:nvPr/>
        </p:nvSpPr>
        <p:spPr>
          <a:xfrm>
            <a:off x="81828" y="373862"/>
            <a:ext cx="2777677" cy="944564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Aanmelden &amp; Registratie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0200C0-5DD2-E343-AF7F-2AF4A72E5E60}"/>
              </a:ext>
            </a:extLst>
          </p:cNvPr>
          <p:cNvSpPr/>
          <p:nvPr/>
        </p:nvSpPr>
        <p:spPr>
          <a:xfrm>
            <a:off x="1508901" y="68940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Applicatie registratie</a:t>
            </a:r>
            <a:endParaRPr lang="en-NL" sz="1200" dirty="0">
              <a:latin typeface="+mj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2CB914-8FCC-D94F-98D1-3FC184057CEF}"/>
              </a:ext>
            </a:extLst>
          </p:cNvPr>
          <p:cNvSpPr/>
          <p:nvPr/>
        </p:nvSpPr>
        <p:spPr>
          <a:xfrm>
            <a:off x="150929" y="68940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Ontwikkelaar onboarding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883E248-0E21-E74F-96F8-11BB739EA99C}"/>
              </a:ext>
            </a:extLst>
          </p:cNvPr>
          <p:cNvSpPr/>
          <p:nvPr/>
        </p:nvSpPr>
        <p:spPr>
          <a:xfrm>
            <a:off x="3008747" y="24460"/>
            <a:ext cx="4397893" cy="3743309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ysClr val="windowText" lastClr="000000"/>
                </a:solidFill>
              </a:rPr>
              <a:t>Realisatie &amp; Beheer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AC3A0E-53C4-194D-B2E0-0325DE0D10B3}"/>
              </a:ext>
            </a:extLst>
          </p:cNvPr>
          <p:cNvSpPr/>
          <p:nvPr/>
        </p:nvSpPr>
        <p:spPr>
          <a:xfrm>
            <a:off x="3058130" y="4886620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Monitoring &amp; Alerting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1603901" y="4886620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Logging </a:t>
            </a:r>
            <a:r>
              <a:rPr lang="nl-NL" sz="1200" dirty="0">
                <a:latin typeface="+mj-lt"/>
              </a:rPr>
              <a:t>&amp;</a:t>
            </a:r>
            <a:r>
              <a:rPr lang="en-NL" sz="1200" dirty="0">
                <a:latin typeface="+mj-lt"/>
              </a:rPr>
              <a:t> Audit Trail</a:t>
            </a:r>
          </a:p>
        </p:txBody>
      </p:sp>
      <p:sp>
        <p:nvSpPr>
          <p:cNvPr id="77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4512359" y="4886620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Analytics &amp; Dashboarding</a:t>
            </a:r>
            <a:endParaRPr lang="en-NL" sz="1200" dirty="0">
              <a:latin typeface="+mj-l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62883E1-8D45-F147-988F-B25B6ADC8673}"/>
              </a:ext>
            </a:extLst>
          </p:cNvPr>
          <p:cNvSpPr/>
          <p:nvPr/>
        </p:nvSpPr>
        <p:spPr>
          <a:xfrm>
            <a:off x="5966588" y="4886620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Fout</a:t>
            </a:r>
          </a:p>
          <a:p>
            <a:pPr algn="ctr"/>
            <a:r>
              <a:rPr lang="en-NL" sz="1200" dirty="0">
                <a:latin typeface="+mj-lt"/>
              </a:rPr>
              <a:t>afhandeling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1F77BE2-76C8-274C-8AB1-E4A9F2D9242E}"/>
              </a:ext>
            </a:extLst>
          </p:cNvPr>
          <p:cNvSpPr/>
          <p:nvPr/>
        </p:nvSpPr>
        <p:spPr>
          <a:xfrm>
            <a:off x="149672" y="4886620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Rout</a:t>
            </a:r>
            <a:r>
              <a:rPr lang="nl-NL" sz="1200" dirty="0">
                <a:latin typeface="+mj-lt"/>
              </a:rPr>
              <a:t>er</a:t>
            </a:r>
            <a:r>
              <a:rPr lang="en-NL" sz="1200" dirty="0">
                <a:latin typeface="+mj-lt"/>
              </a:rPr>
              <a:t>ing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149672" y="6210056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Protocol conversies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B13440-F73D-C041-8C5E-EC28670620D2}"/>
              </a:ext>
            </a:extLst>
          </p:cNvPr>
          <p:cNvSpPr/>
          <p:nvPr/>
        </p:nvSpPr>
        <p:spPr>
          <a:xfrm>
            <a:off x="149672" y="554833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Data Transformaties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E56DF24-FBB9-9646-8CFE-063E17FA2859}"/>
              </a:ext>
            </a:extLst>
          </p:cNvPr>
          <p:cNvSpPr/>
          <p:nvPr/>
        </p:nvSpPr>
        <p:spPr>
          <a:xfrm>
            <a:off x="1603901" y="554833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Service Level</a:t>
            </a:r>
            <a:r>
              <a:rPr lang="en-NL" sz="1200" dirty="0">
                <a:latin typeface="+mj-lt"/>
              </a:rPr>
              <a:t> Management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8360BF1-2669-444B-BED0-3D9411C66508}"/>
              </a:ext>
            </a:extLst>
          </p:cNvPr>
          <p:cNvSpPr/>
          <p:nvPr/>
        </p:nvSpPr>
        <p:spPr>
          <a:xfrm>
            <a:off x="5966588" y="554833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Caching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6046C79-0F25-7644-89C7-A5FE98CA8823}"/>
              </a:ext>
            </a:extLst>
          </p:cNvPr>
          <p:cNvSpPr/>
          <p:nvPr/>
        </p:nvSpPr>
        <p:spPr>
          <a:xfrm>
            <a:off x="3058130" y="554833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Doorbelasting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32873E-79ED-634E-B7C3-871442944345}"/>
              </a:ext>
            </a:extLst>
          </p:cNvPr>
          <p:cNvSpPr/>
          <p:nvPr/>
        </p:nvSpPr>
        <p:spPr>
          <a:xfrm>
            <a:off x="4512359" y="554833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Rate Limiting / Throttling</a:t>
            </a:r>
          </a:p>
        </p:txBody>
      </p:sp>
      <p:sp>
        <p:nvSpPr>
          <p:cNvPr id="78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5966588" y="373861"/>
            <a:ext cx="1404781" cy="331678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Platform beheer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64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2972174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Sleutelbeheer</a:t>
            </a:r>
          </a:p>
        </p:txBody>
      </p:sp>
      <p:sp>
        <p:nvSpPr>
          <p:cNvPr id="67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1661205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Toegangsbeheer</a:t>
            </a:r>
            <a:endParaRPr lang="en-NL" sz="1200" dirty="0">
              <a:latin typeface="+mj-lt"/>
            </a:endParaRPr>
          </a:p>
        </p:txBody>
      </p:sp>
      <p:sp>
        <p:nvSpPr>
          <p:cNvPr id="70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Gateway beheer</a:t>
            </a:r>
            <a:endParaRPr lang="en-NL" sz="1200" dirty="0">
              <a:latin typeface="+mj-lt"/>
            </a:endParaRPr>
          </a:p>
        </p:txBody>
      </p:sp>
      <p:sp>
        <p:nvSpPr>
          <p:cNvPr id="80" name="Rounded Rectangle 57">
            <a:extLst>
              <a:ext uri="{FF2B5EF4-FFF2-40B4-BE49-F238E27FC236}">
                <a16:creationId xmlns:a16="http://schemas.microsoft.com/office/drawing/2014/main" id="{351800BB-D8F5-DD4E-B04D-EFCA44C52CF1}"/>
              </a:ext>
            </a:extLst>
          </p:cNvPr>
          <p:cNvSpPr/>
          <p:nvPr/>
        </p:nvSpPr>
        <p:spPr>
          <a:xfrm>
            <a:off x="1518195" y="297805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Kennisdeling &amp; Ondersteuning</a:t>
            </a:r>
            <a:endParaRPr lang="en-NL" sz="1200" dirty="0">
              <a:latin typeface="+mj-lt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1603901" y="42249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Identificatie &amp; Authenticatie</a:t>
            </a:r>
            <a:endParaRPr lang="en-NL" sz="1200" dirty="0">
              <a:latin typeface="+mj-lt"/>
            </a:endParaRPr>
          </a:p>
        </p:txBody>
      </p:sp>
      <p:sp>
        <p:nvSpPr>
          <p:cNvPr id="76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3058130" y="42249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Autorisatie</a:t>
            </a:r>
            <a:endParaRPr lang="en-NL" sz="1200" dirty="0">
              <a:latin typeface="+mj-l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962EEE-DB89-944D-9623-088B18156BBE}"/>
              </a:ext>
            </a:extLst>
          </p:cNvPr>
          <p:cNvSpPr/>
          <p:nvPr/>
        </p:nvSpPr>
        <p:spPr>
          <a:xfrm>
            <a:off x="149672" y="42249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Mediatie / Orkestratie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8BA4F3-561C-D948-BE94-F344EA45A459}"/>
              </a:ext>
            </a:extLst>
          </p:cNvPr>
          <p:cNvSpPr/>
          <p:nvPr/>
        </p:nvSpPr>
        <p:spPr>
          <a:xfrm>
            <a:off x="4512359" y="42249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Policy handhaving</a:t>
            </a:r>
          </a:p>
        </p:txBody>
      </p:sp>
      <p:sp>
        <p:nvSpPr>
          <p:cNvPr id="81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5966588" y="42249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Anomalie detectie</a:t>
            </a:r>
            <a:endParaRPr lang="en-NL" sz="1200" dirty="0">
              <a:latin typeface="+mj-lt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3055012" y="373861"/>
            <a:ext cx="1404781" cy="331678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Realisatie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1B430A-C5D1-9346-B807-C0F1396288F3}"/>
              </a:ext>
            </a:extLst>
          </p:cNvPr>
          <p:cNvSpPr/>
          <p:nvPr/>
        </p:nvSpPr>
        <p:spPr>
          <a:xfrm>
            <a:off x="3120513" y="10317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Ontwerp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3120513" y="1680523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Ontwikkeling</a:t>
            </a:r>
            <a:endParaRPr lang="en-NL" sz="1200" dirty="0">
              <a:latin typeface="+mj-lt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3120513" y="297805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Policy Definitie</a:t>
            </a:r>
          </a:p>
        </p:txBody>
      </p:sp>
      <p:sp>
        <p:nvSpPr>
          <p:cNvPr id="43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3120513" y="232928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Test</a:t>
            </a:r>
            <a:endParaRPr lang="en-NL" sz="1200" dirty="0">
              <a:latin typeface="+mj-lt"/>
            </a:endParaRPr>
          </a:p>
        </p:txBody>
      </p:sp>
      <p:sp>
        <p:nvSpPr>
          <p:cNvPr id="79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4510800" y="373861"/>
            <a:ext cx="1404781" cy="331678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API </a:t>
            </a:r>
            <a:r>
              <a:rPr lang="nl-NL" sz="1400" dirty="0" err="1">
                <a:solidFill>
                  <a:sysClr val="windowText" lastClr="000000"/>
                </a:solidFill>
              </a:rPr>
              <a:t>Lifecycle</a:t>
            </a:r>
            <a:r>
              <a:rPr lang="nl-NL" sz="1400" dirty="0">
                <a:solidFill>
                  <a:sysClr val="windowText" lastClr="000000"/>
                </a:solidFill>
              </a:rPr>
              <a:t> beheer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BFF694-07BA-614A-BE59-5071E564B2A3}"/>
              </a:ext>
            </a:extLst>
          </p:cNvPr>
          <p:cNvSpPr/>
          <p:nvPr/>
        </p:nvSpPr>
        <p:spPr>
          <a:xfrm>
            <a:off x="4563473" y="297805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>
                <a:latin typeface="+mj-lt"/>
              </a:rPr>
              <a:t>Versionering</a:t>
            </a:r>
            <a:endParaRPr lang="en-NL" sz="1200" dirty="0">
              <a:latin typeface="+mj-lt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131E2F9-4AFD-C64A-ACB3-397DDBCDF606}"/>
              </a:ext>
            </a:extLst>
          </p:cNvPr>
          <p:cNvSpPr/>
          <p:nvPr/>
        </p:nvSpPr>
        <p:spPr>
          <a:xfrm>
            <a:off x="4563473" y="231916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API </a:t>
            </a:r>
            <a:r>
              <a:rPr lang="nl-NL" sz="1200" dirty="0" err="1">
                <a:latin typeface="+mj-lt"/>
              </a:rPr>
              <a:t>Lifecycle</a:t>
            </a:r>
            <a:r>
              <a:rPr lang="nl-NL" sz="1200" dirty="0">
                <a:latin typeface="+mj-lt"/>
              </a:rPr>
              <a:t> beheer</a:t>
            </a:r>
            <a:endParaRPr lang="en-NL" sz="1200" dirty="0">
              <a:latin typeface="+mj-lt"/>
            </a:endParaRPr>
          </a:p>
        </p:txBody>
      </p:sp>
      <p:sp>
        <p:nvSpPr>
          <p:cNvPr id="57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4563473" y="1668713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Afspraken, Standaarden &amp; Richtlijnen</a:t>
            </a:r>
            <a:endParaRPr lang="en-NL" sz="1200" dirty="0">
              <a:latin typeface="+mj-lt"/>
            </a:endParaRPr>
          </a:p>
        </p:txBody>
      </p:sp>
      <p:sp>
        <p:nvSpPr>
          <p:cNvPr id="45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4563473" y="10317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API Resource Registratie</a:t>
            </a:r>
          </a:p>
        </p:txBody>
      </p:sp>
    </p:spTree>
    <p:extLst>
      <p:ext uri="{BB962C8B-B14F-4D97-AF65-F5344CB8AC3E}">
        <p14:creationId xmlns:p14="http://schemas.microsoft.com/office/powerpoint/2010/main" val="3908372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324</Words>
  <Application>Microsoft Macintosh PowerPoint</Application>
  <PresentationFormat>Widescreen</PresentationFormat>
  <Paragraphs>144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van Es</dc:creator>
  <cp:lastModifiedBy>Microsoft Office User</cp:lastModifiedBy>
  <cp:revision>25</cp:revision>
  <dcterms:created xsi:type="dcterms:W3CDTF">2020-07-03T07:31:08Z</dcterms:created>
  <dcterms:modified xsi:type="dcterms:W3CDTF">2021-05-25T15:14:57Z</dcterms:modified>
</cp:coreProperties>
</file>