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11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1.jpeg" ContentType="image/jpe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webextensions/taskpanes.xml" ContentType="application/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_rels/.rels" ContentType="application/vnd.openxmlformats-package.relationships+xml"/>
  <Override PartName="/customXml/itemProps3.xml" ContentType="application/vnd.openxmlformats-officedocument.customXmlPropertie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customXml/itemProps2.xml" ContentType="application/vnd.openxmlformats-officedocument.customXmlProperties+xml"/>
  <Override PartName="/customXml/item1.xml" ContentType="application/xml"/>
  <Override PartName="/customXml/item2.xml" ContentType="application/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11/relationships/webextensiontaskpanes" Target="ppt/webextensions/taskpanes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nl-NL" sz="2000" spc="-1" strike="noStrike">
                <a:latin typeface="Arial"/>
              </a:rPr>
              <a:t>Click to edit the notes format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nl-NL" sz="1400" spc="-1" strike="noStrike">
                <a:latin typeface="Times New Roman"/>
              </a:rPr>
              <a:t>&lt;header&gt;</a:t>
            </a:r>
            <a:endParaRPr b="0" lang="nl-NL" sz="1400" spc="-1" strike="noStrike">
              <a:latin typeface="Times New Roman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nl-NL" sz="1400" spc="-1" strike="noStrike">
                <a:latin typeface="Times New Roman"/>
              </a:rPr>
              <a:t>&lt;date/time&gt;</a:t>
            </a:r>
            <a:endParaRPr b="0" lang="nl-NL" sz="1400" spc="-1" strike="noStrike">
              <a:latin typeface="Times New Roman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nl-NL" sz="1400" spc="-1" strike="noStrike">
                <a:latin typeface="Times New Roman"/>
              </a:rPr>
              <a:t>&lt;footer&gt;</a:t>
            </a:r>
            <a:endParaRPr b="0" lang="nl-NL" sz="1400" spc="-1" strike="noStrike">
              <a:latin typeface="Times New Roman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D1F32BF-06BD-4E46-9346-EDD9490DAD48}" type="slidenum">
              <a:rPr b="0" lang="nl-NL" sz="1400" spc="-1" strike="noStrike">
                <a:latin typeface="Times New Roman"/>
              </a:rPr>
              <a:t>&lt;number&gt;</a:t>
            </a:fld>
            <a:endParaRPr b="0" lang="nl-N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Wat &amp; Waarom: terugkerende vraag; veel organisaties hebben (nog) niet de mindset om in termen van gebeurtenissen te denken</a:t>
            </a:r>
            <a:endParaRPr b="0" lang="nl-NL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Aanbod: Kadaster is bezig met notficatiefunctionaliteit – eigen traject</a:t>
            </a:r>
            <a:endParaRPr b="0" lang="nl-NL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Bruikbaarheid:</a:t>
            </a:r>
            <a:endParaRPr b="0" lang="nl-NL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Aansluiting:</a:t>
            </a:r>
            <a:endParaRPr b="0" lang="nl-NL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Kosten: </a:t>
            </a:r>
            <a:endParaRPr b="0" lang="nl-NL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Conceptueel/functioneel: vooral gebruik van wat wereldwijd aan inzichten en standaarden is; 'berichtstandaard in opbouw'</a:t>
            </a:r>
            <a:endParaRPr b="0" lang="nl-NL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Technisch: idem; o.a. gebruik van protocollen is een vraagstuk ('er is meer dan REST API's')</a:t>
            </a:r>
            <a:endParaRPr b="0" lang="nl-NL" sz="2000" spc="-1" strike="noStrike">
              <a:latin typeface="Arial"/>
            </a:endParaRPr>
          </a:p>
        </p:txBody>
      </p:sp>
      <p:sp>
        <p:nvSpPr>
          <p:cNvPr id="53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41F326C-6FD0-48B3-BFE1-E9DC8444F71F}" type="slidenum">
              <a:rPr b="0" lang="en-US" sz="1200" spc="-1" strike="noStrike">
                <a:latin typeface="Times New Roman"/>
              </a:rPr>
              <a:t>&lt;number&gt;</a:t>
            </a:fld>
            <a:endParaRPr b="0" lang="nl-NL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nl-NL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nl-NL" sz="6000" spc="-1" strike="noStrike">
                <a:solidFill>
                  <a:srgbClr val="000000"/>
                </a:solidFill>
                <a:latin typeface="Calibri Light"/>
              </a:rPr>
              <a:t>Klik om </a:t>
            </a:r>
            <a:r>
              <a:rPr b="1" lang="nl-NL" sz="6000" spc="-1" strike="noStrike">
                <a:solidFill>
                  <a:srgbClr val="000000"/>
                </a:solidFill>
                <a:latin typeface="Calibri Light"/>
              </a:rPr>
              <a:t>stijl te </a:t>
            </a:r>
            <a:r>
              <a:rPr b="1" lang="nl-NL" sz="6000" spc="-1" strike="noStrike">
                <a:solidFill>
                  <a:srgbClr val="000000"/>
                </a:solidFill>
                <a:latin typeface="Calibri Light"/>
              </a:rPr>
              <a:t>bewerken</a:t>
            </a:r>
            <a:endParaRPr b="0" lang="nl-NL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C31551F-B5E3-4F49-93DF-72D64ACA12ED}" type="datetime">
              <a:rPr b="0" lang="nl-NL" sz="1200" spc="-1" strike="noStrike">
                <a:solidFill>
                  <a:srgbClr val="8b8b8b"/>
                </a:solidFill>
                <a:latin typeface="Calibri"/>
              </a:rPr>
              <a:t>10-06-21</a:t>
            </a:fld>
            <a:endParaRPr b="0" lang="nl-NL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nl-NL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3F9AE3F-9B4D-457E-94C4-A2335F0DD1B6}" type="slidenum">
              <a:rPr b="0" lang="nl-NL" sz="1200" spc="-1" strike="noStrike">
                <a:solidFill>
                  <a:srgbClr val="8b8b8b"/>
                </a:solidFill>
                <a:latin typeface="Calibri"/>
              </a:rPr>
              <a:t>27</a:t>
            </a:fld>
            <a:endParaRPr b="0" lang="nl-NL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3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nl-NL" sz="3200" spc="-1" strike="noStrike">
                <a:solidFill>
                  <a:srgbClr val="000000"/>
                </a:solidFill>
                <a:latin typeface="Calibri Light"/>
              </a:rPr>
              <a:t>Klik om stijl te bewerken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091160"/>
            <a:ext cx="10515240" cy="50853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Klikken om de tekststijl van het model te bewerken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2400" spc="-1" strike="noStrike">
                <a:solidFill>
                  <a:srgbClr val="000000"/>
                </a:solidFill>
                <a:latin typeface="Calibri"/>
              </a:rPr>
              <a:t>Tweede niveau</a:t>
            </a:r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Derde niveau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Vierde niveau</a:t>
            </a:r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Vijfde niveau</a:t>
            </a:r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B569EB8-C6A8-45C7-8721-CB5F209FB18B}" type="datetime">
              <a:rPr b="0" lang="nl-NL" sz="1200" spc="-1" strike="noStrike">
                <a:solidFill>
                  <a:srgbClr val="8b8b8b"/>
                </a:solidFill>
                <a:latin typeface="Calibri"/>
              </a:rPr>
              <a:t>10-06-21</a:t>
            </a:fld>
            <a:endParaRPr b="0" lang="nl-NL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nl-NL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E007F89-793D-4F39-B139-98C02DEA88A5}" type="slidenum">
              <a:rPr b="0" lang="nl-NL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nl-NL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nl-NL" sz="4800" spc="-1" strike="noStrike">
                <a:solidFill>
                  <a:srgbClr val="000000"/>
                </a:solidFill>
                <a:latin typeface="Calibri Light"/>
              </a:rPr>
              <a:t>Klik om stijl te bewerken</a:t>
            </a:r>
            <a:endParaRPr b="0" lang="nl-NL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nl-NL" sz="2400" spc="-1" strike="noStrike">
                <a:solidFill>
                  <a:srgbClr val="8b8b8b"/>
                </a:solidFill>
                <a:latin typeface="Calibri"/>
              </a:rPr>
              <a:t>Klikken om de tekststijl van het model te bewerken</a:t>
            </a:r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425C841-EAC7-42B3-B34F-A885D3A4ECFB}" type="datetime">
              <a:rPr b="0" lang="nl-NL" sz="1200" spc="-1" strike="noStrike">
                <a:solidFill>
                  <a:srgbClr val="8b8b8b"/>
                </a:solidFill>
                <a:latin typeface="Calibri"/>
              </a:rPr>
              <a:t>10-06-21</a:t>
            </a:fld>
            <a:endParaRPr b="0" lang="nl-NL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nl-NL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5F4C8DF-E5F6-4C29-A668-F57C0092F0D7}" type="slidenum">
              <a:rPr b="0" lang="nl-NL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nl-NL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3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nl-NL" sz="3200" spc="-1" strike="noStrike">
                <a:solidFill>
                  <a:srgbClr val="000000"/>
                </a:solidFill>
                <a:latin typeface="Calibri Light"/>
              </a:rPr>
              <a:t>Klik om stijl te bewerken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FDD1D13-C2BB-4A04-B3A8-5D39E6AF30CD}" type="datetime">
              <a:rPr b="0" lang="nl-NL" sz="1200" spc="-1" strike="noStrike">
                <a:solidFill>
                  <a:srgbClr val="8b8b8b"/>
                </a:solidFill>
                <a:latin typeface="Calibri"/>
              </a:rPr>
              <a:t>10-06-21</a:t>
            </a:fld>
            <a:endParaRPr b="0" lang="nl-NL" sz="12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nl-NL" sz="2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65FE22B-60FA-4900-A4D3-7C816E405A3D}" type="slidenum">
              <a:rPr b="0" lang="nl-NL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nl-NL" sz="12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2FD6299-9928-446F-BE5D-E91DF6AA7E23}" type="datetime">
              <a:rPr b="0" lang="nl-NL" sz="1200" spc="-1" strike="noStrike">
                <a:solidFill>
                  <a:srgbClr val="8b8b8b"/>
                </a:solidFill>
                <a:latin typeface="Calibri"/>
              </a:rPr>
              <a:t>10-06-21</a:t>
            </a:fld>
            <a:endParaRPr b="0" lang="nl-NL" sz="1200" spc="-1" strike="noStrike">
              <a:latin typeface="Times New Roman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nl-NL" sz="2400" spc="-1" strike="noStrike"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4F03098-5BD2-4477-9EBF-13296BB8D60C}" type="slidenum">
              <a:rPr b="0" lang="nl-NL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nl-NL" sz="1200" spc="-1" strike="noStrike"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Afbeelding 15" descr=""/>
          <p:cNvPicPr/>
          <p:nvPr/>
        </p:nvPicPr>
        <p:blipFill>
          <a:blip r:embed="rId1"/>
          <a:srcRect l="0" t="7813" r="0" b="781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12" name="TextShape 1"/>
          <p:cNvSpPr txBox="1"/>
          <p:nvPr/>
        </p:nvSpPr>
        <p:spPr>
          <a:xfrm>
            <a:off x="810720" y="183240"/>
            <a:ext cx="10569960" cy="959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35000"/>
          </a:bodyPr>
          <a:p>
            <a:pPr algn="ctr">
              <a:lnSpc>
                <a:spcPct val="90000"/>
              </a:lnSpc>
            </a:pPr>
            <a:r>
              <a:rPr b="1" lang="nl-NL" sz="2000" spc="-1" strike="noStrike">
                <a:solidFill>
                  <a:srgbClr val="000000"/>
                </a:solidFill>
                <a:latin typeface="Calibri Light"/>
              </a:rPr>
              <a:t> </a:t>
            </a:r>
            <a:br/>
            <a:r>
              <a:rPr b="1" lang="nl-NL" sz="5400" spc="-1" strike="noStrike">
                <a:solidFill>
                  <a:srgbClr val="000000"/>
                </a:solidFill>
                <a:latin typeface="Calibri Light"/>
              </a:rPr>
              <a:t>Nederlandse Notificatie Strategie</a:t>
            </a:r>
            <a:endParaRPr b="0" lang="nl-NL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3723120" y="1316880"/>
            <a:ext cx="4745520" cy="9594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nl-NL" sz="2400" spc="-1" strike="noStrike">
                <a:solidFill>
                  <a:srgbClr val="000000"/>
                </a:solidFill>
                <a:latin typeface="Calibri"/>
              </a:rPr>
              <a:t>Community bijeenkomst</a:t>
            </a:r>
            <a:endParaRPr b="0" lang="nl-NL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nl-NL" sz="2400" spc="-1" strike="noStrike">
                <a:solidFill>
                  <a:srgbClr val="000000"/>
                </a:solidFill>
                <a:latin typeface="Calibri"/>
              </a:rPr>
              <a:t>10 juni 2021</a:t>
            </a:r>
            <a:endParaRPr b="0" lang="nl-NL" sz="24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10494000" y="6551640"/>
            <a:ext cx="1689840" cy="2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000" spc="-1" strike="noStrike">
                <a:solidFill>
                  <a:srgbClr val="ffffff"/>
                </a:solidFill>
                <a:latin typeface="Calibri"/>
              </a:rPr>
              <a:t>Unsplash, © Emmanuel Mbal</a:t>
            </a:r>
            <a:endParaRPr b="0" lang="nl-NL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 1"/>
          <p:cNvGrpSpPr/>
          <p:nvPr/>
        </p:nvGrpSpPr>
        <p:grpSpPr>
          <a:xfrm>
            <a:off x="1171440" y="1662120"/>
            <a:ext cx="10874160" cy="4768560"/>
            <a:chOff x="1171440" y="1662120"/>
            <a:chExt cx="10874160" cy="4768560"/>
          </a:xfrm>
        </p:grpSpPr>
        <p:sp>
          <p:nvSpPr>
            <p:cNvPr id="265" name="CustomShape 2"/>
            <p:cNvSpPr/>
            <p:nvPr/>
          </p:nvSpPr>
          <p:spPr>
            <a:xfrm rot="16200000">
              <a:off x="4224240" y="-1390320"/>
              <a:ext cx="4768560" cy="10874160"/>
            </a:xfrm>
            <a:prstGeom prst="trapezoid">
              <a:avLst>
                <a:gd name="adj" fmla="val 37658"/>
              </a:avLst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266" name="CustomShape 3"/>
            <p:cNvSpPr/>
            <p:nvPr/>
          </p:nvSpPr>
          <p:spPr>
            <a:xfrm>
              <a:off x="10017360" y="3679560"/>
              <a:ext cx="1654920" cy="45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nl-NL" sz="2400" spc="-1" strike="noStrike">
                  <a:solidFill>
                    <a:srgbClr val="000000"/>
                  </a:solidFill>
                  <a:latin typeface="Calibri"/>
                </a:rPr>
                <a:t>Community</a:t>
              </a:r>
              <a:endParaRPr b="0" lang="nl-NL" sz="2400" spc="-1" strike="noStrike">
                <a:latin typeface="Arial"/>
              </a:endParaRPr>
            </a:p>
          </p:txBody>
        </p:sp>
      </p:grpSp>
      <p:sp>
        <p:nvSpPr>
          <p:cNvPr id="267" name="CustomShape 4"/>
          <p:cNvSpPr/>
          <p:nvPr/>
        </p:nvSpPr>
        <p:spPr>
          <a:xfrm>
            <a:off x="119160" y="119520"/>
            <a:ext cx="11953080" cy="572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nl-NL" sz="2400" spc="-1" strike="noStrike">
                <a:solidFill>
                  <a:srgbClr val="203864"/>
                </a:solidFill>
                <a:latin typeface="Calibri"/>
              </a:rPr>
              <a:t>Nederlandse Notificatie Strategie</a:t>
            </a:r>
            <a:endParaRPr b="0" lang="nl-NL" sz="2400" spc="-1" strike="noStrike">
              <a:latin typeface="Arial"/>
            </a:endParaRPr>
          </a:p>
        </p:txBody>
      </p:sp>
      <p:sp>
        <p:nvSpPr>
          <p:cNvPr id="268" name="CustomShape 5"/>
          <p:cNvSpPr/>
          <p:nvPr/>
        </p:nvSpPr>
        <p:spPr>
          <a:xfrm>
            <a:off x="119160" y="1127520"/>
            <a:ext cx="9509040" cy="376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2000" spc="-1" strike="noStrike">
                <a:solidFill>
                  <a:srgbClr val="203864"/>
                </a:solidFill>
                <a:latin typeface="Calibri"/>
              </a:rPr>
              <a:t>Project Notificatie Services deel 2</a:t>
            </a:r>
            <a:endParaRPr b="0" lang="nl-NL" sz="2000" spc="-1" strike="noStrike">
              <a:latin typeface="Arial"/>
            </a:endParaRPr>
          </a:p>
        </p:txBody>
      </p:sp>
      <p:grpSp>
        <p:nvGrpSpPr>
          <p:cNvPr id="269" name="Group 6"/>
          <p:cNvGrpSpPr/>
          <p:nvPr/>
        </p:nvGrpSpPr>
        <p:grpSpPr>
          <a:xfrm>
            <a:off x="132840" y="2937960"/>
            <a:ext cx="2217960" cy="2189160"/>
            <a:chOff x="132840" y="2937960"/>
            <a:chExt cx="2217960" cy="2189160"/>
          </a:xfrm>
        </p:grpSpPr>
        <p:sp>
          <p:nvSpPr>
            <p:cNvPr id="270" name="CustomShape 7"/>
            <p:cNvSpPr/>
            <p:nvPr/>
          </p:nvSpPr>
          <p:spPr>
            <a:xfrm rot="16200000">
              <a:off x="153720" y="2930040"/>
              <a:ext cx="2189160" cy="2204640"/>
            </a:xfrm>
            <a:prstGeom prst="trapezoid">
              <a:avLst>
                <a:gd name="adj" fmla="val 1568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" name="CustomShape 8"/>
            <p:cNvSpPr/>
            <p:nvPr/>
          </p:nvSpPr>
          <p:spPr>
            <a:xfrm>
              <a:off x="132840" y="3709080"/>
              <a:ext cx="220860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nl-NL" sz="1800" spc="-1" strike="noStrike">
                  <a:solidFill>
                    <a:srgbClr val="000000"/>
                  </a:solidFill>
                  <a:latin typeface="Calibri"/>
                </a:rPr>
                <a:t>Informatie en</a:t>
              </a:r>
              <a:endParaRPr b="0" lang="nl-NL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nl-NL" sz="1800" spc="-1" strike="noStrike">
                  <a:solidFill>
                    <a:srgbClr val="000000"/>
                  </a:solidFill>
                  <a:latin typeface="Calibri"/>
                </a:rPr>
                <a:t>kaders</a:t>
              </a:r>
              <a:endParaRPr b="0" lang="nl-NL" sz="1800" spc="-1" strike="noStrike">
                <a:latin typeface="Arial"/>
              </a:endParaRPr>
            </a:p>
          </p:txBody>
        </p:sp>
      </p:grpSp>
      <p:grpSp>
        <p:nvGrpSpPr>
          <p:cNvPr id="272" name="Group 9"/>
          <p:cNvGrpSpPr/>
          <p:nvPr/>
        </p:nvGrpSpPr>
        <p:grpSpPr>
          <a:xfrm>
            <a:off x="2575080" y="2558160"/>
            <a:ext cx="2214000" cy="2962080"/>
            <a:chOff x="2575080" y="2558160"/>
            <a:chExt cx="2214000" cy="2962080"/>
          </a:xfrm>
        </p:grpSpPr>
        <p:sp>
          <p:nvSpPr>
            <p:cNvPr id="273" name="CustomShape 10"/>
            <p:cNvSpPr/>
            <p:nvPr/>
          </p:nvSpPr>
          <p:spPr>
            <a:xfrm rot="16200000">
              <a:off x="2205720" y="2936880"/>
              <a:ext cx="2962080" cy="2204640"/>
            </a:xfrm>
            <a:prstGeom prst="trapezoid">
              <a:avLst>
                <a:gd name="adj" fmla="val 1568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CustomShape 11"/>
            <p:cNvSpPr/>
            <p:nvPr/>
          </p:nvSpPr>
          <p:spPr>
            <a:xfrm>
              <a:off x="2575080" y="3679560"/>
              <a:ext cx="220752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nl-NL" sz="1800" spc="-1" strike="noStrike">
                  <a:solidFill>
                    <a:srgbClr val="000000"/>
                  </a:solidFill>
                  <a:latin typeface="Calibri"/>
                </a:rPr>
                <a:t>Afspraken en handreikingen</a:t>
              </a:r>
              <a:endParaRPr b="0" lang="nl-NL" sz="1800" spc="-1" strike="noStrike">
                <a:latin typeface="Arial"/>
              </a:endParaRPr>
            </a:p>
          </p:txBody>
        </p:sp>
      </p:grpSp>
      <p:grpSp>
        <p:nvGrpSpPr>
          <p:cNvPr id="275" name="Group 12"/>
          <p:cNvGrpSpPr/>
          <p:nvPr/>
        </p:nvGrpSpPr>
        <p:grpSpPr>
          <a:xfrm>
            <a:off x="4898520" y="2174760"/>
            <a:ext cx="2420640" cy="1435680"/>
            <a:chOff x="4898520" y="2174760"/>
            <a:chExt cx="2420640" cy="1435680"/>
          </a:xfrm>
        </p:grpSpPr>
        <p:sp>
          <p:nvSpPr>
            <p:cNvPr id="276" name="CustomShape 13"/>
            <p:cNvSpPr/>
            <p:nvPr/>
          </p:nvSpPr>
          <p:spPr>
            <a:xfrm rot="21300000">
              <a:off x="4947840" y="2273400"/>
              <a:ext cx="2321640" cy="1238040"/>
            </a:xfrm>
            <a:custGeom>
              <a:avLst/>
              <a:gdLst/>
              <a:ahLst/>
              <a:rect l="l" t="t" r="r" b="b"/>
              <a:pathLst>
                <a:path w="2321840" h="1238349">
                  <a:moveTo>
                    <a:pt x="2321840" y="0"/>
                  </a:moveTo>
                  <a:lnTo>
                    <a:pt x="2213499" y="1238348"/>
                  </a:lnTo>
                  <a:lnTo>
                    <a:pt x="0" y="1238349"/>
                  </a:lnTo>
                  <a:lnTo>
                    <a:pt x="95192" y="150300"/>
                  </a:lnTo>
                  <a:lnTo>
                    <a:pt x="232184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CustomShape 14"/>
            <p:cNvSpPr/>
            <p:nvPr/>
          </p:nvSpPr>
          <p:spPr>
            <a:xfrm>
              <a:off x="5015520" y="2677680"/>
              <a:ext cx="2189160" cy="57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nl-NL" sz="1800" spc="-1" strike="noStrike">
                  <a:solidFill>
                    <a:srgbClr val="000000"/>
                  </a:solidFill>
                  <a:latin typeface="Calibri"/>
                </a:rPr>
                <a:t>Standaard</a:t>
              </a:r>
              <a:r>
                <a:rPr b="0" lang="nl-NL" sz="1400" spc="-1" strike="noStrike">
                  <a:solidFill>
                    <a:srgbClr val="000000"/>
                  </a:solidFill>
                  <a:latin typeface="Calibri"/>
                </a:rPr>
                <a:t> (concept)</a:t>
              </a:r>
              <a:endParaRPr b="0" lang="nl-NL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nl-NL" sz="1400" spc="-1" strike="noStrike">
                  <a:solidFill>
                    <a:srgbClr val="000000"/>
                  </a:solidFill>
                  <a:latin typeface="Calibri"/>
                </a:rPr>
                <a:t>Algemeen, Functioneel</a:t>
              </a:r>
              <a:endParaRPr b="0" lang="nl-NL" sz="1400" spc="-1" strike="noStrike">
                <a:latin typeface="Arial"/>
              </a:endParaRPr>
            </a:p>
          </p:txBody>
        </p:sp>
      </p:grpSp>
      <p:grpSp>
        <p:nvGrpSpPr>
          <p:cNvPr id="278" name="Group 15"/>
          <p:cNvGrpSpPr/>
          <p:nvPr/>
        </p:nvGrpSpPr>
        <p:grpSpPr>
          <a:xfrm>
            <a:off x="4924800" y="3435840"/>
            <a:ext cx="2404440" cy="1551960"/>
            <a:chOff x="4924800" y="3435840"/>
            <a:chExt cx="2404440" cy="1551960"/>
          </a:xfrm>
        </p:grpSpPr>
        <p:sp>
          <p:nvSpPr>
            <p:cNvPr id="279" name="CustomShape 16"/>
            <p:cNvSpPr/>
            <p:nvPr/>
          </p:nvSpPr>
          <p:spPr>
            <a:xfrm rot="21300000">
              <a:off x="4979520" y="3533400"/>
              <a:ext cx="2295000" cy="1356840"/>
            </a:xfrm>
            <a:custGeom>
              <a:avLst/>
              <a:gdLst/>
              <a:ahLst/>
              <a:rect l="l" t="t" r="r" b="b"/>
              <a:pathLst>
                <a:path w="2295236" h="1357321">
                  <a:moveTo>
                    <a:pt x="2295236" y="0"/>
                  </a:moveTo>
                  <a:lnTo>
                    <a:pt x="2176486" y="1357321"/>
                  </a:lnTo>
                  <a:lnTo>
                    <a:pt x="0" y="934255"/>
                  </a:lnTo>
                  <a:lnTo>
                    <a:pt x="81737" y="0"/>
                  </a:lnTo>
                  <a:lnTo>
                    <a:pt x="2295236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" name="CustomShape 17"/>
            <p:cNvSpPr/>
            <p:nvPr/>
          </p:nvSpPr>
          <p:spPr>
            <a:xfrm>
              <a:off x="5004720" y="3793320"/>
              <a:ext cx="2189160" cy="57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nl-NL" sz="1800" spc="-1" strike="noStrike">
                  <a:solidFill>
                    <a:srgbClr val="000000"/>
                  </a:solidFill>
                  <a:latin typeface="Calibri"/>
                </a:rPr>
                <a:t>Standaard</a:t>
              </a:r>
              <a:r>
                <a:rPr b="1" lang="nl-NL" sz="14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b="0" lang="nl-NL" sz="1400" spc="-1" strike="noStrike">
                  <a:solidFill>
                    <a:srgbClr val="000000"/>
                  </a:solidFill>
                  <a:latin typeface="Calibri"/>
                </a:rPr>
                <a:t> (concept)</a:t>
              </a:r>
              <a:endParaRPr b="0" lang="nl-NL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nl-NL" sz="1400" spc="-1" strike="noStrike">
                  <a:solidFill>
                    <a:srgbClr val="000000"/>
                  </a:solidFill>
                  <a:latin typeface="Calibri"/>
                </a:rPr>
                <a:t>RESTful Notificaties</a:t>
              </a:r>
              <a:endParaRPr b="0" lang="nl-NL" sz="1400" spc="-1" strike="noStrike">
                <a:latin typeface="Arial"/>
              </a:endParaRPr>
            </a:p>
          </p:txBody>
        </p:sp>
      </p:grpSp>
      <p:grpSp>
        <p:nvGrpSpPr>
          <p:cNvPr id="281" name="Group 18"/>
          <p:cNvGrpSpPr/>
          <p:nvPr/>
        </p:nvGrpSpPr>
        <p:grpSpPr>
          <a:xfrm>
            <a:off x="4922280" y="4395240"/>
            <a:ext cx="2382480" cy="1688040"/>
            <a:chOff x="4922280" y="4395240"/>
            <a:chExt cx="2382480" cy="1688040"/>
          </a:xfrm>
        </p:grpSpPr>
        <p:sp>
          <p:nvSpPr>
            <p:cNvPr id="282" name="CustomShape 19"/>
            <p:cNvSpPr/>
            <p:nvPr/>
          </p:nvSpPr>
          <p:spPr>
            <a:xfrm rot="21300000">
              <a:off x="4983120" y="4490640"/>
              <a:ext cx="2260440" cy="1496880"/>
            </a:xfrm>
            <a:custGeom>
              <a:avLst/>
              <a:gdLst/>
              <a:ahLst/>
              <a:rect l="l" t="t" r="r" b="b"/>
              <a:pathLst>
                <a:path w="2260703" h="1497284">
                  <a:moveTo>
                    <a:pt x="84218" y="0"/>
                  </a:moveTo>
                  <a:lnTo>
                    <a:pt x="2260703" y="423066"/>
                  </a:lnTo>
                  <a:lnTo>
                    <a:pt x="2166721" y="1497284"/>
                  </a:lnTo>
                  <a:lnTo>
                    <a:pt x="0" y="962614"/>
                  </a:lnTo>
                  <a:lnTo>
                    <a:pt x="84218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" name="CustomShape 20"/>
            <p:cNvSpPr/>
            <p:nvPr/>
          </p:nvSpPr>
          <p:spPr>
            <a:xfrm>
              <a:off x="5014080" y="4866480"/>
              <a:ext cx="2189160" cy="60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nl-NL" sz="1800" spc="-1" strike="noStrike">
                  <a:solidFill>
                    <a:srgbClr val="000000"/>
                  </a:solidFill>
                  <a:latin typeface="Calibri"/>
                </a:rPr>
                <a:t>Standaard</a:t>
              </a:r>
              <a:endParaRPr b="0" lang="nl-NL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nl-NL" sz="1600" spc="-1" strike="noStrike">
                  <a:solidFill>
                    <a:srgbClr val="000000"/>
                  </a:solidFill>
                  <a:latin typeface="Calibri"/>
                </a:rPr>
                <a:t>ebMS, AMQP …</a:t>
              </a:r>
              <a:endParaRPr b="0" lang="nl-NL" sz="1600" spc="-1" strike="noStrike">
                <a:latin typeface="Arial"/>
              </a:endParaRPr>
            </a:p>
          </p:txBody>
        </p:sp>
      </p:grpSp>
      <p:grpSp>
        <p:nvGrpSpPr>
          <p:cNvPr id="284" name="Group 21"/>
          <p:cNvGrpSpPr/>
          <p:nvPr/>
        </p:nvGrpSpPr>
        <p:grpSpPr>
          <a:xfrm>
            <a:off x="7332840" y="1794600"/>
            <a:ext cx="2447280" cy="1590480"/>
            <a:chOff x="7332840" y="1794600"/>
            <a:chExt cx="2447280" cy="1590480"/>
          </a:xfrm>
        </p:grpSpPr>
        <p:sp>
          <p:nvSpPr>
            <p:cNvPr id="285" name="CustomShape 22"/>
            <p:cNvSpPr/>
            <p:nvPr/>
          </p:nvSpPr>
          <p:spPr>
            <a:xfrm rot="21300000">
              <a:off x="7389000" y="1893240"/>
              <a:ext cx="2334960" cy="1392480"/>
            </a:xfrm>
            <a:custGeom>
              <a:avLst/>
              <a:gdLst/>
              <a:ahLst/>
              <a:rect l="l" t="t" r="r" b="b"/>
              <a:pathLst>
                <a:path w="2335360" h="1392873">
                  <a:moveTo>
                    <a:pt x="2335360" y="0"/>
                  </a:moveTo>
                  <a:lnTo>
                    <a:pt x="2213499" y="1392872"/>
                  </a:lnTo>
                  <a:lnTo>
                    <a:pt x="0" y="1392873"/>
                  </a:lnTo>
                  <a:lnTo>
                    <a:pt x="108711" y="150300"/>
                  </a:lnTo>
                  <a:lnTo>
                    <a:pt x="233536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CustomShape 23"/>
            <p:cNvSpPr/>
            <p:nvPr/>
          </p:nvSpPr>
          <p:spPr>
            <a:xfrm>
              <a:off x="7470720" y="2510280"/>
              <a:ext cx="21891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nl-NL" sz="1800" spc="-1" strike="noStrike">
                  <a:solidFill>
                    <a:srgbClr val="000000"/>
                  </a:solidFill>
                  <a:latin typeface="Calibri"/>
                </a:rPr>
                <a:t>Beproeving 1</a:t>
              </a:r>
              <a:endParaRPr b="0" lang="nl-NL" sz="1800" spc="-1" strike="noStrike">
                <a:latin typeface="Arial"/>
              </a:endParaRPr>
            </a:p>
          </p:txBody>
        </p:sp>
      </p:grpSp>
      <p:grpSp>
        <p:nvGrpSpPr>
          <p:cNvPr id="287" name="Group 24"/>
          <p:cNvGrpSpPr/>
          <p:nvPr/>
        </p:nvGrpSpPr>
        <p:grpSpPr>
          <a:xfrm>
            <a:off x="7330320" y="3210840"/>
            <a:ext cx="2489400" cy="2041560"/>
            <a:chOff x="7330320" y="3210840"/>
            <a:chExt cx="2489400" cy="2041560"/>
          </a:xfrm>
        </p:grpSpPr>
        <p:sp>
          <p:nvSpPr>
            <p:cNvPr id="288" name="CustomShape 25"/>
            <p:cNvSpPr/>
            <p:nvPr/>
          </p:nvSpPr>
          <p:spPr>
            <a:xfrm rot="21300000">
              <a:off x="7405920" y="3309120"/>
              <a:ext cx="2337480" cy="1845000"/>
            </a:xfrm>
            <a:custGeom>
              <a:avLst/>
              <a:gdLst/>
              <a:ahLst/>
              <a:rect l="l" t="t" r="r" b="b"/>
              <a:pathLst>
                <a:path w="2337930" h="1845322">
                  <a:moveTo>
                    <a:pt x="2337930" y="1"/>
                  </a:moveTo>
                  <a:lnTo>
                    <a:pt x="2176486" y="1845322"/>
                  </a:lnTo>
                  <a:lnTo>
                    <a:pt x="0" y="1422255"/>
                  </a:lnTo>
                  <a:lnTo>
                    <a:pt x="124431" y="0"/>
                  </a:lnTo>
                  <a:lnTo>
                    <a:pt x="2337930" y="1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CustomShape 26"/>
            <p:cNvSpPr/>
            <p:nvPr/>
          </p:nvSpPr>
          <p:spPr>
            <a:xfrm>
              <a:off x="7440480" y="3926520"/>
              <a:ext cx="22046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nl-NL" sz="1800" spc="-1" strike="noStrike">
                  <a:solidFill>
                    <a:srgbClr val="000000"/>
                  </a:solidFill>
                  <a:latin typeface="Calibri"/>
                </a:rPr>
                <a:t>Beproeving 2</a:t>
              </a:r>
              <a:endParaRPr b="0" lang="nl-NL" sz="1800" spc="-1" strike="noStrike">
                <a:latin typeface="Arial"/>
              </a:endParaRPr>
            </a:p>
          </p:txBody>
        </p:sp>
      </p:grpSp>
      <p:pic>
        <p:nvPicPr>
          <p:cNvPr id="290" name="Graphic 70" descr="Recycleren met effen opvulling"/>
          <p:cNvPicPr/>
          <p:nvPr/>
        </p:nvPicPr>
        <p:blipFill>
          <a:blip r:embed="rId1"/>
          <a:stretch/>
        </p:blipFill>
        <p:spPr>
          <a:xfrm>
            <a:off x="6824520" y="2856600"/>
            <a:ext cx="1028520" cy="1028520"/>
          </a:xfrm>
          <a:prstGeom prst="rect">
            <a:avLst/>
          </a:prstGeom>
          <a:ln w="0">
            <a:noFill/>
          </a:ln>
        </p:spPr>
      </p:pic>
      <p:sp>
        <p:nvSpPr>
          <p:cNvPr id="291" name="CustomShape 27"/>
          <p:cNvSpPr/>
          <p:nvPr/>
        </p:nvSpPr>
        <p:spPr>
          <a:xfrm>
            <a:off x="2179440" y="3749760"/>
            <a:ext cx="674280" cy="50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28"/>
          <p:cNvSpPr/>
          <p:nvPr/>
        </p:nvSpPr>
        <p:spPr>
          <a:xfrm>
            <a:off x="4506480" y="2950920"/>
            <a:ext cx="674280" cy="50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29"/>
          <p:cNvSpPr/>
          <p:nvPr/>
        </p:nvSpPr>
        <p:spPr>
          <a:xfrm>
            <a:off x="4506480" y="3881160"/>
            <a:ext cx="674280" cy="50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30"/>
          <p:cNvSpPr/>
          <p:nvPr/>
        </p:nvSpPr>
        <p:spPr>
          <a:xfrm>
            <a:off x="696960" y="5596200"/>
            <a:ext cx="2204640" cy="490320"/>
          </a:xfrm>
          <a:prstGeom prst="foldedCorner">
            <a:avLst>
              <a:gd name="adj" fmla="val 26178"/>
            </a:avLst>
          </a:prstGeom>
          <a:solidFill>
            <a:schemeClr val="bg2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200" spc="-1" strike="noStrike">
                <a:solidFill>
                  <a:srgbClr val="000000"/>
                </a:solidFill>
                <a:latin typeface="Calibri"/>
              </a:rPr>
              <a:t>Randvoorwaarden en knelpunten buiten scope</a:t>
            </a:r>
            <a:endParaRPr b="0" lang="nl-NL" sz="1200" spc="-1" strike="noStrike">
              <a:latin typeface="Arial"/>
            </a:endParaRPr>
          </a:p>
        </p:txBody>
      </p:sp>
      <p:sp>
        <p:nvSpPr>
          <p:cNvPr id="295" name="CustomShape 31"/>
          <p:cNvSpPr/>
          <p:nvPr/>
        </p:nvSpPr>
        <p:spPr>
          <a:xfrm rot="5400000">
            <a:off x="2146680" y="5147280"/>
            <a:ext cx="645840" cy="50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32"/>
          <p:cNvSpPr/>
          <p:nvPr/>
        </p:nvSpPr>
        <p:spPr>
          <a:xfrm>
            <a:off x="49680" y="1562760"/>
            <a:ext cx="12085200" cy="5175360"/>
          </a:xfrm>
          <a:custGeom>
            <a:avLst/>
            <a:gdLst/>
            <a:ahLst/>
            <a:rect l="l" t="t" r="r" b="b"/>
            <a:pathLst>
              <a:path w="12085674" h="5175734">
                <a:moveTo>
                  <a:pt x="4835683" y="99195"/>
                </a:moveTo>
                <a:lnTo>
                  <a:pt x="4835683" y="3624297"/>
                </a:lnTo>
                <a:lnTo>
                  <a:pt x="9743121" y="3624297"/>
                </a:lnTo>
                <a:lnTo>
                  <a:pt x="9743121" y="99195"/>
                </a:lnTo>
                <a:close/>
                <a:moveTo>
                  <a:pt x="0" y="0"/>
                </a:moveTo>
                <a:lnTo>
                  <a:pt x="12085674" y="0"/>
                </a:lnTo>
                <a:lnTo>
                  <a:pt x="12085674" y="5175734"/>
                </a:lnTo>
                <a:lnTo>
                  <a:pt x="0" y="5175734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838080" y="365040"/>
            <a:ext cx="10515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nl-NL" sz="3200" spc="-1" strike="noStrike">
                <a:solidFill>
                  <a:srgbClr val="000000"/>
                </a:solidFill>
                <a:latin typeface="Calibri Light"/>
              </a:rPr>
              <a:t>Praktijkbeproevingen – eisen aan casus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838080" y="1091160"/>
            <a:ext cx="10515240" cy="5085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nl-NL" sz="1600" spc="-1" strike="noStrike">
                <a:solidFill>
                  <a:srgbClr val="000000"/>
                </a:solidFill>
                <a:latin typeface="Calibri"/>
              </a:rPr>
              <a:t>Eisen:</a:t>
            </a:r>
            <a:endParaRPr b="0" lang="nl-NL" sz="1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nl-NL" sz="1600" spc="-1" strike="noStrike">
                <a:solidFill>
                  <a:srgbClr val="000000"/>
                </a:solidFill>
                <a:latin typeface="Calibri"/>
              </a:rPr>
              <a:t>Beproeving vanuit een </a:t>
            </a:r>
            <a:r>
              <a:rPr b="0" lang="nl-NL" sz="1600" spc="-1" strike="noStrike">
                <a:solidFill>
                  <a:srgbClr val="00b0f0"/>
                </a:solidFill>
                <a:latin typeface="Calibri"/>
              </a:rPr>
              <a:t>business vraagstuk </a:t>
            </a:r>
            <a:r>
              <a:rPr b="0" lang="nl-NL" sz="1600" spc="-1" strike="noStrike">
                <a:solidFill>
                  <a:srgbClr val="000000"/>
                </a:solidFill>
                <a:latin typeface="Calibri"/>
              </a:rPr>
              <a:t>met meerdere partijen</a:t>
            </a:r>
            <a:endParaRPr b="0" lang="nl-NL" sz="1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nl-NL" sz="1600" spc="-1" strike="noStrike">
                <a:solidFill>
                  <a:srgbClr val="000000"/>
                </a:solidFill>
                <a:latin typeface="Calibri"/>
              </a:rPr>
              <a:t>Beproeving van de concept standaarden</a:t>
            </a:r>
            <a:endParaRPr b="0" lang="nl-NL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nl-NL" sz="1600" spc="-1" strike="noStrike">
                <a:solidFill>
                  <a:srgbClr val="000000"/>
                </a:solidFill>
                <a:latin typeface="Calibri"/>
              </a:rPr>
              <a:t>Eén casus: Beproeving van de </a:t>
            </a:r>
            <a:r>
              <a:rPr b="0" lang="nl-NL" sz="1600" spc="-1" strike="noStrike">
                <a:solidFill>
                  <a:srgbClr val="00b0f0"/>
                </a:solidFill>
                <a:latin typeface="Calibri"/>
              </a:rPr>
              <a:t>concept functionele standaard</a:t>
            </a:r>
            <a:endParaRPr b="0" lang="nl-NL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nl-NL" sz="1600" spc="-1" strike="noStrike">
                <a:solidFill>
                  <a:srgbClr val="000000"/>
                </a:solidFill>
                <a:latin typeface="Calibri"/>
              </a:rPr>
              <a:t>Eén casus: Beproeving van de </a:t>
            </a:r>
            <a:r>
              <a:rPr b="0" lang="nl-NL" sz="1600" spc="-1" strike="noStrike">
                <a:solidFill>
                  <a:srgbClr val="00b0f0"/>
                </a:solidFill>
                <a:latin typeface="Calibri"/>
              </a:rPr>
              <a:t>concept RESTful standaard</a:t>
            </a:r>
            <a:endParaRPr b="0" lang="nl-NL" sz="1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nl-NL" sz="1600" spc="-1" strike="noStrike">
                <a:solidFill>
                  <a:srgbClr val="000000"/>
                </a:solidFill>
                <a:latin typeface="Calibri"/>
              </a:rPr>
              <a:t>Bij voorkeur bij tenminste een casus een </a:t>
            </a:r>
            <a:r>
              <a:rPr b="0" lang="nl-NL" sz="1600" spc="-1" strike="noStrike">
                <a:solidFill>
                  <a:srgbClr val="00b0f0"/>
                </a:solidFill>
                <a:latin typeface="Calibri"/>
              </a:rPr>
              <a:t>intermediaire partij </a:t>
            </a:r>
            <a:r>
              <a:rPr b="0" lang="nl-NL" sz="1600" spc="-1" strike="noStrike">
                <a:solidFill>
                  <a:srgbClr val="000000"/>
                </a:solidFill>
                <a:latin typeface="Calibri"/>
              </a:rPr>
              <a:t>(zoals Logius) met een intermediaire voorziening (zoals DigiLevering) betrekken.</a:t>
            </a:r>
            <a:endParaRPr b="0" lang="nl-NL" sz="1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nl-NL" sz="1600" spc="-1" strike="noStrike">
                <a:solidFill>
                  <a:srgbClr val="000000"/>
                </a:solidFill>
                <a:latin typeface="Calibri"/>
              </a:rPr>
              <a:t>Bij voorkeur zijn er bij één casus </a:t>
            </a:r>
            <a:r>
              <a:rPr b="0" lang="nl-NL" sz="1600" spc="-1" strike="noStrike">
                <a:solidFill>
                  <a:srgbClr val="00b0f0"/>
                </a:solidFill>
                <a:latin typeface="Calibri"/>
              </a:rPr>
              <a:t>privacy gevoelige </a:t>
            </a:r>
            <a:r>
              <a:rPr b="0" lang="nl-NL" sz="1600" spc="-1" strike="noStrike">
                <a:solidFill>
                  <a:srgbClr val="000000"/>
                </a:solidFill>
                <a:latin typeface="Calibri"/>
              </a:rPr>
              <a:t>gegevens betrokken</a:t>
            </a:r>
            <a:endParaRPr b="0" lang="nl-NL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nl-NL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nl-NL" sz="1600" spc="-1" strike="noStrike">
                <a:solidFill>
                  <a:srgbClr val="000000"/>
                </a:solidFill>
                <a:latin typeface="Calibri"/>
              </a:rPr>
              <a:t>Randvoorwaarden:</a:t>
            </a:r>
            <a:endParaRPr b="0" lang="nl-NL" sz="1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nl-NL" sz="1600" spc="-1" strike="noStrike">
                <a:solidFill>
                  <a:srgbClr val="000000"/>
                </a:solidFill>
                <a:latin typeface="Calibri"/>
              </a:rPr>
              <a:t>Beproeving dient binnen </a:t>
            </a:r>
            <a:r>
              <a:rPr b="0" lang="nl-NL" sz="1600" spc="-1" strike="noStrike">
                <a:solidFill>
                  <a:srgbClr val="c55a11"/>
                </a:solidFill>
                <a:latin typeface="Calibri"/>
              </a:rPr>
              <a:t>beperkte tijd </a:t>
            </a:r>
            <a:r>
              <a:rPr b="0" lang="nl-NL" sz="1600" spc="-1" strike="noStrike">
                <a:solidFill>
                  <a:srgbClr val="000000"/>
                </a:solidFill>
                <a:latin typeface="Calibri"/>
              </a:rPr>
              <a:t>gerealiseerd te kunnen worden.</a:t>
            </a:r>
            <a:endParaRPr b="0" lang="nl-NL" sz="1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nl-NL" sz="1600" spc="-1" strike="noStrike">
                <a:solidFill>
                  <a:srgbClr val="000000"/>
                </a:solidFill>
                <a:latin typeface="Calibri"/>
              </a:rPr>
              <a:t>Beproeving dient gerealiseerd te worden in een </a:t>
            </a:r>
            <a:r>
              <a:rPr b="0" lang="nl-NL" sz="1600" spc="-1" strike="noStrike">
                <a:solidFill>
                  <a:srgbClr val="c55a11"/>
                </a:solidFill>
                <a:latin typeface="Calibri"/>
              </a:rPr>
              <a:t>lab-/testomgeving</a:t>
            </a:r>
            <a:r>
              <a:rPr b="0" lang="nl-NL" sz="1600" spc="-1" strike="noStrike">
                <a:solidFill>
                  <a:srgbClr val="000000"/>
                </a:solidFill>
                <a:latin typeface="Calibri"/>
              </a:rPr>
              <a:t>. Doel is niet om deze naar productie te brengen.</a:t>
            </a:r>
            <a:endParaRPr b="0" lang="nl-NL" sz="1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nl-NL" sz="1600" spc="-1" strike="noStrike">
                <a:solidFill>
                  <a:srgbClr val="000000"/>
                </a:solidFill>
                <a:latin typeface="Calibri"/>
              </a:rPr>
              <a:t>De beproeving mag </a:t>
            </a:r>
            <a:r>
              <a:rPr b="0" lang="nl-NL" sz="1600" spc="-1" strike="noStrike">
                <a:solidFill>
                  <a:srgbClr val="c55a11"/>
                </a:solidFill>
                <a:latin typeface="Calibri"/>
              </a:rPr>
              <a:t>niet op een kritiek pad </a:t>
            </a:r>
            <a:r>
              <a:rPr b="0" lang="nl-NL" sz="1600" spc="-1" strike="noStrike">
                <a:solidFill>
                  <a:srgbClr val="000000"/>
                </a:solidFill>
                <a:latin typeface="Calibri"/>
              </a:rPr>
              <a:t>van een project liggen. Het is immers een beproeving waarbij een mogelijke conclusie ook is dat iets (nog) niet (voldoende) functioneert.</a:t>
            </a:r>
            <a:endParaRPr b="0" lang="nl-NL" sz="16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nl-NL" sz="1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nl-NL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1932120" y="2979720"/>
            <a:ext cx="10133640" cy="2696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Gemeente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2265840" y="3492720"/>
            <a:ext cx="1371240" cy="1855440"/>
          </a:xfrm>
          <a:prstGeom prst="rect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800" spc="-1" strike="noStrike">
                <a:solidFill>
                  <a:srgbClr val="ffffff"/>
                </a:solidFill>
                <a:latin typeface="Calibri"/>
              </a:rPr>
              <a:t>Lokale</a:t>
            </a:r>
            <a:endParaRPr b="0" lang="nl-N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l-NL" sz="1800" spc="-1" strike="noStrike">
                <a:solidFill>
                  <a:srgbClr val="ffffff"/>
                </a:solidFill>
                <a:latin typeface="Calibri"/>
              </a:rPr>
              <a:t>BRP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10251360" y="3399840"/>
            <a:ext cx="1371240" cy="185544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nl-NL" sz="1800" spc="-1" strike="noStrike">
                <a:solidFill>
                  <a:srgbClr val="ffffff"/>
                </a:solidFill>
                <a:latin typeface="Calibri"/>
              </a:rPr>
              <a:t>Afnemende systemen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3703680" y="4316400"/>
            <a:ext cx="6009120" cy="207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03" name="CustomShape 5"/>
          <p:cNvSpPr/>
          <p:nvPr/>
        </p:nvSpPr>
        <p:spPr>
          <a:xfrm>
            <a:off x="382320" y="4097520"/>
            <a:ext cx="7862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Route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l-NL" sz="1800" spc="-1" strike="noStrike">
                <a:solidFill>
                  <a:srgbClr val="000000"/>
                </a:solidFill>
                <a:latin typeface="Calibri"/>
              </a:rPr>
              <a:t>Lokaal</a:t>
            </a:r>
            <a:endParaRPr b="0" lang="nl-NL" sz="1800" spc="-1" strike="noStrike">
              <a:latin typeface="Arial"/>
            </a:endParaRPr>
          </a:p>
        </p:txBody>
      </p:sp>
      <p:grpSp>
        <p:nvGrpSpPr>
          <p:cNvPr id="304" name="Group 6"/>
          <p:cNvGrpSpPr/>
          <p:nvPr/>
        </p:nvGrpSpPr>
        <p:grpSpPr>
          <a:xfrm>
            <a:off x="383760" y="146520"/>
            <a:ext cx="11682000" cy="2696040"/>
            <a:chOff x="383760" y="146520"/>
            <a:chExt cx="11682000" cy="2696040"/>
          </a:xfrm>
        </p:grpSpPr>
        <p:sp>
          <p:nvSpPr>
            <p:cNvPr id="305" name="CustomShape 7"/>
            <p:cNvSpPr/>
            <p:nvPr/>
          </p:nvSpPr>
          <p:spPr>
            <a:xfrm>
              <a:off x="1932120" y="146520"/>
              <a:ext cx="2319840" cy="26960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70ad47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nl-NL" sz="1800" spc="-1" strike="noStrike">
                  <a:solidFill>
                    <a:srgbClr val="000000"/>
                  </a:solidFill>
                  <a:latin typeface="Calibri"/>
                </a:rPr>
                <a:t>RVIG</a:t>
              </a:r>
              <a:endParaRPr b="0" lang="nl-NL" sz="1800" spc="-1" strike="noStrike">
                <a:latin typeface="Arial"/>
              </a:endParaRPr>
            </a:p>
          </p:txBody>
        </p:sp>
        <p:sp>
          <p:nvSpPr>
            <p:cNvPr id="306" name="CustomShape 8"/>
            <p:cNvSpPr/>
            <p:nvPr/>
          </p:nvSpPr>
          <p:spPr>
            <a:xfrm>
              <a:off x="2286720" y="672480"/>
              <a:ext cx="1371240" cy="185544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27f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800" spc="-1" strike="noStrike">
                  <a:solidFill>
                    <a:srgbClr val="ffffff"/>
                  </a:solidFill>
                  <a:latin typeface="Calibri"/>
                </a:rPr>
                <a:t>BRP</a:t>
              </a:r>
              <a:endParaRPr b="0" lang="nl-NL" sz="1800" spc="-1" strike="noStrike">
                <a:latin typeface="Arial"/>
              </a:endParaRPr>
            </a:p>
          </p:txBody>
        </p:sp>
        <p:sp>
          <p:nvSpPr>
            <p:cNvPr id="307" name="CustomShape 9"/>
            <p:cNvSpPr/>
            <p:nvPr/>
          </p:nvSpPr>
          <p:spPr>
            <a:xfrm>
              <a:off x="2972520" y="2250000"/>
              <a:ext cx="506520" cy="500040"/>
            </a:xfrm>
            <a:prstGeom prst="flowChartMagneticDisk">
              <a:avLst/>
            </a:prstGeom>
            <a:solidFill>
              <a:srgbClr val="70ad47"/>
            </a:solidFill>
            <a:ln>
              <a:solidFill>
                <a:srgbClr val="527f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308" name="CustomShape 10"/>
            <p:cNvSpPr/>
            <p:nvPr/>
          </p:nvSpPr>
          <p:spPr>
            <a:xfrm>
              <a:off x="4344120" y="146520"/>
              <a:ext cx="5448600" cy="2696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nl-NL" sz="1800" spc="-1" strike="noStrike">
                  <a:solidFill>
                    <a:srgbClr val="000000"/>
                  </a:solidFill>
                  <a:latin typeface="Calibri"/>
                </a:rPr>
                <a:t>Logius</a:t>
              </a:r>
              <a:endParaRPr b="0" lang="nl-NL" sz="1800" spc="-1" strike="noStrike">
                <a:latin typeface="Arial"/>
              </a:endParaRPr>
            </a:p>
          </p:txBody>
        </p:sp>
        <p:sp>
          <p:nvSpPr>
            <p:cNvPr id="309" name="CustomShape 11"/>
            <p:cNvSpPr/>
            <p:nvPr/>
          </p:nvSpPr>
          <p:spPr>
            <a:xfrm>
              <a:off x="6617160" y="672480"/>
              <a:ext cx="1371240" cy="185544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800" spc="-1" strike="noStrike">
                  <a:solidFill>
                    <a:srgbClr val="ffffff"/>
                  </a:solidFill>
                  <a:latin typeface="Calibri"/>
                </a:rPr>
                <a:t>DigiLevering</a:t>
              </a:r>
              <a:endParaRPr b="0" lang="nl-NL" sz="1800" spc="-1" strike="noStrike">
                <a:latin typeface="Arial"/>
              </a:endParaRPr>
            </a:p>
          </p:txBody>
        </p:sp>
        <p:sp>
          <p:nvSpPr>
            <p:cNvPr id="310" name="CustomShape 12"/>
            <p:cNvSpPr/>
            <p:nvPr/>
          </p:nvSpPr>
          <p:spPr>
            <a:xfrm>
              <a:off x="4038480" y="1069560"/>
              <a:ext cx="523800" cy="786600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527f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ffffff"/>
                  </a:solidFill>
                  <a:latin typeface="Calibri"/>
                </a:rPr>
                <a:t>GBA</a:t>
              </a:r>
              <a:endParaRPr b="0" lang="nl-NL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ffffff"/>
                  </a:solidFill>
                  <a:latin typeface="Calibri"/>
                </a:rPr>
                <a:t>Mail-box</a:t>
              </a:r>
              <a:endParaRPr b="0" lang="nl-NL" sz="1200" spc="-1" strike="noStrike">
                <a:latin typeface="Arial"/>
              </a:endParaRPr>
            </a:p>
          </p:txBody>
        </p:sp>
        <p:sp>
          <p:nvSpPr>
            <p:cNvPr id="311" name="CustomShape 13"/>
            <p:cNvSpPr/>
            <p:nvPr/>
          </p:nvSpPr>
          <p:spPr>
            <a:xfrm>
              <a:off x="3703680" y="1366200"/>
              <a:ext cx="289440" cy="2077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0ad47"/>
            </a:solidFill>
            <a:ln>
              <a:solidFill>
                <a:srgbClr val="527f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312" name="CustomShape 14"/>
            <p:cNvSpPr/>
            <p:nvPr/>
          </p:nvSpPr>
          <p:spPr>
            <a:xfrm>
              <a:off x="9884880" y="146520"/>
              <a:ext cx="2180880" cy="2696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ed7d3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nl-NL" sz="1800" spc="-1" strike="noStrike">
                  <a:solidFill>
                    <a:srgbClr val="000000"/>
                  </a:solidFill>
                  <a:latin typeface="Calibri"/>
                </a:rPr>
                <a:t>Gemeente</a:t>
              </a:r>
              <a:endParaRPr b="0" lang="nl-NL" sz="1800" spc="-1" strike="noStrike">
                <a:latin typeface="Arial"/>
              </a:endParaRPr>
            </a:p>
          </p:txBody>
        </p:sp>
        <p:sp>
          <p:nvSpPr>
            <p:cNvPr id="313" name="CustomShape 15"/>
            <p:cNvSpPr/>
            <p:nvPr/>
          </p:nvSpPr>
          <p:spPr>
            <a:xfrm>
              <a:off x="4654080" y="1131480"/>
              <a:ext cx="1906560" cy="225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70ad47"/>
            </a:solidFill>
            <a:ln>
              <a:solidFill>
                <a:srgbClr val="527f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  <p:sp>
          <p:nvSpPr>
            <p:cNvPr id="314" name="CustomShape 16"/>
            <p:cNvSpPr/>
            <p:nvPr/>
          </p:nvSpPr>
          <p:spPr>
            <a:xfrm>
              <a:off x="8525880" y="1069560"/>
              <a:ext cx="1113840" cy="331920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ffffff"/>
                  </a:solidFill>
                  <a:latin typeface="Calibri"/>
                </a:rPr>
                <a:t>MijnOverheid</a:t>
              </a:r>
              <a:endParaRPr b="0" lang="nl-NL" sz="1200" spc="-1" strike="noStrike">
                <a:latin typeface="Arial"/>
              </a:endParaRPr>
            </a:p>
          </p:txBody>
        </p:sp>
        <p:sp>
          <p:nvSpPr>
            <p:cNvPr id="315" name="CustomShape 17"/>
            <p:cNvSpPr/>
            <p:nvPr/>
          </p:nvSpPr>
          <p:spPr>
            <a:xfrm>
              <a:off x="8056800" y="1131480"/>
              <a:ext cx="401040" cy="2077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CustomShape 18"/>
            <p:cNvSpPr/>
            <p:nvPr/>
          </p:nvSpPr>
          <p:spPr>
            <a:xfrm>
              <a:off x="8080200" y="1636200"/>
              <a:ext cx="1632600" cy="219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" name="CustomShape 19"/>
            <p:cNvSpPr/>
            <p:nvPr/>
          </p:nvSpPr>
          <p:spPr>
            <a:xfrm>
              <a:off x="10251360" y="671040"/>
              <a:ext cx="1371240" cy="1855440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800" spc="-1" strike="noStrike">
                  <a:solidFill>
                    <a:srgbClr val="ffffff"/>
                  </a:solidFill>
                  <a:latin typeface="Calibri"/>
                </a:rPr>
                <a:t>Afnemende systemen</a:t>
              </a:r>
              <a:endParaRPr b="0" lang="nl-NL" sz="1800" spc="-1" strike="noStrike">
                <a:latin typeface="Arial"/>
              </a:endParaRPr>
            </a:p>
          </p:txBody>
        </p:sp>
        <p:sp>
          <p:nvSpPr>
            <p:cNvPr id="318" name="CustomShape 20"/>
            <p:cNvSpPr/>
            <p:nvPr/>
          </p:nvSpPr>
          <p:spPr>
            <a:xfrm>
              <a:off x="383760" y="1235520"/>
              <a:ext cx="102996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nl-NL" sz="1800" spc="-1" strike="noStrike">
                  <a:solidFill>
                    <a:srgbClr val="000000"/>
                  </a:solidFill>
                  <a:latin typeface="Calibri"/>
                </a:rPr>
                <a:t>Route</a:t>
              </a:r>
              <a:endParaRPr b="0" lang="nl-NL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nl-NL" sz="1800" spc="-1" strike="noStrike">
                  <a:solidFill>
                    <a:srgbClr val="000000"/>
                  </a:solidFill>
                  <a:latin typeface="Calibri"/>
                </a:rPr>
                <a:t>Landelijk</a:t>
              </a:r>
              <a:endParaRPr b="0" lang="nl-NL" sz="1800" spc="-1" strike="noStrike">
                <a:latin typeface="Arial"/>
              </a:endParaRPr>
            </a:p>
          </p:txBody>
        </p:sp>
        <p:sp>
          <p:nvSpPr>
            <p:cNvPr id="319" name="Line 21"/>
            <p:cNvSpPr/>
            <p:nvPr/>
          </p:nvSpPr>
          <p:spPr>
            <a:xfrm>
              <a:off x="9646560" y="1571760"/>
              <a:ext cx="439560" cy="387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320" name="Line 22"/>
            <p:cNvSpPr/>
            <p:nvPr/>
          </p:nvSpPr>
          <p:spPr>
            <a:xfrm flipV="1">
              <a:off x="9639720" y="1558800"/>
              <a:ext cx="439920" cy="365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/>
          </p:style>
        </p:sp>
      </p:grpSp>
      <p:sp>
        <p:nvSpPr>
          <p:cNvPr id="321" name="Line 23"/>
          <p:cNvSpPr/>
          <p:nvPr/>
        </p:nvSpPr>
        <p:spPr>
          <a:xfrm>
            <a:off x="9646560" y="4234680"/>
            <a:ext cx="439560" cy="3866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322" name="Line 24"/>
          <p:cNvSpPr/>
          <p:nvPr/>
        </p:nvSpPr>
        <p:spPr>
          <a:xfrm flipV="1">
            <a:off x="9639720" y="4221360"/>
            <a:ext cx="439920" cy="365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323" name="CustomShape 25"/>
          <p:cNvSpPr/>
          <p:nvPr/>
        </p:nvSpPr>
        <p:spPr>
          <a:xfrm>
            <a:off x="353160" y="5978520"/>
            <a:ext cx="292428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3200" spc="-1" strike="noStrike">
                <a:solidFill>
                  <a:srgbClr val="000000"/>
                </a:solidFill>
                <a:latin typeface="Calibri"/>
              </a:rPr>
              <a:t>Voorbeeld Casus</a:t>
            </a:r>
            <a:endParaRPr b="0" lang="nl-N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3" dur="indefinite" restart="never" nodeType="tmRoot">
          <p:childTnLst>
            <p:seq>
              <p:cTn id="124" dur="indefinite" nodeType="mainSeq">
                <p:childTnLst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1932120" y="146520"/>
            <a:ext cx="2319840" cy="269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RVIG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2286720" y="672480"/>
            <a:ext cx="1371240" cy="1855440"/>
          </a:xfrm>
          <a:prstGeom prst="rect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800" spc="-1" strike="noStrike">
                <a:solidFill>
                  <a:srgbClr val="ffffff"/>
                </a:solidFill>
                <a:latin typeface="Calibri"/>
              </a:rPr>
              <a:t>BRP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2972520" y="2250000"/>
            <a:ext cx="506520" cy="500040"/>
          </a:xfrm>
          <a:prstGeom prst="flowChartMagneticDisk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27" name="CustomShape 4"/>
          <p:cNvSpPr/>
          <p:nvPr/>
        </p:nvSpPr>
        <p:spPr>
          <a:xfrm>
            <a:off x="4344120" y="146520"/>
            <a:ext cx="5448600" cy="2696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Logius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328" name="CustomShape 5"/>
          <p:cNvSpPr/>
          <p:nvPr/>
        </p:nvSpPr>
        <p:spPr>
          <a:xfrm>
            <a:off x="6617160" y="672480"/>
            <a:ext cx="1371240" cy="18554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800" spc="-1" strike="noStrike">
                <a:solidFill>
                  <a:srgbClr val="ffffff"/>
                </a:solidFill>
                <a:latin typeface="Calibri"/>
              </a:rPr>
              <a:t>DigiLevering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329" name="CustomShape 6"/>
          <p:cNvSpPr/>
          <p:nvPr/>
        </p:nvSpPr>
        <p:spPr>
          <a:xfrm>
            <a:off x="4038480" y="1069560"/>
            <a:ext cx="523800" cy="786600"/>
          </a:xfrm>
          <a:prstGeom prst="rect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200" spc="-1" strike="noStrike">
                <a:solidFill>
                  <a:srgbClr val="ffffff"/>
                </a:solidFill>
                <a:latin typeface="Calibri"/>
              </a:rPr>
              <a:t>GBA</a:t>
            </a:r>
            <a:endParaRPr b="0" lang="nl-NL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l-NL" sz="1200" spc="-1" strike="noStrike">
                <a:solidFill>
                  <a:srgbClr val="ffffff"/>
                </a:solidFill>
                <a:latin typeface="Calibri"/>
              </a:rPr>
              <a:t>Mail-box</a:t>
            </a:r>
            <a:endParaRPr b="0" lang="nl-NL" sz="1200" spc="-1" strike="noStrike">
              <a:latin typeface="Arial"/>
            </a:endParaRPr>
          </a:p>
        </p:txBody>
      </p:sp>
      <p:sp>
        <p:nvSpPr>
          <p:cNvPr id="330" name="CustomShape 7"/>
          <p:cNvSpPr/>
          <p:nvPr/>
        </p:nvSpPr>
        <p:spPr>
          <a:xfrm>
            <a:off x="3703680" y="1366200"/>
            <a:ext cx="289440" cy="207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31" name="CustomShape 8"/>
          <p:cNvSpPr/>
          <p:nvPr/>
        </p:nvSpPr>
        <p:spPr>
          <a:xfrm>
            <a:off x="9884880" y="146520"/>
            <a:ext cx="2180880" cy="2696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Gemeente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332" name="CustomShape 9"/>
          <p:cNvSpPr/>
          <p:nvPr/>
        </p:nvSpPr>
        <p:spPr>
          <a:xfrm>
            <a:off x="4654080" y="1131480"/>
            <a:ext cx="1906560" cy="22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33" name="CustomShape 10"/>
          <p:cNvSpPr/>
          <p:nvPr/>
        </p:nvSpPr>
        <p:spPr>
          <a:xfrm>
            <a:off x="8525880" y="1069560"/>
            <a:ext cx="1113840" cy="3319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200" spc="-1" strike="noStrike">
                <a:solidFill>
                  <a:srgbClr val="ffffff"/>
                </a:solidFill>
                <a:latin typeface="Calibri"/>
              </a:rPr>
              <a:t>MijnOverheid</a:t>
            </a:r>
            <a:endParaRPr b="0" lang="nl-NL" sz="1200" spc="-1" strike="noStrike">
              <a:latin typeface="Arial"/>
            </a:endParaRPr>
          </a:p>
        </p:txBody>
      </p:sp>
      <p:sp>
        <p:nvSpPr>
          <p:cNvPr id="334" name="CustomShape 11"/>
          <p:cNvSpPr/>
          <p:nvPr/>
        </p:nvSpPr>
        <p:spPr>
          <a:xfrm>
            <a:off x="8056800" y="1131480"/>
            <a:ext cx="401040" cy="207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12"/>
          <p:cNvSpPr/>
          <p:nvPr/>
        </p:nvSpPr>
        <p:spPr>
          <a:xfrm>
            <a:off x="8080200" y="1636200"/>
            <a:ext cx="2038320" cy="21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13"/>
          <p:cNvSpPr/>
          <p:nvPr/>
        </p:nvSpPr>
        <p:spPr>
          <a:xfrm>
            <a:off x="8704080" y="1633320"/>
            <a:ext cx="744480" cy="226080"/>
          </a:xfrm>
          <a:prstGeom prst="roundRect">
            <a:avLst>
              <a:gd name="adj" fmla="val 42381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100" spc="-1" strike="noStrike">
                <a:solidFill>
                  <a:srgbClr val="000000"/>
                </a:solidFill>
                <a:latin typeface="Calibri"/>
              </a:rPr>
              <a:t>eBMS</a:t>
            </a:r>
            <a:endParaRPr b="0" lang="nl-NL" sz="1100" spc="-1" strike="noStrike">
              <a:latin typeface="Arial"/>
            </a:endParaRPr>
          </a:p>
        </p:txBody>
      </p:sp>
      <p:sp>
        <p:nvSpPr>
          <p:cNvPr id="337" name="CustomShape 14"/>
          <p:cNvSpPr/>
          <p:nvPr/>
        </p:nvSpPr>
        <p:spPr>
          <a:xfrm>
            <a:off x="10251360" y="671040"/>
            <a:ext cx="1371240" cy="185544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800" spc="-1" strike="noStrike">
                <a:solidFill>
                  <a:srgbClr val="ffffff"/>
                </a:solidFill>
                <a:latin typeface="Calibri"/>
              </a:rPr>
              <a:t>Afnemende systemen</a:t>
            </a:r>
            <a:endParaRPr b="0" lang="nl-NL" sz="1800" spc="-1" strike="noStrike">
              <a:latin typeface="Arial"/>
            </a:endParaRPr>
          </a:p>
        </p:txBody>
      </p:sp>
      <p:grpSp>
        <p:nvGrpSpPr>
          <p:cNvPr id="338" name="Group 15"/>
          <p:cNvGrpSpPr/>
          <p:nvPr/>
        </p:nvGrpSpPr>
        <p:grpSpPr>
          <a:xfrm>
            <a:off x="4036680" y="1537560"/>
            <a:ext cx="7227000" cy="997920"/>
            <a:chOff x="4036680" y="1537560"/>
            <a:chExt cx="7227000" cy="997920"/>
          </a:xfrm>
        </p:grpSpPr>
        <p:sp>
          <p:nvSpPr>
            <p:cNvPr id="339" name="CustomShape 16"/>
            <p:cNvSpPr/>
            <p:nvPr/>
          </p:nvSpPr>
          <p:spPr>
            <a:xfrm>
              <a:off x="5132880" y="1537560"/>
              <a:ext cx="964800" cy="864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Conversie</a:t>
              </a:r>
              <a:endParaRPr b="0" lang="nl-NL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naar</a:t>
              </a:r>
              <a:endParaRPr b="0" lang="nl-NL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functionele</a:t>
              </a:r>
              <a:endParaRPr b="0" lang="nl-NL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standaard</a:t>
              </a:r>
              <a:endParaRPr b="0" lang="nl-NL" sz="1200" spc="-1" strike="noStrike">
                <a:latin typeface="Arial"/>
              </a:endParaRPr>
            </a:p>
          </p:txBody>
        </p:sp>
        <p:sp>
          <p:nvSpPr>
            <p:cNvPr id="340" name="CustomShape 17"/>
            <p:cNvSpPr/>
            <p:nvPr/>
          </p:nvSpPr>
          <p:spPr>
            <a:xfrm>
              <a:off x="4653360" y="1959480"/>
              <a:ext cx="401040" cy="2077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341" name="CustomShape 18"/>
            <p:cNvSpPr/>
            <p:nvPr/>
          </p:nvSpPr>
          <p:spPr>
            <a:xfrm>
              <a:off x="6170040" y="2090160"/>
              <a:ext cx="401040" cy="2077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342" name="CustomShape 19"/>
            <p:cNvSpPr/>
            <p:nvPr/>
          </p:nvSpPr>
          <p:spPr>
            <a:xfrm>
              <a:off x="8080200" y="2188440"/>
              <a:ext cx="2038320" cy="219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343" name="CustomShape 20"/>
            <p:cNvSpPr/>
            <p:nvPr/>
          </p:nvSpPr>
          <p:spPr>
            <a:xfrm>
              <a:off x="8721720" y="2185200"/>
              <a:ext cx="744480" cy="226080"/>
            </a:xfrm>
            <a:prstGeom prst="roundRect">
              <a:avLst>
                <a:gd name="adj" fmla="val 42381"/>
              </a:avLst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100" spc="-1" strike="noStrike">
                  <a:solidFill>
                    <a:srgbClr val="000000"/>
                  </a:solidFill>
                  <a:latin typeface="Calibri"/>
                </a:rPr>
                <a:t>REST ?</a:t>
              </a:r>
              <a:endParaRPr b="0" lang="nl-NL" sz="1100" spc="-1" strike="noStrike">
                <a:latin typeface="Arial"/>
              </a:endParaRPr>
            </a:p>
          </p:txBody>
        </p:sp>
        <p:sp>
          <p:nvSpPr>
            <p:cNvPr id="344" name="CustomShape 21"/>
            <p:cNvSpPr/>
            <p:nvPr/>
          </p:nvSpPr>
          <p:spPr>
            <a:xfrm>
              <a:off x="8977680" y="1883160"/>
              <a:ext cx="197280" cy="2898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345" name="CustomShape 22"/>
            <p:cNvSpPr/>
            <p:nvPr/>
          </p:nvSpPr>
          <p:spPr>
            <a:xfrm>
              <a:off x="6617160" y="2057760"/>
              <a:ext cx="1371240" cy="47772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Lab</a:t>
              </a:r>
              <a:endParaRPr b="0" lang="nl-NL" sz="1200" spc="-1" strike="noStrike">
                <a:latin typeface="Arial"/>
              </a:endParaRPr>
            </a:p>
          </p:txBody>
        </p:sp>
        <p:sp>
          <p:nvSpPr>
            <p:cNvPr id="346" name="CustomShape 23"/>
            <p:cNvSpPr/>
            <p:nvPr/>
          </p:nvSpPr>
          <p:spPr>
            <a:xfrm>
              <a:off x="4036680" y="1861200"/>
              <a:ext cx="523800" cy="4266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Test</a:t>
              </a:r>
              <a:endParaRPr b="0" lang="nl-NL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data</a:t>
              </a:r>
              <a:endParaRPr b="0" lang="nl-NL" sz="1200" spc="-1" strike="noStrike">
                <a:latin typeface="Arial"/>
              </a:endParaRPr>
            </a:p>
          </p:txBody>
        </p:sp>
        <p:sp>
          <p:nvSpPr>
            <p:cNvPr id="347" name="CustomShape 24"/>
            <p:cNvSpPr/>
            <p:nvPr/>
          </p:nvSpPr>
          <p:spPr>
            <a:xfrm>
              <a:off x="10251360" y="2027160"/>
              <a:ext cx="1012320" cy="50436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Voorbeeld Client/Demo</a:t>
              </a:r>
              <a:endParaRPr b="0" lang="nl-NL" sz="1200" spc="-1" strike="noStrike">
                <a:latin typeface="Arial"/>
              </a:endParaRPr>
            </a:p>
          </p:txBody>
        </p:sp>
      </p:grpSp>
      <p:grpSp>
        <p:nvGrpSpPr>
          <p:cNvPr id="348" name="Group 25"/>
          <p:cNvGrpSpPr/>
          <p:nvPr/>
        </p:nvGrpSpPr>
        <p:grpSpPr>
          <a:xfrm>
            <a:off x="8369280" y="5735880"/>
            <a:ext cx="3681720" cy="972000"/>
            <a:chOff x="8369280" y="5735880"/>
            <a:chExt cx="3681720" cy="972000"/>
          </a:xfrm>
        </p:grpSpPr>
        <p:sp>
          <p:nvSpPr>
            <p:cNvPr id="349" name="CustomShape 26"/>
            <p:cNvSpPr/>
            <p:nvPr/>
          </p:nvSpPr>
          <p:spPr>
            <a:xfrm>
              <a:off x="8369280" y="5866560"/>
              <a:ext cx="3681720" cy="8413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a5a5a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350" name="CustomShape 27"/>
            <p:cNvSpPr/>
            <p:nvPr/>
          </p:nvSpPr>
          <p:spPr>
            <a:xfrm>
              <a:off x="10838160" y="6065280"/>
              <a:ext cx="1087200" cy="488880"/>
            </a:xfrm>
            <a:prstGeom prst="cloudCallout">
              <a:avLst>
                <a:gd name="adj1" fmla="val -32961"/>
                <a:gd name="adj2" fmla="val -6087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900" spc="-1" strike="noStrike">
                  <a:solidFill>
                    <a:srgbClr val="000000"/>
                  </a:solidFill>
                  <a:latin typeface="Calibri"/>
                </a:rPr>
                <a:t>Randvoor-waardelijk</a:t>
              </a:r>
              <a:endParaRPr b="0" lang="nl-NL" sz="900" spc="-1" strike="noStrike">
                <a:latin typeface="Arial"/>
              </a:endParaRPr>
            </a:p>
          </p:txBody>
        </p:sp>
        <p:sp>
          <p:nvSpPr>
            <p:cNvPr id="351" name="CustomShape 28"/>
            <p:cNvSpPr/>
            <p:nvPr/>
          </p:nvSpPr>
          <p:spPr>
            <a:xfrm>
              <a:off x="9577800" y="6065280"/>
              <a:ext cx="1087200" cy="488880"/>
            </a:xfrm>
            <a:prstGeom prst="cloudCallout">
              <a:avLst>
                <a:gd name="adj1" fmla="val 30121"/>
                <a:gd name="adj2" fmla="val -62967"/>
              </a:avLst>
            </a:prstGeom>
            <a:solidFill>
              <a:srgbClr val="ffffff"/>
            </a:solidFill>
            <a:ln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900" spc="-1" strike="noStrike">
                  <a:solidFill>
                    <a:srgbClr val="000000"/>
                  </a:solidFill>
                  <a:latin typeface="Calibri"/>
                </a:rPr>
                <a:t>Inhoudelijk</a:t>
              </a:r>
              <a:endParaRPr b="0" lang="nl-NL" sz="900" spc="-1" strike="noStrike">
                <a:latin typeface="Arial"/>
              </a:endParaRPr>
            </a:p>
          </p:txBody>
        </p:sp>
        <p:sp>
          <p:nvSpPr>
            <p:cNvPr id="352" name="CustomShape 29"/>
            <p:cNvSpPr/>
            <p:nvPr/>
          </p:nvSpPr>
          <p:spPr>
            <a:xfrm>
              <a:off x="8416080" y="5735880"/>
              <a:ext cx="697680" cy="25776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nl-NL" sz="1100" spc="-1" strike="noStrike">
                  <a:solidFill>
                    <a:srgbClr val="000000"/>
                  </a:solidFill>
                  <a:latin typeface="Calibri"/>
                </a:rPr>
                <a:t>Legenda:</a:t>
              </a:r>
              <a:endParaRPr b="0" lang="nl-NL" sz="1100" spc="-1" strike="noStrike">
                <a:latin typeface="Arial"/>
              </a:endParaRPr>
            </a:p>
          </p:txBody>
        </p:sp>
        <p:sp>
          <p:nvSpPr>
            <p:cNvPr id="353" name="CustomShape 30"/>
            <p:cNvSpPr/>
            <p:nvPr/>
          </p:nvSpPr>
          <p:spPr>
            <a:xfrm>
              <a:off x="8516160" y="6028560"/>
              <a:ext cx="951120" cy="5256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Inbreng van project</a:t>
              </a:r>
              <a:endParaRPr b="0" lang="nl-NL" sz="1200" spc="-1" strike="noStrike">
                <a:latin typeface="Arial"/>
              </a:endParaRPr>
            </a:p>
          </p:txBody>
        </p:sp>
      </p:grpSp>
      <p:sp>
        <p:nvSpPr>
          <p:cNvPr id="354" name="CustomShape 31"/>
          <p:cNvSpPr/>
          <p:nvPr/>
        </p:nvSpPr>
        <p:spPr>
          <a:xfrm>
            <a:off x="1932120" y="2979720"/>
            <a:ext cx="10133640" cy="2696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Gemeente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355" name="CustomShape 32"/>
          <p:cNvSpPr/>
          <p:nvPr/>
        </p:nvSpPr>
        <p:spPr>
          <a:xfrm>
            <a:off x="2265840" y="3492720"/>
            <a:ext cx="1371240" cy="1855440"/>
          </a:xfrm>
          <a:prstGeom prst="rect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800" spc="-1" strike="noStrike">
                <a:solidFill>
                  <a:srgbClr val="ffffff"/>
                </a:solidFill>
                <a:latin typeface="Calibri"/>
              </a:rPr>
              <a:t>Lokale</a:t>
            </a:r>
            <a:endParaRPr b="0" lang="nl-N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l-NL" sz="1800" spc="-1" strike="noStrike">
                <a:solidFill>
                  <a:srgbClr val="ffffff"/>
                </a:solidFill>
                <a:latin typeface="Calibri"/>
              </a:rPr>
              <a:t>BRP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356" name="CustomShape 33"/>
          <p:cNvSpPr/>
          <p:nvPr/>
        </p:nvSpPr>
        <p:spPr>
          <a:xfrm>
            <a:off x="10251360" y="3399840"/>
            <a:ext cx="1371240" cy="185544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nl-NL" sz="1800" spc="-1" strike="noStrike">
                <a:solidFill>
                  <a:srgbClr val="ffffff"/>
                </a:solidFill>
                <a:latin typeface="Calibri"/>
              </a:rPr>
              <a:t>Afnemende systemen</a:t>
            </a:r>
            <a:endParaRPr b="0" lang="nl-NL" sz="1800" spc="-1" strike="noStrike">
              <a:latin typeface="Arial"/>
            </a:endParaRPr>
          </a:p>
        </p:txBody>
      </p:sp>
      <p:grpSp>
        <p:nvGrpSpPr>
          <p:cNvPr id="357" name="Group 34"/>
          <p:cNvGrpSpPr/>
          <p:nvPr/>
        </p:nvGrpSpPr>
        <p:grpSpPr>
          <a:xfrm>
            <a:off x="4043160" y="3988440"/>
            <a:ext cx="7220520" cy="864000"/>
            <a:chOff x="4043160" y="3988440"/>
            <a:chExt cx="7220520" cy="864000"/>
          </a:xfrm>
        </p:grpSpPr>
        <p:sp>
          <p:nvSpPr>
            <p:cNvPr id="358" name="CustomShape 35"/>
            <p:cNvSpPr/>
            <p:nvPr/>
          </p:nvSpPr>
          <p:spPr>
            <a:xfrm>
              <a:off x="10251360" y="4168080"/>
              <a:ext cx="1012320" cy="50436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Voorbeeld Client/Demo</a:t>
              </a:r>
              <a:endParaRPr b="0" lang="nl-NL" sz="1200" spc="-1" strike="noStrike">
                <a:latin typeface="Arial"/>
              </a:endParaRPr>
            </a:p>
          </p:txBody>
        </p:sp>
        <p:sp>
          <p:nvSpPr>
            <p:cNvPr id="359" name="CustomShape 36"/>
            <p:cNvSpPr/>
            <p:nvPr/>
          </p:nvSpPr>
          <p:spPr>
            <a:xfrm>
              <a:off x="4043160" y="4207320"/>
              <a:ext cx="523800" cy="4266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Test</a:t>
              </a:r>
              <a:endParaRPr b="0" lang="nl-NL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data</a:t>
              </a:r>
              <a:endParaRPr b="0" lang="nl-NL" sz="1200" spc="-1" strike="noStrike">
                <a:latin typeface="Arial"/>
              </a:endParaRPr>
            </a:p>
          </p:txBody>
        </p:sp>
        <p:sp>
          <p:nvSpPr>
            <p:cNvPr id="360" name="CustomShape 37"/>
            <p:cNvSpPr/>
            <p:nvPr/>
          </p:nvSpPr>
          <p:spPr>
            <a:xfrm>
              <a:off x="5125320" y="3988440"/>
              <a:ext cx="964800" cy="864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Conversie</a:t>
              </a:r>
              <a:endParaRPr b="0" lang="nl-NL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naar</a:t>
              </a:r>
              <a:endParaRPr b="0" lang="nl-NL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functionele</a:t>
              </a:r>
              <a:endParaRPr b="0" lang="nl-NL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standaard</a:t>
              </a:r>
              <a:endParaRPr b="0" lang="nl-NL" sz="1200" spc="-1" strike="noStrike">
                <a:latin typeface="Arial"/>
              </a:endParaRPr>
            </a:p>
          </p:txBody>
        </p:sp>
        <p:sp>
          <p:nvSpPr>
            <p:cNvPr id="361" name="CustomShape 38"/>
            <p:cNvSpPr/>
            <p:nvPr/>
          </p:nvSpPr>
          <p:spPr>
            <a:xfrm>
              <a:off x="4653360" y="4316400"/>
              <a:ext cx="401040" cy="2077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362" name="CustomShape 39"/>
            <p:cNvSpPr/>
            <p:nvPr/>
          </p:nvSpPr>
          <p:spPr>
            <a:xfrm>
              <a:off x="6170040" y="4316400"/>
              <a:ext cx="401040" cy="2077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363" name="CustomShape 40"/>
            <p:cNvSpPr/>
            <p:nvPr/>
          </p:nvSpPr>
          <p:spPr>
            <a:xfrm>
              <a:off x="8079120" y="4297680"/>
              <a:ext cx="2038320" cy="219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364" name="CustomShape 41"/>
            <p:cNvSpPr/>
            <p:nvPr/>
          </p:nvSpPr>
          <p:spPr>
            <a:xfrm>
              <a:off x="8720640" y="4294440"/>
              <a:ext cx="744480" cy="226080"/>
            </a:xfrm>
            <a:prstGeom prst="roundRect">
              <a:avLst>
                <a:gd name="adj" fmla="val 42381"/>
              </a:avLst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100" spc="-1" strike="noStrike">
                  <a:solidFill>
                    <a:srgbClr val="000000"/>
                  </a:solidFill>
                  <a:latin typeface="Calibri"/>
                </a:rPr>
                <a:t>REST</a:t>
              </a:r>
              <a:endParaRPr b="0" lang="nl-NL" sz="1100" spc="-1" strike="noStrike">
                <a:latin typeface="Arial"/>
              </a:endParaRPr>
            </a:p>
          </p:txBody>
        </p:sp>
        <p:sp>
          <p:nvSpPr>
            <p:cNvPr id="365" name="CustomShape 42"/>
            <p:cNvSpPr/>
            <p:nvPr/>
          </p:nvSpPr>
          <p:spPr>
            <a:xfrm>
              <a:off x="6617160" y="4181760"/>
              <a:ext cx="1371240" cy="47772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Lab</a:t>
              </a:r>
              <a:endParaRPr b="0" lang="nl-NL" sz="1200" spc="-1" strike="noStrike">
                <a:latin typeface="Arial"/>
              </a:endParaRPr>
            </a:p>
          </p:txBody>
        </p:sp>
      </p:grpSp>
      <p:sp>
        <p:nvSpPr>
          <p:cNvPr id="366" name="CustomShape 43"/>
          <p:cNvSpPr/>
          <p:nvPr/>
        </p:nvSpPr>
        <p:spPr>
          <a:xfrm>
            <a:off x="383760" y="1235520"/>
            <a:ext cx="10299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Route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l-NL" sz="1800" spc="-1" strike="noStrike">
                <a:solidFill>
                  <a:srgbClr val="000000"/>
                </a:solidFill>
                <a:latin typeface="Calibri"/>
              </a:rPr>
              <a:t>Landelijk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367" name="CustomShape 44"/>
          <p:cNvSpPr/>
          <p:nvPr/>
        </p:nvSpPr>
        <p:spPr>
          <a:xfrm>
            <a:off x="382320" y="4097520"/>
            <a:ext cx="7862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Route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l-NL" sz="1800" spc="-1" strike="noStrike">
                <a:solidFill>
                  <a:srgbClr val="000000"/>
                </a:solidFill>
                <a:latin typeface="Calibri"/>
              </a:rPr>
              <a:t>Lokaal</a:t>
            </a:r>
            <a:endParaRPr b="0" lang="nl-NL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9" dur="indefinite" restart="never" nodeType="tmRoot">
          <p:childTnLst>
            <p:seq>
              <p:cTn id="130" dur="indefinite" nodeType="mainSeq">
                <p:childTnLst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1932120" y="146520"/>
            <a:ext cx="2319840" cy="269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RVIG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2286720" y="672480"/>
            <a:ext cx="1371240" cy="1855440"/>
          </a:xfrm>
          <a:prstGeom prst="rect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800" spc="-1" strike="noStrike">
                <a:solidFill>
                  <a:srgbClr val="ffffff"/>
                </a:solidFill>
                <a:latin typeface="Calibri"/>
              </a:rPr>
              <a:t>BRP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2972520" y="2250000"/>
            <a:ext cx="506520" cy="500040"/>
          </a:xfrm>
          <a:prstGeom prst="flowChartMagneticDisk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1" name="CustomShape 4"/>
          <p:cNvSpPr/>
          <p:nvPr/>
        </p:nvSpPr>
        <p:spPr>
          <a:xfrm>
            <a:off x="4344120" y="146520"/>
            <a:ext cx="5448600" cy="2696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Logius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372" name="CustomShape 5"/>
          <p:cNvSpPr/>
          <p:nvPr/>
        </p:nvSpPr>
        <p:spPr>
          <a:xfrm>
            <a:off x="6617160" y="672480"/>
            <a:ext cx="1371240" cy="18554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800" spc="-1" strike="noStrike">
                <a:solidFill>
                  <a:srgbClr val="ffffff"/>
                </a:solidFill>
                <a:latin typeface="Calibri"/>
              </a:rPr>
              <a:t>DigiLevering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373" name="CustomShape 6"/>
          <p:cNvSpPr/>
          <p:nvPr/>
        </p:nvSpPr>
        <p:spPr>
          <a:xfrm>
            <a:off x="4038480" y="1069560"/>
            <a:ext cx="523800" cy="786600"/>
          </a:xfrm>
          <a:prstGeom prst="rect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200" spc="-1" strike="noStrike">
                <a:solidFill>
                  <a:srgbClr val="ffffff"/>
                </a:solidFill>
                <a:latin typeface="Calibri"/>
              </a:rPr>
              <a:t>GBA</a:t>
            </a:r>
            <a:endParaRPr b="0" lang="nl-NL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l-NL" sz="1200" spc="-1" strike="noStrike">
                <a:solidFill>
                  <a:srgbClr val="ffffff"/>
                </a:solidFill>
                <a:latin typeface="Calibri"/>
              </a:rPr>
              <a:t>Mail-box</a:t>
            </a:r>
            <a:endParaRPr b="0" lang="nl-NL" sz="1200" spc="-1" strike="noStrike">
              <a:latin typeface="Arial"/>
            </a:endParaRPr>
          </a:p>
        </p:txBody>
      </p:sp>
      <p:sp>
        <p:nvSpPr>
          <p:cNvPr id="374" name="CustomShape 7"/>
          <p:cNvSpPr/>
          <p:nvPr/>
        </p:nvSpPr>
        <p:spPr>
          <a:xfrm>
            <a:off x="3703680" y="1366200"/>
            <a:ext cx="289440" cy="207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5" name="CustomShape 8"/>
          <p:cNvSpPr/>
          <p:nvPr/>
        </p:nvSpPr>
        <p:spPr>
          <a:xfrm>
            <a:off x="9884880" y="146520"/>
            <a:ext cx="2180880" cy="2696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Gemeente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376" name="CustomShape 9"/>
          <p:cNvSpPr/>
          <p:nvPr/>
        </p:nvSpPr>
        <p:spPr>
          <a:xfrm>
            <a:off x="4654080" y="1131480"/>
            <a:ext cx="1906560" cy="22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377" name="CustomShape 10"/>
          <p:cNvSpPr/>
          <p:nvPr/>
        </p:nvSpPr>
        <p:spPr>
          <a:xfrm>
            <a:off x="8525880" y="1069560"/>
            <a:ext cx="1113840" cy="3319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200" spc="-1" strike="noStrike">
                <a:solidFill>
                  <a:srgbClr val="ffffff"/>
                </a:solidFill>
                <a:latin typeface="Calibri"/>
              </a:rPr>
              <a:t>MijnOverheid</a:t>
            </a:r>
            <a:endParaRPr b="0" lang="nl-NL" sz="1200" spc="-1" strike="noStrike">
              <a:latin typeface="Arial"/>
            </a:endParaRPr>
          </a:p>
        </p:txBody>
      </p:sp>
      <p:sp>
        <p:nvSpPr>
          <p:cNvPr id="378" name="CustomShape 11"/>
          <p:cNvSpPr/>
          <p:nvPr/>
        </p:nvSpPr>
        <p:spPr>
          <a:xfrm>
            <a:off x="8056800" y="1131480"/>
            <a:ext cx="401040" cy="207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12"/>
          <p:cNvSpPr/>
          <p:nvPr/>
        </p:nvSpPr>
        <p:spPr>
          <a:xfrm>
            <a:off x="8080200" y="1636200"/>
            <a:ext cx="2038320" cy="21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13"/>
          <p:cNvSpPr/>
          <p:nvPr/>
        </p:nvSpPr>
        <p:spPr>
          <a:xfrm>
            <a:off x="8704080" y="1633320"/>
            <a:ext cx="744480" cy="226080"/>
          </a:xfrm>
          <a:prstGeom prst="roundRect">
            <a:avLst>
              <a:gd name="adj" fmla="val 42381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100" spc="-1" strike="noStrike">
                <a:solidFill>
                  <a:srgbClr val="000000"/>
                </a:solidFill>
                <a:latin typeface="Calibri"/>
              </a:rPr>
              <a:t>eBMS</a:t>
            </a:r>
            <a:endParaRPr b="0" lang="nl-NL" sz="1100" spc="-1" strike="noStrike">
              <a:latin typeface="Arial"/>
            </a:endParaRPr>
          </a:p>
        </p:txBody>
      </p:sp>
      <p:sp>
        <p:nvSpPr>
          <p:cNvPr id="381" name="CustomShape 14"/>
          <p:cNvSpPr/>
          <p:nvPr/>
        </p:nvSpPr>
        <p:spPr>
          <a:xfrm>
            <a:off x="10251360" y="671040"/>
            <a:ext cx="1371240" cy="185544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800" spc="-1" strike="noStrike">
                <a:solidFill>
                  <a:srgbClr val="ffffff"/>
                </a:solidFill>
                <a:latin typeface="Calibri"/>
              </a:rPr>
              <a:t>Afnemende systemen</a:t>
            </a:r>
            <a:endParaRPr b="0" lang="nl-NL" sz="1800" spc="-1" strike="noStrike">
              <a:latin typeface="Arial"/>
            </a:endParaRPr>
          </a:p>
        </p:txBody>
      </p:sp>
      <p:grpSp>
        <p:nvGrpSpPr>
          <p:cNvPr id="382" name="Group 15"/>
          <p:cNvGrpSpPr/>
          <p:nvPr/>
        </p:nvGrpSpPr>
        <p:grpSpPr>
          <a:xfrm>
            <a:off x="4036680" y="1537560"/>
            <a:ext cx="7227000" cy="997920"/>
            <a:chOff x="4036680" y="1537560"/>
            <a:chExt cx="7227000" cy="997920"/>
          </a:xfrm>
        </p:grpSpPr>
        <p:sp>
          <p:nvSpPr>
            <p:cNvPr id="383" name="CustomShape 16"/>
            <p:cNvSpPr/>
            <p:nvPr/>
          </p:nvSpPr>
          <p:spPr>
            <a:xfrm>
              <a:off x="5132880" y="1537560"/>
              <a:ext cx="964800" cy="864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Conversie</a:t>
              </a:r>
              <a:endParaRPr b="0" lang="nl-NL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naar</a:t>
              </a:r>
              <a:endParaRPr b="0" lang="nl-NL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functionele</a:t>
              </a:r>
              <a:endParaRPr b="0" lang="nl-NL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standaard</a:t>
              </a:r>
              <a:endParaRPr b="0" lang="nl-NL" sz="1200" spc="-1" strike="noStrike">
                <a:latin typeface="Arial"/>
              </a:endParaRPr>
            </a:p>
          </p:txBody>
        </p:sp>
        <p:sp>
          <p:nvSpPr>
            <p:cNvPr id="384" name="CustomShape 17"/>
            <p:cNvSpPr/>
            <p:nvPr/>
          </p:nvSpPr>
          <p:spPr>
            <a:xfrm>
              <a:off x="4653360" y="1959480"/>
              <a:ext cx="401040" cy="2077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385" name="CustomShape 18"/>
            <p:cNvSpPr/>
            <p:nvPr/>
          </p:nvSpPr>
          <p:spPr>
            <a:xfrm>
              <a:off x="6170040" y="2090160"/>
              <a:ext cx="401040" cy="2077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386" name="CustomShape 19"/>
            <p:cNvSpPr/>
            <p:nvPr/>
          </p:nvSpPr>
          <p:spPr>
            <a:xfrm>
              <a:off x="8080200" y="2188440"/>
              <a:ext cx="2038320" cy="219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387" name="CustomShape 20"/>
            <p:cNvSpPr/>
            <p:nvPr/>
          </p:nvSpPr>
          <p:spPr>
            <a:xfrm>
              <a:off x="8721720" y="2185200"/>
              <a:ext cx="744480" cy="226080"/>
            </a:xfrm>
            <a:prstGeom prst="roundRect">
              <a:avLst>
                <a:gd name="adj" fmla="val 42381"/>
              </a:avLst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100" spc="-1" strike="noStrike">
                  <a:solidFill>
                    <a:srgbClr val="000000"/>
                  </a:solidFill>
                  <a:latin typeface="Calibri"/>
                </a:rPr>
                <a:t>REST ?</a:t>
              </a:r>
              <a:endParaRPr b="0" lang="nl-NL" sz="1100" spc="-1" strike="noStrike">
                <a:latin typeface="Arial"/>
              </a:endParaRPr>
            </a:p>
          </p:txBody>
        </p:sp>
        <p:sp>
          <p:nvSpPr>
            <p:cNvPr id="388" name="CustomShape 21"/>
            <p:cNvSpPr/>
            <p:nvPr/>
          </p:nvSpPr>
          <p:spPr>
            <a:xfrm>
              <a:off x="8977680" y="1883160"/>
              <a:ext cx="197280" cy="2898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389" name="CustomShape 22"/>
            <p:cNvSpPr/>
            <p:nvPr/>
          </p:nvSpPr>
          <p:spPr>
            <a:xfrm>
              <a:off x="6617160" y="2057760"/>
              <a:ext cx="1371240" cy="47772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Lab</a:t>
              </a:r>
              <a:endParaRPr b="0" lang="nl-NL" sz="1200" spc="-1" strike="noStrike">
                <a:latin typeface="Arial"/>
              </a:endParaRPr>
            </a:p>
          </p:txBody>
        </p:sp>
        <p:sp>
          <p:nvSpPr>
            <p:cNvPr id="390" name="CustomShape 23"/>
            <p:cNvSpPr/>
            <p:nvPr/>
          </p:nvSpPr>
          <p:spPr>
            <a:xfrm>
              <a:off x="4036680" y="1861200"/>
              <a:ext cx="523800" cy="4266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Test</a:t>
              </a:r>
              <a:endParaRPr b="0" lang="nl-NL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data</a:t>
              </a:r>
              <a:endParaRPr b="0" lang="nl-NL" sz="1200" spc="-1" strike="noStrike">
                <a:latin typeface="Arial"/>
              </a:endParaRPr>
            </a:p>
          </p:txBody>
        </p:sp>
        <p:sp>
          <p:nvSpPr>
            <p:cNvPr id="391" name="CustomShape 24"/>
            <p:cNvSpPr/>
            <p:nvPr/>
          </p:nvSpPr>
          <p:spPr>
            <a:xfrm>
              <a:off x="10251360" y="2027160"/>
              <a:ext cx="1012320" cy="50436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Voorbeeld Client/Demo</a:t>
              </a:r>
              <a:endParaRPr b="0" lang="nl-NL" sz="1200" spc="-1" strike="noStrike">
                <a:latin typeface="Arial"/>
              </a:endParaRPr>
            </a:p>
          </p:txBody>
        </p:sp>
      </p:grpSp>
      <p:grpSp>
        <p:nvGrpSpPr>
          <p:cNvPr id="392" name="Group 25"/>
          <p:cNvGrpSpPr/>
          <p:nvPr/>
        </p:nvGrpSpPr>
        <p:grpSpPr>
          <a:xfrm>
            <a:off x="8369280" y="5735880"/>
            <a:ext cx="3681720" cy="972000"/>
            <a:chOff x="8369280" y="5735880"/>
            <a:chExt cx="3681720" cy="972000"/>
          </a:xfrm>
        </p:grpSpPr>
        <p:sp>
          <p:nvSpPr>
            <p:cNvPr id="393" name="CustomShape 26"/>
            <p:cNvSpPr/>
            <p:nvPr/>
          </p:nvSpPr>
          <p:spPr>
            <a:xfrm>
              <a:off x="8369280" y="5866560"/>
              <a:ext cx="3681720" cy="8413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a5a5a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/>
          </p:style>
        </p:sp>
        <p:sp>
          <p:nvSpPr>
            <p:cNvPr id="394" name="CustomShape 27"/>
            <p:cNvSpPr/>
            <p:nvPr/>
          </p:nvSpPr>
          <p:spPr>
            <a:xfrm>
              <a:off x="10838160" y="6065280"/>
              <a:ext cx="1087200" cy="488880"/>
            </a:xfrm>
            <a:prstGeom prst="cloudCallout">
              <a:avLst>
                <a:gd name="adj1" fmla="val -32961"/>
                <a:gd name="adj2" fmla="val -6087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900" spc="-1" strike="noStrike">
                  <a:solidFill>
                    <a:srgbClr val="000000"/>
                  </a:solidFill>
                  <a:latin typeface="Calibri"/>
                </a:rPr>
                <a:t>Randvoor-waardelijk</a:t>
              </a:r>
              <a:endParaRPr b="0" lang="nl-NL" sz="900" spc="-1" strike="noStrike">
                <a:latin typeface="Arial"/>
              </a:endParaRPr>
            </a:p>
          </p:txBody>
        </p:sp>
        <p:sp>
          <p:nvSpPr>
            <p:cNvPr id="395" name="CustomShape 28"/>
            <p:cNvSpPr/>
            <p:nvPr/>
          </p:nvSpPr>
          <p:spPr>
            <a:xfrm>
              <a:off x="9577800" y="6065280"/>
              <a:ext cx="1087200" cy="488880"/>
            </a:xfrm>
            <a:prstGeom prst="cloudCallout">
              <a:avLst>
                <a:gd name="adj1" fmla="val 30121"/>
                <a:gd name="adj2" fmla="val -62967"/>
              </a:avLst>
            </a:prstGeom>
            <a:solidFill>
              <a:srgbClr val="ffffff"/>
            </a:solidFill>
            <a:ln>
              <a:solidFill>
                <a:srgbClr val="ed7d3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900" spc="-1" strike="noStrike">
                  <a:solidFill>
                    <a:srgbClr val="000000"/>
                  </a:solidFill>
                  <a:latin typeface="Calibri"/>
                </a:rPr>
                <a:t>Inhoudelijk</a:t>
              </a:r>
              <a:endParaRPr b="0" lang="nl-NL" sz="900" spc="-1" strike="noStrike">
                <a:latin typeface="Arial"/>
              </a:endParaRPr>
            </a:p>
          </p:txBody>
        </p:sp>
        <p:sp>
          <p:nvSpPr>
            <p:cNvPr id="396" name="CustomShape 29"/>
            <p:cNvSpPr/>
            <p:nvPr/>
          </p:nvSpPr>
          <p:spPr>
            <a:xfrm>
              <a:off x="8416080" y="5735880"/>
              <a:ext cx="697680" cy="25776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nl-NL" sz="1100" spc="-1" strike="noStrike">
                  <a:solidFill>
                    <a:srgbClr val="000000"/>
                  </a:solidFill>
                  <a:latin typeface="Calibri"/>
                </a:rPr>
                <a:t>Legenda:</a:t>
              </a:r>
              <a:endParaRPr b="0" lang="nl-NL" sz="1100" spc="-1" strike="noStrike">
                <a:latin typeface="Arial"/>
              </a:endParaRPr>
            </a:p>
          </p:txBody>
        </p:sp>
        <p:sp>
          <p:nvSpPr>
            <p:cNvPr id="397" name="CustomShape 30"/>
            <p:cNvSpPr/>
            <p:nvPr/>
          </p:nvSpPr>
          <p:spPr>
            <a:xfrm>
              <a:off x="8516160" y="6028560"/>
              <a:ext cx="951120" cy="5256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Inbreng van project</a:t>
              </a:r>
              <a:endParaRPr b="0" lang="nl-NL" sz="1200" spc="-1" strike="noStrike">
                <a:latin typeface="Arial"/>
              </a:endParaRPr>
            </a:p>
          </p:txBody>
        </p:sp>
      </p:grpSp>
      <p:sp>
        <p:nvSpPr>
          <p:cNvPr id="398" name="CustomShape 31"/>
          <p:cNvSpPr/>
          <p:nvPr/>
        </p:nvSpPr>
        <p:spPr>
          <a:xfrm>
            <a:off x="1932120" y="2979720"/>
            <a:ext cx="10133640" cy="2696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Gemeente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399" name="CustomShape 32"/>
          <p:cNvSpPr/>
          <p:nvPr/>
        </p:nvSpPr>
        <p:spPr>
          <a:xfrm>
            <a:off x="2265840" y="3492720"/>
            <a:ext cx="1371240" cy="1855440"/>
          </a:xfrm>
          <a:prstGeom prst="rect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800" spc="-1" strike="noStrike">
                <a:solidFill>
                  <a:srgbClr val="ffffff"/>
                </a:solidFill>
                <a:latin typeface="Calibri"/>
              </a:rPr>
              <a:t>Lokale</a:t>
            </a:r>
            <a:endParaRPr b="0" lang="nl-NL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l-NL" sz="1800" spc="-1" strike="noStrike">
                <a:solidFill>
                  <a:srgbClr val="ffffff"/>
                </a:solidFill>
                <a:latin typeface="Calibri"/>
              </a:rPr>
              <a:t>BRP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400" name="CustomShape 33"/>
          <p:cNvSpPr/>
          <p:nvPr/>
        </p:nvSpPr>
        <p:spPr>
          <a:xfrm>
            <a:off x="10251360" y="3399840"/>
            <a:ext cx="1371240" cy="185544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nl-NL" sz="1800" spc="-1" strike="noStrike">
                <a:solidFill>
                  <a:srgbClr val="ffffff"/>
                </a:solidFill>
                <a:latin typeface="Calibri"/>
              </a:rPr>
              <a:t>Afnemende systemen</a:t>
            </a:r>
            <a:endParaRPr b="0" lang="nl-NL" sz="1800" spc="-1" strike="noStrike">
              <a:latin typeface="Arial"/>
            </a:endParaRPr>
          </a:p>
        </p:txBody>
      </p:sp>
      <p:grpSp>
        <p:nvGrpSpPr>
          <p:cNvPr id="401" name="Group 34"/>
          <p:cNvGrpSpPr/>
          <p:nvPr/>
        </p:nvGrpSpPr>
        <p:grpSpPr>
          <a:xfrm>
            <a:off x="4043160" y="3988440"/>
            <a:ext cx="7220520" cy="864000"/>
            <a:chOff x="4043160" y="3988440"/>
            <a:chExt cx="7220520" cy="864000"/>
          </a:xfrm>
        </p:grpSpPr>
        <p:sp>
          <p:nvSpPr>
            <p:cNvPr id="402" name="CustomShape 35"/>
            <p:cNvSpPr/>
            <p:nvPr/>
          </p:nvSpPr>
          <p:spPr>
            <a:xfrm>
              <a:off x="10251360" y="4168080"/>
              <a:ext cx="1012320" cy="50436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Voorbeeld Client/Demo</a:t>
              </a:r>
              <a:endParaRPr b="0" lang="nl-NL" sz="1200" spc="-1" strike="noStrike">
                <a:latin typeface="Arial"/>
              </a:endParaRPr>
            </a:p>
          </p:txBody>
        </p:sp>
        <p:sp>
          <p:nvSpPr>
            <p:cNvPr id="403" name="CustomShape 36"/>
            <p:cNvSpPr/>
            <p:nvPr/>
          </p:nvSpPr>
          <p:spPr>
            <a:xfrm>
              <a:off x="4043160" y="4207320"/>
              <a:ext cx="523800" cy="4266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Test</a:t>
              </a:r>
              <a:endParaRPr b="0" lang="nl-NL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data</a:t>
              </a:r>
              <a:endParaRPr b="0" lang="nl-NL" sz="1200" spc="-1" strike="noStrike">
                <a:latin typeface="Arial"/>
              </a:endParaRPr>
            </a:p>
          </p:txBody>
        </p:sp>
        <p:sp>
          <p:nvSpPr>
            <p:cNvPr id="404" name="CustomShape 37"/>
            <p:cNvSpPr/>
            <p:nvPr/>
          </p:nvSpPr>
          <p:spPr>
            <a:xfrm>
              <a:off x="5125320" y="3988440"/>
              <a:ext cx="964800" cy="864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Conversie</a:t>
              </a:r>
              <a:endParaRPr b="0" lang="nl-NL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naar</a:t>
              </a:r>
              <a:endParaRPr b="0" lang="nl-NL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functionele</a:t>
              </a:r>
              <a:endParaRPr b="0" lang="nl-NL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standaard</a:t>
              </a:r>
              <a:endParaRPr b="0" lang="nl-NL" sz="1200" spc="-1" strike="noStrike">
                <a:latin typeface="Arial"/>
              </a:endParaRPr>
            </a:p>
          </p:txBody>
        </p:sp>
        <p:sp>
          <p:nvSpPr>
            <p:cNvPr id="405" name="CustomShape 38"/>
            <p:cNvSpPr/>
            <p:nvPr/>
          </p:nvSpPr>
          <p:spPr>
            <a:xfrm>
              <a:off x="4653360" y="4316400"/>
              <a:ext cx="401040" cy="2077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406" name="CustomShape 39"/>
            <p:cNvSpPr/>
            <p:nvPr/>
          </p:nvSpPr>
          <p:spPr>
            <a:xfrm>
              <a:off x="6170040" y="4316400"/>
              <a:ext cx="401040" cy="2077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407" name="CustomShape 40"/>
            <p:cNvSpPr/>
            <p:nvPr/>
          </p:nvSpPr>
          <p:spPr>
            <a:xfrm>
              <a:off x="8079120" y="4297680"/>
              <a:ext cx="2038320" cy="219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</p:sp>
        <p:sp>
          <p:nvSpPr>
            <p:cNvPr id="408" name="CustomShape 41"/>
            <p:cNvSpPr/>
            <p:nvPr/>
          </p:nvSpPr>
          <p:spPr>
            <a:xfrm>
              <a:off x="8720640" y="4294440"/>
              <a:ext cx="744480" cy="226080"/>
            </a:xfrm>
            <a:prstGeom prst="roundRect">
              <a:avLst>
                <a:gd name="adj" fmla="val 42381"/>
              </a:avLst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100" spc="-1" strike="noStrike">
                  <a:solidFill>
                    <a:srgbClr val="000000"/>
                  </a:solidFill>
                  <a:latin typeface="Calibri"/>
                </a:rPr>
                <a:t>REST</a:t>
              </a:r>
              <a:endParaRPr b="0" lang="nl-NL" sz="1100" spc="-1" strike="noStrike">
                <a:latin typeface="Arial"/>
              </a:endParaRPr>
            </a:p>
          </p:txBody>
        </p:sp>
        <p:sp>
          <p:nvSpPr>
            <p:cNvPr id="409" name="CustomShape 42"/>
            <p:cNvSpPr/>
            <p:nvPr/>
          </p:nvSpPr>
          <p:spPr>
            <a:xfrm>
              <a:off x="6617160" y="4181760"/>
              <a:ext cx="1371240" cy="47772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bc8e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200" spc="-1" strike="noStrike">
                  <a:solidFill>
                    <a:srgbClr val="000000"/>
                  </a:solidFill>
                  <a:latin typeface="Calibri"/>
                </a:rPr>
                <a:t>Lab</a:t>
              </a:r>
              <a:endParaRPr b="0" lang="nl-NL" sz="1200" spc="-1" strike="noStrike">
                <a:latin typeface="Arial"/>
              </a:endParaRPr>
            </a:p>
          </p:txBody>
        </p:sp>
      </p:grpSp>
      <p:sp>
        <p:nvSpPr>
          <p:cNvPr id="410" name="CustomShape 43"/>
          <p:cNvSpPr/>
          <p:nvPr/>
        </p:nvSpPr>
        <p:spPr>
          <a:xfrm>
            <a:off x="383760" y="1235520"/>
            <a:ext cx="10299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Route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l-NL" sz="1800" spc="-1" strike="noStrike">
                <a:solidFill>
                  <a:srgbClr val="000000"/>
                </a:solidFill>
                <a:latin typeface="Calibri"/>
              </a:rPr>
              <a:t>Landelijk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411" name="CustomShape 44"/>
          <p:cNvSpPr/>
          <p:nvPr/>
        </p:nvSpPr>
        <p:spPr>
          <a:xfrm>
            <a:off x="382320" y="4097520"/>
            <a:ext cx="7862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Route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nl-NL" sz="1800" spc="-1" strike="noStrike">
                <a:solidFill>
                  <a:srgbClr val="000000"/>
                </a:solidFill>
                <a:latin typeface="Calibri"/>
              </a:rPr>
              <a:t>Lokaal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412" name="CustomShape 45"/>
          <p:cNvSpPr/>
          <p:nvPr/>
        </p:nvSpPr>
        <p:spPr>
          <a:xfrm>
            <a:off x="2657520" y="236160"/>
            <a:ext cx="1574280" cy="926640"/>
          </a:xfrm>
          <a:prstGeom prst="cloudCallout">
            <a:avLst>
              <a:gd name="adj1" fmla="val -23999"/>
              <a:gd name="adj2" fmla="val 78609"/>
            </a:avLst>
          </a:prstGeom>
          <a:solidFill>
            <a:schemeClr val="bg1">
              <a:lumMod val="9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100" spc="-1" strike="noStrike">
                <a:solidFill>
                  <a:srgbClr val="000000"/>
                </a:solidFill>
                <a:latin typeface="Calibri"/>
              </a:rPr>
              <a:t>Evt. obstakels tav gebruik DigiLevering?</a:t>
            </a:r>
            <a:endParaRPr b="0" lang="nl-NL" sz="1100" spc="-1" strike="noStrike">
              <a:latin typeface="Arial"/>
            </a:endParaRPr>
          </a:p>
        </p:txBody>
      </p:sp>
      <p:sp>
        <p:nvSpPr>
          <p:cNvPr id="413" name="CustomShape 46"/>
          <p:cNvSpPr/>
          <p:nvPr/>
        </p:nvSpPr>
        <p:spPr>
          <a:xfrm>
            <a:off x="323640" y="1974240"/>
            <a:ext cx="2365560" cy="898560"/>
          </a:xfrm>
          <a:prstGeom prst="cloudCallout">
            <a:avLst>
              <a:gd name="adj1" fmla="val 42954"/>
              <a:gd name="adj2" fmla="val -71558"/>
            </a:avLst>
          </a:prstGeom>
          <a:solidFill>
            <a:srgbClr val="ffffff"/>
          </a:solidFill>
          <a:ln>
            <a:solidFill>
              <a:srgbClr val="a5a5a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100" spc="-1" strike="noStrike">
                <a:solidFill>
                  <a:srgbClr val="000000"/>
                </a:solidFill>
                <a:latin typeface="Calibri"/>
              </a:rPr>
              <a:t>Bijhoudingsproces van BRP kent geen/niet alle gebeurtenissen</a:t>
            </a:r>
            <a:endParaRPr b="0" lang="nl-NL" sz="1100" spc="-1" strike="noStrike">
              <a:latin typeface="Arial"/>
            </a:endParaRPr>
          </a:p>
        </p:txBody>
      </p:sp>
      <p:sp>
        <p:nvSpPr>
          <p:cNvPr id="414" name="CustomShape 47"/>
          <p:cNvSpPr/>
          <p:nvPr/>
        </p:nvSpPr>
        <p:spPr>
          <a:xfrm>
            <a:off x="5125320" y="245160"/>
            <a:ext cx="2028600" cy="893880"/>
          </a:xfrm>
          <a:prstGeom prst="cloudCallout">
            <a:avLst>
              <a:gd name="adj1" fmla="val -8593"/>
              <a:gd name="adj2" fmla="val 99840"/>
            </a:avLst>
          </a:prstGeom>
          <a:solidFill>
            <a:schemeClr val="bg1">
              <a:lumMod val="9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100" spc="-1" strike="noStrike">
                <a:solidFill>
                  <a:srgbClr val="000000"/>
                </a:solidFill>
                <a:latin typeface="Calibri"/>
              </a:rPr>
              <a:t>Mag dit? Juridische vraagstukken rond rolverdeling. </a:t>
            </a:r>
            <a:endParaRPr b="0" lang="nl-NL" sz="1100" spc="-1" strike="noStrike">
              <a:latin typeface="Arial"/>
            </a:endParaRPr>
          </a:p>
        </p:txBody>
      </p:sp>
      <p:sp>
        <p:nvSpPr>
          <p:cNvPr id="415" name="CustomShape 48"/>
          <p:cNvSpPr/>
          <p:nvPr/>
        </p:nvSpPr>
        <p:spPr>
          <a:xfrm>
            <a:off x="0" y="3029040"/>
            <a:ext cx="2309400" cy="1059120"/>
          </a:xfrm>
          <a:prstGeom prst="cloudCallout">
            <a:avLst>
              <a:gd name="adj1" fmla="val 15441"/>
              <a:gd name="adj2" fmla="val -76404"/>
            </a:avLst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100" spc="-1" strike="noStrike">
                <a:solidFill>
                  <a:srgbClr val="000000"/>
                </a:solidFill>
                <a:latin typeface="Calibri"/>
              </a:rPr>
              <a:t>Hoe vertalen we gegevens (functioneel) naar bruikbare gebeurtenissen?</a:t>
            </a:r>
            <a:endParaRPr b="0" lang="nl-NL" sz="1100" spc="-1" strike="noStrike">
              <a:latin typeface="Arial"/>
            </a:endParaRPr>
          </a:p>
        </p:txBody>
      </p:sp>
      <p:sp>
        <p:nvSpPr>
          <p:cNvPr id="416" name="CustomShape 49"/>
          <p:cNvSpPr/>
          <p:nvPr/>
        </p:nvSpPr>
        <p:spPr>
          <a:xfrm>
            <a:off x="1154880" y="3836880"/>
            <a:ext cx="1415880" cy="915120"/>
          </a:xfrm>
          <a:prstGeom prst="cloudCallout">
            <a:avLst>
              <a:gd name="adj1" fmla="val -46375"/>
              <a:gd name="adj2" fmla="val -32582"/>
            </a:avLst>
          </a:prstGeom>
          <a:solidFill>
            <a:schemeClr val="bg1">
              <a:lumMod val="9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100" spc="-1" strike="noStrike">
                <a:solidFill>
                  <a:srgbClr val="000000"/>
                </a:solidFill>
                <a:latin typeface="Calibri"/>
              </a:rPr>
              <a:t>Mag dit? (Juridisch vraagstuk). </a:t>
            </a:r>
            <a:endParaRPr b="0" lang="nl-NL" sz="1100" spc="-1" strike="noStrike">
              <a:latin typeface="Arial"/>
            </a:endParaRPr>
          </a:p>
        </p:txBody>
      </p:sp>
      <p:sp>
        <p:nvSpPr>
          <p:cNvPr id="417" name="CustomShape 50"/>
          <p:cNvSpPr/>
          <p:nvPr/>
        </p:nvSpPr>
        <p:spPr>
          <a:xfrm>
            <a:off x="5447160" y="2572200"/>
            <a:ext cx="2309400" cy="1044720"/>
          </a:xfrm>
          <a:prstGeom prst="cloudCallout">
            <a:avLst>
              <a:gd name="adj1" fmla="val 14064"/>
              <a:gd name="adj2" fmla="val -75375"/>
            </a:avLst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100" spc="-1" strike="noStrike">
                <a:solidFill>
                  <a:srgbClr val="000000"/>
                </a:solidFill>
                <a:latin typeface="Calibri"/>
              </a:rPr>
              <a:t>Toepasbaarheid RESTful notificeren binnen overheids landschap?</a:t>
            </a:r>
            <a:endParaRPr b="0" lang="nl-NL" sz="1100" spc="-1" strike="noStrike">
              <a:latin typeface="Arial"/>
            </a:endParaRPr>
          </a:p>
        </p:txBody>
      </p:sp>
      <p:sp>
        <p:nvSpPr>
          <p:cNvPr id="418" name="CustomShape 51"/>
          <p:cNvSpPr/>
          <p:nvPr/>
        </p:nvSpPr>
        <p:spPr>
          <a:xfrm>
            <a:off x="7887240" y="2683080"/>
            <a:ext cx="2038320" cy="1078200"/>
          </a:xfrm>
          <a:prstGeom prst="cloudCallout">
            <a:avLst>
              <a:gd name="adj1" fmla="val 22968"/>
              <a:gd name="adj2" fmla="val -82574"/>
            </a:avLst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100" spc="-1" strike="noStrike">
                <a:solidFill>
                  <a:srgbClr val="000000"/>
                </a:solidFill>
                <a:latin typeface="Calibri"/>
              </a:rPr>
              <a:t>Is het REST protocol daadwerkelijk laagdrempeliger bij aansluiting?</a:t>
            </a:r>
            <a:endParaRPr b="0" lang="nl-NL" sz="1100" spc="-1" strike="noStrike">
              <a:latin typeface="Arial"/>
            </a:endParaRPr>
          </a:p>
        </p:txBody>
      </p:sp>
      <p:sp>
        <p:nvSpPr>
          <p:cNvPr id="419" name="CustomShape 52"/>
          <p:cNvSpPr/>
          <p:nvPr/>
        </p:nvSpPr>
        <p:spPr>
          <a:xfrm>
            <a:off x="7923600" y="1030320"/>
            <a:ext cx="1825560" cy="936360"/>
          </a:xfrm>
          <a:prstGeom prst="cloudCallout">
            <a:avLst>
              <a:gd name="adj1" fmla="val -764"/>
              <a:gd name="adj2" fmla="val 84637"/>
            </a:avLst>
          </a:prstGeom>
          <a:solidFill>
            <a:schemeClr val="bg1">
              <a:lumMod val="9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100" spc="-1" strike="noStrike">
                <a:solidFill>
                  <a:srgbClr val="000000"/>
                </a:solidFill>
                <a:latin typeface="Calibri"/>
              </a:rPr>
              <a:t>Wat is er nodig voor REST binnen DigiLevering?</a:t>
            </a:r>
            <a:endParaRPr b="0" lang="nl-NL" sz="1100" spc="-1" strike="noStrike">
              <a:latin typeface="Arial"/>
            </a:endParaRPr>
          </a:p>
        </p:txBody>
      </p:sp>
      <p:sp>
        <p:nvSpPr>
          <p:cNvPr id="420" name="CustomShape 53"/>
          <p:cNvSpPr/>
          <p:nvPr/>
        </p:nvSpPr>
        <p:spPr>
          <a:xfrm>
            <a:off x="3474720" y="2379600"/>
            <a:ext cx="1878840" cy="960120"/>
          </a:xfrm>
          <a:prstGeom prst="cloudCallout">
            <a:avLst>
              <a:gd name="adj1" fmla="val 43611"/>
              <a:gd name="adj2" fmla="val -58937"/>
            </a:avLst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100" spc="-1" strike="noStrike">
                <a:solidFill>
                  <a:srgbClr val="000000"/>
                </a:solidFill>
                <a:latin typeface="Calibri"/>
              </a:rPr>
              <a:t>Functionele standaard bruikbaar icm DigiLevering?</a:t>
            </a:r>
            <a:endParaRPr b="0" lang="nl-NL" sz="1100" spc="-1" strike="noStrike">
              <a:latin typeface="Arial"/>
            </a:endParaRPr>
          </a:p>
        </p:txBody>
      </p:sp>
      <p:sp>
        <p:nvSpPr>
          <p:cNvPr id="421" name="CustomShape 54"/>
          <p:cNvSpPr/>
          <p:nvPr/>
        </p:nvSpPr>
        <p:spPr>
          <a:xfrm>
            <a:off x="8782560" y="4829040"/>
            <a:ext cx="2750040" cy="891000"/>
          </a:xfrm>
          <a:prstGeom prst="cloudCallout">
            <a:avLst>
              <a:gd name="adj1" fmla="val 7981"/>
              <a:gd name="adj2" fmla="val -71574"/>
            </a:avLst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100" spc="-1" strike="noStrike">
                <a:solidFill>
                  <a:srgbClr val="000000"/>
                </a:solidFill>
                <a:latin typeface="Calibri"/>
              </a:rPr>
              <a:t>Zijn historische bevragingen echt noodzakelijk bij informatiearm notificeren?</a:t>
            </a:r>
            <a:endParaRPr b="0" lang="nl-NL" sz="1100" spc="-1" strike="noStrike">
              <a:latin typeface="Arial"/>
            </a:endParaRPr>
          </a:p>
        </p:txBody>
      </p:sp>
      <p:sp>
        <p:nvSpPr>
          <p:cNvPr id="422" name="CustomShape 55"/>
          <p:cNvSpPr/>
          <p:nvPr/>
        </p:nvSpPr>
        <p:spPr>
          <a:xfrm>
            <a:off x="4992480" y="5196240"/>
            <a:ext cx="3116160" cy="943200"/>
          </a:xfrm>
          <a:prstGeom prst="cloudCallout">
            <a:avLst>
              <a:gd name="adj1" fmla="val -17998"/>
              <a:gd name="adj2" fmla="val -97869"/>
            </a:avLst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nl-NL" sz="1100" spc="-1" strike="noStrike">
                <a:solidFill>
                  <a:srgbClr val="000000"/>
                </a:solidFill>
                <a:latin typeface="Calibri"/>
              </a:rPr>
              <a:t>Biedt de functionale standaard  voldoende informatie voor inzetbaar in praktijk?</a:t>
            </a:r>
            <a:endParaRPr b="0" lang="nl-NL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838080" y="394920"/>
            <a:ext cx="10515240" cy="972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nl-NL" sz="4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1" lang="nl-NL" sz="4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1" lang="nl-NL" sz="4800" spc="-1" strike="noStrike">
                <a:solidFill>
                  <a:srgbClr val="000000"/>
                </a:solidFill>
                <a:latin typeface="Calibri Light"/>
              </a:rPr>
              <a:t>Oproep</a:t>
            </a:r>
            <a:endParaRPr b="0" lang="nl-NL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4" name="TextShape 2"/>
          <p:cNvSpPr txBox="1"/>
          <p:nvPr/>
        </p:nvSpPr>
        <p:spPr>
          <a:xfrm>
            <a:off x="838080" y="1091160"/>
            <a:ext cx="10515240" cy="50853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Wie denkt “Ik had toch wel graag meegedaan” !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In 1 à 2 uur visualiseren we </a:t>
            </a:r>
            <a:r>
              <a:rPr b="0" lang="nl-NL" sz="2800" spc="-1" strike="noStrike">
                <a:solidFill>
                  <a:srgbClr val="ed7d31"/>
                </a:solidFill>
                <a:latin typeface="Calibri"/>
              </a:rPr>
              <a:t>vrijdag, maandag of dinsdag </a:t>
            </a: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samen de case (stroomschema + leerpunten).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Deze kan dan a.s. </a:t>
            </a:r>
            <a:r>
              <a:rPr b="0" lang="nl-NL" sz="2800" spc="-1" strike="noStrike">
                <a:solidFill>
                  <a:srgbClr val="ed7d31"/>
                </a:solidFill>
                <a:latin typeface="Calibri"/>
              </a:rPr>
              <a:t>woensdag</a:t>
            </a:r>
            <a:r>
              <a:rPr b="0" lang="nl-NL" sz="2800" spc="-1" strike="noStrike">
                <a:solidFill>
                  <a:srgbClr val="ed7d31"/>
                </a:solidFill>
                <a:latin typeface="Calibri"/>
              </a:rPr>
              <a:t> 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25" name="Graphic 2" descr="Megafoon silhouet"/>
          <p:cNvPicPr/>
          <p:nvPr/>
        </p:nvPicPr>
        <p:blipFill>
          <a:blip r:embed="rId1"/>
          <a:stretch/>
        </p:blipFill>
        <p:spPr>
          <a:xfrm rot="1806600">
            <a:off x="830160" y="-189000"/>
            <a:ext cx="1864080" cy="186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1" dur="indefinite" restart="never" nodeType="tmRoot">
          <p:childTnLst>
            <p:seq>
              <p:cTn id="182" dur="indefinite" nodeType="mainSeq">
                <p:childTnLst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nl-NL" sz="4800" spc="-1" strike="noStrike">
                <a:solidFill>
                  <a:srgbClr val="000000"/>
                </a:solidFill>
                <a:latin typeface="Calibri Light"/>
              </a:rPr>
              <a:t>Berichtenstandaard</a:t>
            </a:r>
            <a:endParaRPr b="0" lang="nl-NL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 txBox="1"/>
          <p:nvPr/>
        </p:nvSpPr>
        <p:spPr>
          <a:xfrm>
            <a:off x="336960" y="216360"/>
            <a:ext cx="456120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nl-NL" sz="3200" spc="-1" strike="noStrike">
                <a:solidFill>
                  <a:srgbClr val="000000"/>
                </a:solidFill>
                <a:latin typeface="Calibri Light"/>
              </a:rPr>
              <a:t>Gelaagde standaard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8" name="CustomShape 2"/>
          <p:cNvSpPr/>
          <p:nvPr/>
        </p:nvSpPr>
        <p:spPr>
          <a:xfrm rot="10800000">
            <a:off x="494280" y="1384920"/>
            <a:ext cx="906840" cy="4925520"/>
          </a:xfrm>
          <a:prstGeom prst="triangle">
            <a:avLst>
              <a:gd name="adj" fmla="val 49206"/>
            </a:avLst>
          </a:prstGeom>
          <a:solidFill>
            <a:srgbClr val="ffc000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429" name="CustomShape 3"/>
          <p:cNvSpPr/>
          <p:nvPr/>
        </p:nvSpPr>
        <p:spPr>
          <a:xfrm>
            <a:off x="1469160" y="6067800"/>
            <a:ext cx="19659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er is iets gebeurd”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430" name="CustomShape 4"/>
          <p:cNvSpPr/>
          <p:nvPr/>
        </p:nvSpPr>
        <p:spPr>
          <a:xfrm>
            <a:off x="2705400" y="4385880"/>
            <a:ext cx="1165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Push / pull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431" name="CustomShape 5"/>
          <p:cNvSpPr/>
          <p:nvPr/>
        </p:nvSpPr>
        <p:spPr>
          <a:xfrm>
            <a:off x="1713600" y="3992040"/>
            <a:ext cx="10468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Makelaar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432" name="CustomShape 6"/>
          <p:cNvSpPr/>
          <p:nvPr/>
        </p:nvSpPr>
        <p:spPr>
          <a:xfrm>
            <a:off x="1576440" y="1374840"/>
            <a:ext cx="3649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Signaal vs. Gebeurtenis vs. Notificatie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433" name="CustomShape 7"/>
          <p:cNvSpPr/>
          <p:nvPr/>
        </p:nvSpPr>
        <p:spPr>
          <a:xfrm>
            <a:off x="1631880" y="5024880"/>
            <a:ext cx="979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Typering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434" name="CustomShape 8"/>
          <p:cNvSpPr/>
          <p:nvPr/>
        </p:nvSpPr>
        <p:spPr>
          <a:xfrm>
            <a:off x="2462760" y="5400360"/>
            <a:ext cx="1444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Informatierijk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435" name="CustomShape 9"/>
          <p:cNvSpPr/>
          <p:nvPr/>
        </p:nvSpPr>
        <p:spPr>
          <a:xfrm>
            <a:off x="1476720" y="2858400"/>
            <a:ext cx="2633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Informatiearm / Bevraging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436" name="CustomShape 10"/>
          <p:cNvSpPr/>
          <p:nvPr/>
        </p:nvSpPr>
        <p:spPr>
          <a:xfrm>
            <a:off x="3483000" y="2439720"/>
            <a:ext cx="901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Historie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437" name="CustomShape 11"/>
          <p:cNvSpPr/>
          <p:nvPr/>
        </p:nvSpPr>
        <p:spPr>
          <a:xfrm>
            <a:off x="2594880" y="3265200"/>
            <a:ext cx="839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Privacy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438" name="CustomShape 12"/>
          <p:cNvSpPr/>
          <p:nvPr/>
        </p:nvSpPr>
        <p:spPr>
          <a:xfrm>
            <a:off x="2366640" y="1922040"/>
            <a:ext cx="938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800" spc="-1" strike="noStrike">
                <a:solidFill>
                  <a:srgbClr val="000000"/>
                </a:solidFill>
                <a:latin typeface="Calibri"/>
              </a:rPr>
              <a:t>Filtering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439" name="CustomShape 13"/>
          <p:cNvSpPr/>
          <p:nvPr/>
        </p:nvSpPr>
        <p:spPr>
          <a:xfrm>
            <a:off x="5086440" y="1902240"/>
            <a:ext cx="473400" cy="44748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b5d4a7"/>
              </a:gs>
              <a:gs pos="100000">
                <a:srgbClr val="a9cd99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grpSp>
        <p:nvGrpSpPr>
          <p:cNvPr id="440" name="Group 14"/>
          <p:cNvGrpSpPr/>
          <p:nvPr/>
        </p:nvGrpSpPr>
        <p:grpSpPr>
          <a:xfrm>
            <a:off x="8393400" y="5855760"/>
            <a:ext cx="1943640" cy="767520"/>
            <a:chOff x="8393400" y="5855760"/>
            <a:chExt cx="1943640" cy="767520"/>
          </a:xfrm>
        </p:grpSpPr>
        <p:sp>
          <p:nvSpPr>
            <p:cNvPr id="441" name="CustomShape 15"/>
            <p:cNvSpPr/>
            <p:nvPr/>
          </p:nvSpPr>
          <p:spPr>
            <a:xfrm>
              <a:off x="9792360" y="586008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" name="CustomShape 16"/>
            <p:cNvSpPr/>
            <p:nvPr/>
          </p:nvSpPr>
          <p:spPr>
            <a:xfrm>
              <a:off x="9246960" y="585576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3" name="CustomShape 17"/>
            <p:cNvSpPr/>
            <p:nvPr/>
          </p:nvSpPr>
          <p:spPr>
            <a:xfrm>
              <a:off x="8701920" y="585576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4" name="CustomShape 18"/>
            <p:cNvSpPr/>
            <p:nvPr/>
          </p:nvSpPr>
          <p:spPr>
            <a:xfrm>
              <a:off x="8393400" y="5939280"/>
              <a:ext cx="1943640" cy="68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400" spc="-1" strike="noStrike">
                  <a:solidFill>
                    <a:srgbClr val="000000"/>
                  </a:solidFill>
                  <a:latin typeface="Calibri"/>
                </a:rPr>
                <a:t>Basale notificatie</a:t>
              </a:r>
              <a:endParaRPr b="0" lang="nl-NL" sz="1400" spc="-1" strike="noStrike">
                <a:latin typeface="Arial"/>
              </a:endParaRPr>
            </a:p>
          </p:txBody>
        </p:sp>
      </p:grpSp>
      <p:grpSp>
        <p:nvGrpSpPr>
          <p:cNvPr id="445" name="Group 19"/>
          <p:cNvGrpSpPr/>
          <p:nvPr/>
        </p:nvGrpSpPr>
        <p:grpSpPr>
          <a:xfrm>
            <a:off x="7139880" y="4743000"/>
            <a:ext cx="1943640" cy="767520"/>
            <a:chOff x="7139880" y="4743000"/>
            <a:chExt cx="1943640" cy="767520"/>
          </a:xfrm>
        </p:grpSpPr>
        <p:sp>
          <p:nvSpPr>
            <p:cNvPr id="446" name="CustomShape 20"/>
            <p:cNvSpPr/>
            <p:nvPr/>
          </p:nvSpPr>
          <p:spPr>
            <a:xfrm>
              <a:off x="7993440" y="474300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7" name="CustomShape 21"/>
            <p:cNvSpPr/>
            <p:nvPr/>
          </p:nvSpPr>
          <p:spPr>
            <a:xfrm>
              <a:off x="7448040" y="474300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8" name="CustomShape 22"/>
            <p:cNvSpPr/>
            <p:nvPr/>
          </p:nvSpPr>
          <p:spPr>
            <a:xfrm>
              <a:off x="8538480" y="474732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" name="CustomShape 23"/>
            <p:cNvSpPr/>
            <p:nvPr/>
          </p:nvSpPr>
          <p:spPr>
            <a:xfrm>
              <a:off x="7139880" y="4826520"/>
              <a:ext cx="1943640" cy="68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400" spc="-1" strike="noStrike">
                  <a:solidFill>
                    <a:srgbClr val="000000"/>
                  </a:solidFill>
                  <a:latin typeface="Calibri"/>
                </a:rPr>
                <a:t>Gegevens over object</a:t>
              </a:r>
              <a:endParaRPr b="0" lang="nl-NL" sz="1400" spc="-1" strike="noStrike">
                <a:latin typeface="Arial"/>
              </a:endParaRPr>
            </a:p>
          </p:txBody>
        </p:sp>
      </p:grpSp>
      <p:grpSp>
        <p:nvGrpSpPr>
          <p:cNvPr id="450" name="Group 24"/>
          <p:cNvGrpSpPr/>
          <p:nvPr/>
        </p:nvGrpSpPr>
        <p:grpSpPr>
          <a:xfrm>
            <a:off x="9654120" y="4743000"/>
            <a:ext cx="1943640" cy="767520"/>
            <a:chOff x="9654120" y="4743000"/>
            <a:chExt cx="1943640" cy="767520"/>
          </a:xfrm>
        </p:grpSpPr>
        <p:sp>
          <p:nvSpPr>
            <p:cNvPr id="451" name="CustomShape 25"/>
            <p:cNvSpPr/>
            <p:nvPr/>
          </p:nvSpPr>
          <p:spPr>
            <a:xfrm>
              <a:off x="10507680" y="474300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2" name="CustomShape 26"/>
            <p:cNvSpPr/>
            <p:nvPr/>
          </p:nvSpPr>
          <p:spPr>
            <a:xfrm>
              <a:off x="9962640" y="474300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3" name="CustomShape 27"/>
            <p:cNvSpPr/>
            <p:nvPr/>
          </p:nvSpPr>
          <p:spPr>
            <a:xfrm>
              <a:off x="11053080" y="474732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4" name="CustomShape 28"/>
            <p:cNvSpPr/>
            <p:nvPr/>
          </p:nvSpPr>
          <p:spPr>
            <a:xfrm>
              <a:off x="9654120" y="4826520"/>
              <a:ext cx="1943640" cy="68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400" spc="-1" strike="noStrike">
                  <a:solidFill>
                    <a:srgbClr val="000000"/>
                  </a:solidFill>
                  <a:latin typeface="Calibri"/>
                </a:rPr>
                <a:t>Typering</a:t>
              </a:r>
              <a:endParaRPr b="0" lang="nl-NL" sz="1400" spc="-1" strike="noStrike">
                <a:latin typeface="Arial"/>
              </a:endParaRPr>
            </a:p>
          </p:txBody>
        </p:sp>
      </p:grpSp>
      <p:grpSp>
        <p:nvGrpSpPr>
          <p:cNvPr id="455" name="Group 29"/>
          <p:cNvGrpSpPr/>
          <p:nvPr/>
        </p:nvGrpSpPr>
        <p:grpSpPr>
          <a:xfrm>
            <a:off x="8937360" y="3632760"/>
            <a:ext cx="1943640" cy="767520"/>
            <a:chOff x="8937360" y="3632760"/>
            <a:chExt cx="1943640" cy="767520"/>
          </a:xfrm>
        </p:grpSpPr>
        <p:sp>
          <p:nvSpPr>
            <p:cNvPr id="456" name="CustomShape 30"/>
            <p:cNvSpPr/>
            <p:nvPr/>
          </p:nvSpPr>
          <p:spPr>
            <a:xfrm>
              <a:off x="10335960" y="363708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7" name="CustomShape 31"/>
            <p:cNvSpPr/>
            <p:nvPr/>
          </p:nvSpPr>
          <p:spPr>
            <a:xfrm>
              <a:off x="9790920" y="363276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8" name="CustomShape 32"/>
            <p:cNvSpPr/>
            <p:nvPr/>
          </p:nvSpPr>
          <p:spPr>
            <a:xfrm>
              <a:off x="9245520" y="363276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9" name="CustomShape 33"/>
            <p:cNvSpPr/>
            <p:nvPr/>
          </p:nvSpPr>
          <p:spPr>
            <a:xfrm>
              <a:off x="8937360" y="3716280"/>
              <a:ext cx="1943640" cy="68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400" spc="-1" strike="noStrike">
                  <a:solidFill>
                    <a:srgbClr val="000000"/>
                  </a:solidFill>
                  <a:latin typeface="Calibri"/>
                </a:rPr>
                <a:t>Linked data</a:t>
              </a:r>
              <a:endParaRPr b="0" lang="nl-NL" sz="1400" spc="-1" strike="noStrike">
                <a:latin typeface="Arial"/>
              </a:endParaRPr>
            </a:p>
          </p:txBody>
        </p:sp>
      </p:grpSp>
      <p:grpSp>
        <p:nvGrpSpPr>
          <p:cNvPr id="460" name="Group 34"/>
          <p:cNvGrpSpPr/>
          <p:nvPr/>
        </p:nvGrpSpPr>
        <p:grpSpPr>
          <a:xfrm>
            <a:off x="6455520" y="1404360"/>
            <a:ext cx="1943640" cy="767160"/>
            <a:chOff x="6455520" y="1404360"/>
            <a:chExt cx="1943640" cy="767160"/>
          </a:xfrm>
        </p:grpSpPr>
        <p:sp>
          <p:nvSpPr>
            <p:cNvPr id="461" name="CustomShape 35"/>
            <p:cNvSpPr/>
            <p:nvPr/>
          </p:nvSpPr>
          <p:spPr>
            <a:xfrm>
              <a:off x="7309080" y="140436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2" name="CustomShape 36"/>
            <p:cNvSpPr/>
            <p:nvPr/>
          </p:nvSpPr>
          <p:spPr>
            <a:xfrm>
              <a:off x="6763680" y="140436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3" name="CustomShape 37"/>
            <p:cNvSpPr/>
            <p:nvPr/>
          </p:nvSpPr>
          <p:spPr>
            <a:xfrm>
              <a:off x="7854120" y="140832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4" name="CustomShape 38"/>
            <p:cNvSpPr/>
            <p:nvPr/>
          </p:nvSpPr>
          <p:spPr>
            <a:xfrm>
              <a:off x="6455520" y="1487520"/>
              <a:ext cx="1943640" cy="68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400" spc="-1" strike="noStrike">
                  <a:solidFill>
                    <a:srgbClr val="000000"/>
                  </a:solidFill>
                  <a:latin typeface="Calibri"/>
                </a:rPr>
                <a:t>Tijdsaspecten</a:t>
              </a:r>
              <a:endParaRPr b="0" lang="nl-NL" sz="1400" spc="-1" strike="noStrike">
                <a:latin typeface="Arial"/>
              </a:endParaRPr>
            </a:p>
          </p:txBody>
        </p:sp>
      </p:grpSp>
      <p:grpSp>
        <p:nvGrpSpPr>
          <p:cNvPr id="465" name="Group 39"/>
          <p:cNvGrpSpPr/>
          <p:nvPr/>
        </p:nvGrpSpPr>
        <p:grpSpPr>
          <a:xfrm>
            <a:off x="9464040" y="320040"/>
            <a:ext cx="1943640" cy="767520"/>
            <a:chOff x="9464040" y="320040"/>
            <a:chExt cx="1943640" cy="767520"/>
          </a:xfrm>
        </p:grpSpPr>
        <p:sp>
          <p:nvSpPr>
            <p:cNvPr id="466" name="CustomShape 40"/>
            <p:cNvSpPr/>
            <p:nvPr/>
          </p:nvSpPr>
          <p:spPr>
            <a:xfrm>
              <a:off x="10863000" y="32436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7" name="CustomShape 41"/>
            <p:cNvSpPr/>
            <p:nvPr/>
          </p:nvSpPr>
          <p:spPr>
            <a:xfrm>
              <a:off x="10317600" y="32004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8" name="CustomShape 42"/>
            <p:cNvSpPr/>
            <p:nvPr/>
          </p:nvSpPr>
          <p:spPr>
            <a:xfrm>
              <a:off x="9772560" y="32004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9" name="CustomShape 43"/>
            <p:cNvSpPr/>
            <p:nvPr/>
          </p:nvSpPr>
          <p:spPr>
            <a:xfrm>
              <a:off x="9464040" y="403560"/>
              <a:ext cx="1943640" cy="68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400" spc="-1" strike="noStrike">
                  <a:solidFill>
                    <a:srgbClr val="000000"/>
                  </a:solidFill>
                  <a:latin typeface="Calibri"/>
                </a:rPr>
                <a:t>Filtering</a:t>
              </a:r>
              <a:endParaRPr b="0" lang="nl-NL" sz="1400" spc="-1" strike="noStrike">
                <a:latin typeface="Arial"/>
              </a:endParaRPr>
            </a:p>
          </p:txBody>
        </p:sp>
      </p:grpSp>
      <p:grpSp>
        <p:nvGrpSpPr>
          <p:cNvPr id="470" name="Group 44"/>
          <p:cNvGrpSpPr/>
          <p:nvPr/>
        </p:nvGrpSpPr>
        <p:grpSpPr>
          <a:xfrm>
            <a:off x="7000560" y="320040"/>
            <a:ext cx="1943640" cy="767520"/>
            <a:chOff x="7000560" y="320040"/>
            <a:chExt cx="1943640" cy="767520"/>
          </a:xfrm>
        </p:grpSpPr>
        <p:sp>
          <p:nvSpPr>
            <p:cNvPr id="471" name="CustomShape 45"/>
            <p:cNvSpPr/>
            <p:nvPr/>
          </p:nvSpPr>
          <p:spPr>
            <a:xfrm>
              <a:off x="8399520" y="32436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2" name="CustomShape 46"/>
            <p:cNvSpPr/>
            <p:nvPr/>
          </p:nvSpPr>
          <p:spPr>
            <a:xfrm>
              <a:off x="7854120" y="32004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3" name="CustomShape 47"/>
            <p:cNvSpPr/>
            <p:nvPr/>
          </p:nvSpPr>
          <p:spPr>
            <a:xfrm>
              <a:off x="7309080" y="32004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4" name="CustomShape 48"/>
            <p:cNvSpPr/>
            <p:nvPr/>
          </p:nvSpPr>
          <p:spPr>
            <a:xfrm>
              <a:off x="7000560" y="403560"/>
              <a:ext cx="1943640" cy="68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400" spc="-1" strike="noStrike">
                  <a:solidFill>
                    <a:srgbClr val="000000"/>
                  </a:solidFill>
                  <a:latin typeface="Calibri"/>
                </a:rPr>
                <a:t>Signaal, gebeurtenis, notificatie</a:t>
              </a:r>
              <a:endParaRPr b="0" lang="nl-NL" sz="1400" spc="-1" strike="noStrike">
                <a:latin typeface="Arial"/>
              </a:endParaRPr>
            </a:p>
          </p:txBody>
        </p:sp>
      </p:grpSp>
      <p:grpSp>
        <p:nvGrpSpPr>
          <p:cNvPr id="475" name="Group 49"/>
          <p:cNvGrpSpPr/>
          <p:nvPr/>
        </p:nvGrpSpPr>
        <p:grpSpPr>
          <a:xfrm>
            <a:off x="6427080" y="3637440"/>
            <a:ext cx="1943640" cy="767520"/>
            <a:chOff x="6427080" y="3637440"/>
            <a:chExt cx="1943640" cy="767520"/>
          </a:xfrm>
        </p:grpSpPr>
        <p:sp>
          <p:nvSpPr>
            <p:cNvPr id="476" name="CustomShape 50"/>
            <p:cNvSpPr/>
            <p:nvPr/>
          </p:nvSpPr>
          <p:spPr>
            <a:xfrm>
              <a:off x="7826040" y="364176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7" name="CustomShape 51"/>
            <p:cNvSpPr/>
            <p:nvPr/>
          </p:nvSpPr>
          <p:spPr>
            <a:xfrm>
              <a:off x="7280640" y="363744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8" name="CustomShape 52"/>
            <p:cNvSpPr/>
            <p:nvPr/>
          </p:nvSpPr>
          <p:spPr>
            <a:xfrm>
              <a:off x="6735600" y="363744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9" name="CustomShape 53"/>
            <p:cNvSpPr/>
            <p:nvPr/>
          </p:nvSpPr>
          <p:spPr>
            <a:xfrm>
              <a:off x="6427080" y="3720960"/>
              <a:ext cx="1943640" cy="68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400" spc="-1" strike="noStrike">
                  <a:solidFill>
                    <a:srgbClr val="000000"/>
                  </a:solidFill>
                  <a:latin typeface="Calibri"/>
                </a:rPr>
                <a:t>Pull</a:t>
              </a:r>
              <a:endParaRPr b="0" lang="nl-NL" sz="1400" spc="-1" strike="noStrike">
                <a:latin typeface="Arial"/>
              </a:endParaRPr>
            </a:p>
          </p:txBody>
        </p:sp>
      </p:grpSp>
      <p:grpSp>
        <p:nvGrpSpPr>
          <p:cNvPr id="480" name="Group 54"/>
          <p:cNvGrpSpPr/>
          <p:nvPr/>
        </p:nvGrpSpPr>
        <p:grpSpPr>
          <a:xfrm>
            <a:off x="7145280" y="2557440"/>
            <a:ext cx="1943640" cy="767520"/>
            <a:chOff x="7145280" y="2557440"/>
            <a:chExt cx="1943640" cy="767520"/>
          </a:xfrm>
        </p:grpSpPr>
        <p:sp>
          <p:nvSpPr>
            <p:cNvPr id="481" name="CustomShape 55"/>
            <p:cNvSpPr/>
            <p:nvPr/>
          </p:nvSpPr>
          <p:spPr>
            <a:xfrm>
              <a:off x="7998840" y="255744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2" name="CustomShape 56"/>
            <p:cNvSpPr/>
            <p:nvPr/>
          </p:nvSpPr>
          <p:spPr>
            <a:xfrm>
              <a:off x="7453800" y="255744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3" name="CustomShape 57"/>
            <p:cNvSpPr/>
            <p:nvPr/>
          </p:nvSpPr>
          <p:spPr>
            <a:xfrm>
              <a:off x="8544240" y="256176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4" name="CustomShape 58"/>
            <p:cNvSpPr/>
            <p:nvPr/>
          </p:nvSpPr>
          <p:spPr>
            <a:xfrm>
              <a:off x="7145280" y="2640960"/>
              <a:ext cx="1943640" cy="68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400" spc="-1" strike="noStrike">
                  <a:solidFill>
                    <a:srgbClr val="000000"/>
                  </a:solidFill>
                  <a:latin typeface="Calibri"/>
                </a:rPr>
                <a:t>Makelaar</a:t>
              </a:r>
              <a:endParaRPr b="0" lang="nl-NL" sz="1400" spc="-1" strike="noStrike">
                <a:latin typeface="Arial"/>
              </a:endParaRPr>
            </a:p>
          </p:txBody>
        </p:sp>
      </p:grpSp>
      <p:grpSp>
        <p:nvGrpSpPr>
          <p:cNvPr id="485" name="Group 59"/>
          <p:cNvGrpSpPr/>
          <p:nvPr/>
        </p:nvGrpSpPr>
        <p:grpSpPr>
          <a:xfrm>
            <a:off x="9654120" y="2519640"/>
            <a:ext cx="1943640" cy="767160"/>
            <a:chOff x="9654120" y="2519640"/>
            <a:chExt cx="1943640" cy="767160"/>
          </a:xfrm>
        </p:grpSpPr>
        <p:sp>
          <p:nvSpPr>
            <p:cNvPr id="486" name="CustomShape 60"/>
            <p:cNvSpPr/>
            <p:nvPr/>
          </p:nvSpPr>
          <p:spPr>
            <a:xfrm>
              <a:off x="10507680" y="251964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7" name="CustomShape 61"/>
            <p:cNvSpPr/>
            <p:nvPr/>
          </p:nvSpPr>
          <p:spPr>
            <a:xfrm>
              <a:off x="9962640" y="251964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8" name="CustomShape 62"/>
            <p:cNvSpPr/>
            <p:nvPr/>
          </p:nvSpPr>
          <p:spPr>
            <a:xfrm>
              <a:off x="11053080" y="252396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9" name="CustomShape 63"/>
            <p:cNvSpPr/>
            <p:nvPr/>
          </p:nvSpPr>
          <p:spPr>
            <a:xfrm>
              <a:off x="9654120" y="2602800"/>
              <a:ext cx="1943640" cy="68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400" spc="-1" strike="noStrike">
                  <a:solidFill>
                    <a:srgbClr val="000000"/>
                  </a:solidFill>
                  <a:latin typeface="Calibri"/>
                </a:rPr>
                <a:t>Centrale type catalogus</a:t>
              </a:r>
              <a:endParaRPr b="0" lang="nl-NL" sz="1400" spc="-1" strike="noStrike">
                <a:latin typeface="Arial"/>
              </a:endParaRPr>
            </a:p>
          </p:txBody>
        </p:sp>
      </p:grpSp>
      <p:grpSp>
        <p:nvGrpSpPr>
          <p:cNvPr id="490" name="Group 64"/>
          <p:cNvGrpSpPr/>
          <p:nvPr/>
        </p:nvGrpSpPr>
        <p:grpSpPr>
          <a:xfrm>
            <a:off x="8919000" y="1404360"/>
            <a:ext cx="1943640" cy="767160"/>
            <a:chOff x="8919000" y="1404360"/>
            <a:chExt cx="1943640" cy="767160"/>
          </a:xfrm>
        </p:grpSpPr>
        <p:sp>
          <p:nvSpPr>
            <p:cNvPr id="491" name="CustomShape 65"/>
            <p:cNvSpPr/>
            <p:nvPr/>
          </p:nvSpPr>
          <p:spPr>
            <a:xfrm>
              <a:off x="10317600" y="140832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2" name="CustomShape 66"/>
            <p:cNvSpPr/>
            <p:nvPr/>
          </p:nvSpPr>
          <p:spPr>
            <a:xfrm>
              <a:off x="9772560" y="140436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3" name="CustomShape 67"/>
            <p:cNvSpPr/>
            <p:nvPr/>
          </p:nvSpPr>
          <p:spPr>
            <a:xfrm>
              <a:off x="9227160" y="1404360"/>
              <a:ext cx="236520" cy="831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4" name="CustomShape 68"/>
            <p:cNvSpPr/>
            <p:nvPr/>
          </p:nvSpPr>
          <p:spPr>
            <a:xfrm>
              <a:off x="8919000" y="1487520"/>
              <a:ext cx="1943640" cy="684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nl-NL" sz="1400" spc="-1" strike="noStrike">
                  <a:solidFill>
                    <a:srgbClr val="000000"/>
                  </a:solidFill>
                  <a:latin typeface="Calibri"/>
                </a:rPr>
                <a:t>Bevraging</a:t>
              </a:r>
              <a:endParaRPr b="0" lang="nl-NL" sz="1400" spc="-1" strike="noStrike">
                <a:latin typeface="Arial"/>
              </a:endParaRPr>
            </a:p>
          </p:txBody>
        </p:sp>
      </p:grpSp>
      <p:sp>
        <p:nvSpPr>
          <p:cNvPr id="495" name="CustomShape 69"/>
          <p:cNvSpPr/>
          <p:nvPr/>
        </p:nvSpPr>
        <p:spPr>
          <a:xfrm>
            <a:off x="474480" y="1100880"/>
            <a:ext cx="94608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nl-NL" sz="1200" spc="-1" strike="noStrike">
                <a:solidFill>
                  <a:srgbClr val="000000"/>
                </a:solidFill>
                <a:latin typeface="Calibri"/>
              </a:rPr>
              <a:t>complexiteit</a:t>
            </a:r>
            <a:endParaRPr b="0" lang="nl-NL" sz="1200" spc="-1" strike="noStrike">
              <a:latin typeface="Arial"/>
            </a:endParaRPr>
          </a:p>
        </p:txBody>
      </p:sp>
      <p:sp>
        <p:nvSpPr>
          <p:cNvPr id="496" name="CustomShape 70"/>
          <p:cNvSpPr/>
          <p:nvPr/>
        </p:nvSpPr>
        <p:spPr>
          <a:xfrm>
            <a:off x="5086440" y="5193360"/>
            <a:ext cx="473400" cy="44748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b5d4a7"/>
              </a:gs>
              <a:gs pos="100000">
                <a:srgbClr val="a9cd99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497" name="CustomShape 71"/>
          <p:cNvSpPr/>
          <p:nvPr/>
        </p:nvSpPr>
        <p:spPr>
          <a:xfrm>
            <a:off x="5086440" y="4370760"/>
            <a:ext cx="473400" cy="44748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b5d4a7"/>
              </a:gs>
              <a:gs pos="100000">
                <a:srgbClr val="a9cd99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498" name="CustomShape 72"/>
          <p:cNvSpPr/>
          <p:nvPr/>
        </p:nvSpPr>
        <p:spPr>
          <a:xfrm>
            <a:off x="5086440" y="3547800"/>
            <a:ext cx="473400" cy="44748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b5d4a7"/>
              </a:gs>
              <a:gs pos="100000">
                <a:srgbClr val="a9cd99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499" name="CustomShape 73"/>
          <p:cNvSpPr/>
          <p:nvPr/>
        </p:nvSpPr>
        <p:spPr>
          <a:xfrm>
            <a:off x="5086440" y="2725200"/>
            <a:ext cx="473400" cy="44748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b5d4a7"/>
              </a:gs>
              <a:gs pos="100000">
                <a:srgbClr val="a9cd99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500" name="CustomShape 74"/>
          <p:cNvSpPr/>
          <p:nvPr/>
        </p:nvSpPr>
        <p:spPr>
          <a:xfrm>
            <a:off x="5086440" y="6016320"/>
            <a:ext cx="473400" cy="44748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b5d4a7"/>
              </a:gs>
              <a:gs pos="100000">
                <a:srgbClr val="a9cd99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5" dur="indefinite" restart="never" nodeType="tmRoot">
          <p:childTnLst>
            <p:seq>
              <p:cTn id="196" dur="indefinite" nodeType="mainSeq">
                <p:childTnLst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Shape 1"/>
          <p:cNvSpPr txBox="1"/>
          <p:nvPr/>
        </p:nvSpPr>
        <p:spPr>
          <a:xfrm>
            <a:off x="838080" y="365040"/>
            <a:ext cx="10515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Standaardisatie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2" name="TextShape 2"/>
          <p:cNvSpPr txBox="1"/>
          <p:nvPr/>
        </p:nvSpPr>
        <p:spPr>
          <a:xfrm>
            <a:off x="838080" y="1348920"/>
            <a:ext cx="10515240" cy="48276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CloudEvents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met NL-extensions berichtstandaard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WebSub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interactiestandaard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AsyncAPI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beschrijvingstandaard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03" name="Picture 4" descr=""/>
          <p:cNvPicPr/>
          <p:nvPr/>
        </p:nvPicPr>
        <p:blipFill>
          <a:blip r:embed="rId1"/>
          <a:stretch/>
        </p:blipFill>
        <p:spPr>
          <a:xfrm>
            <a:off x="1329480" y="3429720"/>
            <a:ext cx="10219320" cy="199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9" dur="indefinite" restart="never" nodeType="tmRoot">
          <p:childTnLst>
            <p:seq>
              <p:cTn id="270" dur="indefinite" nodeType="mainSeq">
                <p:childTnLst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Picture 5" descr="Graphical user interface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4805640" y="1927800"/>
            <a:ext cx="2459160" cy="394524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05" name="Picture 6" descr="Graphical user interface, text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685800" y="1923120"/>
            <a:ext cx="2304720" cy="380952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06" name="Picture 7" descr="Graphical user interface&#10;&#10;Description automatically generated"/>
          <p:cNvPicPr/>
          <p:nvPr/>
        </p:nvPicPr>
        <p:blipFill>
          <a:blip r:embed="rId3"/>
          <a:stretch/>
        </p:blipFill>
        <p:spPr>
          <a:xfrm>
            <a:off x="8727840" y="2024640"/>
            <a:ext cx="3045240" cy="384840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07" name="Picture 8" descr="Graphical user interface, text&#10;&#10;Description automatically generated"/>
          <p:cNvPicPr/>
          <p:nvPr/>
        </p:nvPicPr>
        <p:blipFill>
          <a:blip r:embed="rId4"/>
          <a:stretch/>
        </p:blipFill>
        <p:spPr>
          <a:xfrm>
            <a:off x="684720" y="176040"/>
            <a:ext cx="6637680" cy="1437480"/>
          </a:xfrm>
          <a:prstGeom prst="rect">
            <a:avLst/>
          </a:prstGeom>
          <a:ln w="0">
            <a:noFill/>
          </a:ln>
        </p:spPr>
      </p:pic>
      <p:sp>
        <p:nvSpPr>
          <p:cNvPr id="508" name="CustomShape 1"/>
          <p:cNvSpPr/>
          <p:nvPr/>
        </p:nvSpPr>
        <p:spPr>
          <a:xfrm>
            <a:off x="575640" y="6199920"/>
            <a:ext cx="864540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Bijdragers: o.a. Amazon, Microsoft, Google, IBM, Oracle, Red Hat, Huawei, Alibaba</a:t>
            </a:r>
            <a:endParaRPr b="0" lang="nl-NL" sz="1800" spc="-1" strike="noStrike">
              <a:latin typeface="Arial"/>
            </a:endParaRPr>
          </a:p>
        </p:txBody>
      </p:sp>
      <p:pic>
        <p:nvPicPr>
          <p:cNvPr id="509" name="Picture 10" descr="Graphical user interface, application&#10;&#10;Description automatically generated"/>
          <p:cNvPicPr/>
          <p:nvPr/>
        </p:nvPicPr>
        <p:blipFill>
          <a:blip r:embed="rId5"/>
          <a:stretch/>
        </p:blipFill>
        <p:spPr>
          <a:xfrm>
            <a:off x="7578720" y="237600"/>
            <a:ext cx="4194360" cy="132660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5" dur="indefinite" restart="never" nodeType="tmRoot">
          <p:childTnLst>
            <p:seq>
              <p:cTn id="276" dur="indefinite" nodeType="mainSeq">
                <p:childTnLst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838080" y="365040"/>
            <a:ext cx="10515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nl-NL" sz="3200" spc="-1" strike="noStrike">
                <a:solidFill>
                  <a:srgbClr val="000000"/>
                </a:solidFill>
                <a:latin typeface="Calibri Light"/>
              </a:rPr>
              <a:t>Agenda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838080" y="1091160"/>
            <a:ext cx="10515240" cy="5085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</a:pP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Inleiding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Inhoudelijke verkenning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Praktijkbeproevingen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Berichtenstandaard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Afronding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838080" y="365040"/>
            <a:ext cx="10515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Cloud Events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11" name="Picture 7" descr="Graphical user interface, application, table&#10;&#10;Description automatically generated"/>
          <p:cNvPicPr/>
          <p:nvPr/>
        </p:nvPicPr>
        <p:blipFill>
          <a:blip r:embed="rId1"/>
          <a:stretch/>
        </p:blipFill>
        <p:spPr>
          <a:xfrm>
            <a:off x="844200" y="2286360"/>
            <a:ext cx="4313880" cy="3102120"/>
          </a:xfrm>
          <a:prstGeom prst="rect">
            <a:avLst/>
          </a:prstGeom>
          <a:ln w="0">
            <a:noFill/>
          </a:ln>
        </p:spPr>
      </p:pic>
      <p:sp>
        <p:nvSpPr>
          <p:cNvPr id="512" name="CustomShape 2"/>
          <p:cNvSpPr/>
          <p:nvPr/>
        </p:nvSpPr>
        <p:spPr>
          <a:xfrm>
            <a:off x="5146200" y="2496240"/>
            <a:ext cx="6726960" cy="286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{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    "specversion" : "1.0",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    "type" : "com.github.pull_request.opened",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    "source" : "https://github.com/cloudevents/spec/pull",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    "subject" : "123",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    "id" : "A234-1234-1234",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    "time" : "2018-04-05T17:31:00Z",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    "comexampleextension1" : "value",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    "comexampleothervalue" : 5,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    "datacontenttype" : "text/xml",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    "data" : "&lt;much wow=\"xml\"/&gt;"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}</a:t>
            </a:r>
            <a:br/>
            <a:endParaRPr b="0" lang="nl-NL" sz="1400" spc="-1" strike="noStrike">
              <a:latin typeface="Arial"/>
            </a:endParaRPr>
          </a:p>
        </p:txBody>
      </p:sp>
      <p:sp>
        <p:nvSpPr>
          <p:cNvPr id="513" name="CustomShape 3"/>
          <p:cNvSpPr/>
          <p:nvPr/>
        </p:nvSpPr>
        <p:spPr>
          <a:xfrm>
            <a:off x="853920" y="1119960"/>
            <a:ext cx="9576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"A specification for describing event data in a common way"</a:t>
            </a:r>
            <a:endParaRPr b="0" lang="nl-NL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7" dur="indefinite" restart="never" nodeType="tmRoot">
          <p:childTnLst>
            <p:seq>
              <p:cTn id="298" dur="indefinite" nodeType="mainSeq">
                <p:childTnLst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Shape 1"/>
          <p:cNvSpPr txBox="1"/>
          <p:nvPr/>
        </p:nvSpPr>
        <p:spPr>
          <a:xfrm>
            <a:off x="838080" y="365040"/>
            <a:ext cx="10515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Cloud Events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15" name="Picture 5" descr="Table&#10;&#10;Description automatically generated"/>
          <p:cNvPicPr/>
          <p:nvPr/>
        </p:nvPicPr>
        <p:blipFill>
          <a:blip r:embed="rId1"/>
          <a:stretch/>
        </p:blipFill>
        <p:spPr>
          <a:xfrm>
            <a:off x="832320" y="995040"/>
            <a:ext cx="3997080" cy="5430240"/>
          </a:xfrm>
          <a:prstGeom prst="rect">
            <a:avLst/>
          </a:prstGeom>
          <a:ln w="0">
            <a:noFill/>
          </a:ln>
        </p:spPr>
      </p:pic>
      <p:sp>
        <p:nvSpPr>
          <p:cNvPr id="516" name="CustomShape 2"/>
          <p:cNvSpPr/>
          <p:nvPr/>
        </p:nvSpPr>
        <p:spPr>
          <a:xfrm>
            <a:off x="974880" y="1163520"/>
            <a:ext cx="2033640" cy="2592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ff0000"/>
                </a:solidFill>
                <a:latin typeface="Calibri"/>
              </a:rPr>
              <a:t>Documented extensions</a:t>
            </a:r>
            <a:endParaRPr b="0" lang="nl-NL" sz="1100" spc="-1" strike="noStrike"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974880" y="3117240"/>
            <a:ext cx="2003400" cy="2592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ff0000"/>
                </a:solidFill>
                <a:latin typeface="Calibri"/>
              </a:rPr>
              <a:t>NL extensions</a:t>
            </a:r>
            <a:endParaRPr b="0" lang="nl-NL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838080" y="365040"/>
            <a:ext cx="10515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WebSub interactiestandaard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832320" y="996480"/>
            <a:ext cx="1101924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"op HTTP-gebaseerde standaard voor op het PubSub patroon gebaseerde communicatie tussen gedistribueerde aanbieders"</a:t>
            </a:r>
            <a:endParaRPr b="0" lang="nl-NL" sz="1600" spc="-1" strike="noStrike">
              <a:latin typeface="Arial"/>
            </a:endParaRPr>
          </a:p>
        </p:txBody>
      </p:sp>
      <p:pic>
        <p:nvPicPr>
          <p:cNvPr id="520" name="Picture 4" descr="Chart&#10;&#10;Description automatically generated"/>
          <p:cNvPicPr/>
          <p:nvPr/>
        </p:nvPicPr>
        <p:blipFill>
          <a:blip r:embed="rId1"/>
          <a:stretch/>
        </p:blipFill>
        <p:spPr>
          <a:xfrm>
            <a:off x="762120" y="1757160"/>
            <a:ext cx="10749600" cy="3390480"/>
          </a:xfrm>
          <a:prstGeom prst="rect">
            <a:avLst/>
          </a:prstGeom>
          <a:ln w="0">
            <a:noFill/>
          </a:ln>
        </p:spPr>
      </p:pic>
      <p:sp>
        <p:nvSpPr>
          <p:cNvPr id="521" name="CustomShape 3"/>
          <p:cNvSpPr/>
          <p:nvPr/>
        </p:nvSpPr>
        <p:spPr>
          <a:xfrm>
            <a:off x="632880" y="5744160"/>
            <a:ext cx="1101924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"lichtgewicht karakter"  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"ontwikkeld voor nieuwsberichten"  "beperkt bruikbaar (?)"</a:t>
            </a:r>
            <a:endParaRPr b="0" lang="nl-NL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7" dur="indefinite" restart="never" nodeType="tmRoot">
          <p:childTnLst>
            <p:seq>
              <p:cTn id="308" dur="indefinite" nodeType="mainSeq">
                <p:childTnLst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838080" y="365040"/>
            <a:ext cx="10515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AsyncAPI beschrijvingsstandaard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3" name="TextShape 2"/>
          <p:cNvSpPr txBox="1"/>
          <p:nvPr/>
        </p:nvSpPr>
        <p:spPr>
          <a:xfrm>
            <a:off x="838080" y="1091160"/>
            <a:ext cx="11054520" cy="5085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  <a:ea typeface="Calibri"/>
              </a:rPr>
              <a:t>Standaard om effectief met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i="1" lang="nl-NL" sz="2800" spc="-1" strike="noStrike">
                <a:solidFill>
                  <a:srgbClr val="000000"/>
                </a:solidFill>
                <a:latin typeface="Calibri"/>
                <a:ea typeface="Calibri"/>
              </a:rPr>
              <a:t>gebeurtenisgedreven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API's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te kunnen werken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Beschrijvend van aard zoals Open Api Specification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Meestal vorm van PubSub patroon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Protocol neutraal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(oa </a:t>
            </a:r>
            <a:r>
              <a:rPr b="0" lang="nl-NL" sz="1800" spc="-1" strike="noStrike">
                <a:solidFill>
                  <a:srgbClr val="000000"/>
                </a:solidFill>
                <a:latin typeface="Calibri"/>
                <a:ea typeface="Calibri"/>
              </a:rPr>
              <a:t>AMQP, HTTP, MQTT, Kafka, WebSockets)</a:t>
            </a:r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  <a:ea typeface="Calibri"/>
              </a:rPr>
              <a:t>Authenticatie- en autorisatie </a:t>
            </a:r>
            <a:r>
              <a:rPr b="0" lang="nl-NL" sz="2000" spc="-1" strike="noStrike">
                <a:solidFill>
                  <a:srgbClr val="000000"/>
                </a:solidFill>
                <a:latin typeface="Calibri"/>
                <a:ea typeface="Calibri"/>
              </a:rPr>
              <a:t>(oa gebr/wachtwoord, certificaten, API-keys, OAuth2)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Brede ondersteuning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(oa genereren documentatie en code, validatie, testen)</a:t>
            </a:r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nl-N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Shape 1"/>
          <p:cNvSpPr txBox="1"/>
          <p:nvPr/>
        </p:nvSpPr>
        <p:spPr>
          <a:xfrm>
            <a:off x="838080" y="365040"/>
            <a:ext cx="10515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nl-NL" sz="3200" spc="-1" strike="noStrike">
                <a:solidFill>
                  <a:srgbClr val="000000"/>
                </a:solidFill>
                <a:latin typeface="Calibri Light"/>
              </a:rPr>
              <a:t>Use cases uitgewerkt in studieomgeving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25" name="Afbeelding 2" descr=""/>
          <p:cNvPicPr/>
          <p:nvPr/>
        </p:nvPicPr>
        <p:blipFill>
          <a:blip r:embed="rId1"/>
          <a:stretch/>
        </p:blipFill>
        <p:spPr>
          <a:xfrm>
            <a:off x="855720" y="1086480"/>
            <a:ext cx="10497600" cy="532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838080" y="1091160"/>
            <a:ext cx="10515240" cy="5085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We willen in klein comité tot een concept berichtstandaard komen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Werksessies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2400" spc="-1" strike="noStrike">
                <a:solidFill>
                  <a:srgbClr val="000000"/>
                </a:solidFill>
                <a:latin typeface="Calibri"/>
              </a:rPr>
              <a:t>Prioriteren use cases</a:t>
            </a:r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2400" spc="-1" strike="noStrike">
                <a:solidFill>
                  <a:srgbClr val="000000"/>
                </a:solidFill>
                <a:latin typeface="Calibri"/>
              </a:rPr>
              <a:t>Use cases doorlopen en vraagstukken proberen te beantwoorden</a:t>
            </a:r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2400" spc="-1" strike="noStrike">
                <a:solidFill>
                  <a:srgbClr val="000000"/>
                </a:solidFill>
                <a:latin typeface="Calibri"/>
              </a:rPr>
              <a:t>Use case steeds eerst functioneel uitwerken</a:t>
            </a:r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2400" spc="-1" strike="noStrike">
                <a:solidFill>
                  <a:srgbClr val="000000"/>
                </a:solidFill>
                <a:latin typeface="Calibri"/>
              </a:rPr>
              <a:t>Vervolgens RESTful uitwerken</a:t>
            </a:r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Wie wil en kan meedenken?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nl-NL" sz="2400" spc="-1" strike="noStrike">
                <a:solidFill>
                  <a:srgbClr val="000000"/>
                </a:solidFill>
                <a:latin typeface="Calibri"/>
              </a:rPr>
              <a:t>Met functionele standaard en/of met RESTful</a:t>
            </a:r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7" name="TextShape 2"/>
          <p:cNvSpPr txBox="1"/>
          <p:nvPr/>
        </p:nvSpPr>
        <p:spPr>
          <a:xfrm>
            <a:off x="838080" y="394920"/>
            <a:ext cx="10515240" cy="972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nl-NL" sz="4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1" lang="nl-NL" sz="48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1" lang="nl-NL" sz="4800" spc="-1" strike="noStrike">
                <a:solidFill>
                  <a:srgbClr val="000000"/>
                </a:solidFill>
                <a:latin typeface="Calibri Light"/>
              </a:rPr>
              <a:t>Oproep</a:t>
            </a:r>
            <a:endParaRPr b="0" lang="nl-NL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28" name="Graphic 10" descr="Megafoon silhouet"/>
          <p:cNvPicPr/>
          <p:nvPr/>
        </p:nvPicPr>
        <p:blipFill>
          <a:blip r:embed="rId1"/>
          <a:stretch/>
        </p:blipFill>
        <p:spPr>
          <a:xfrm rot="1806600">
            <a:off x="830160" y="-189000"/>
            <a:ext cx="1864080" cy="186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7" dur="indefinite" restart="never" nodeType="tmRoot">
          <p:childTnLst>
            <p:seq>
              <p:cTn id="318" dur="indefinite" nodeType="mainSeq">
                <p:childTnLst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nl-NL" sz="4800" spc="-1" strike="noStrike">
                <a:solidFill>
                  <a:srgbClr val="000000"/>
                </a:solidFill>
                <a:latin typeface="Calibri Light"/>
              </a:rPr>
              <a:t>Afronding</a:t>
            </a:r>
            <a:endParaRPr b="0" lang="nl-NL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extShape 1"/>
          <p:cNvSpPr txBox="1"/>
          <p:nvPr/>
        </p:nvSpPr>
        <p:spPr>
          <a:xfrm>
            <a:off x="838080" y="365040"/>
            <a:ext cx="10515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nl-NL" sz="3200" spc="-1" strike="noStrike">
                <a:solidFill>
                  <a:srgbClr val="000000"/>
                </a:solidFill>
                <a:latin typeface="Calibri Light"/>
              </a:rPr>
              <a:t>Afronding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1" name="TextShape 2"/>
          <p:cNvSpPr txBox="1"/>
          <p:nvPr/>
        </p:nvSpPr>
        <p:spPr>
          <a:xfrm>
            <a:off x="838080" y="1091160"/>
            <a:ext cx="10515240" cy="5085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Lezen bijlage architectuur (en feedback...)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Ideeën voor praktijkbeproevingen samen visualiseren </a:t>
            </a:r>
            <a:r>
              <a:rPr b="0" lang="nl-NL" sz="2800" spc="-1" strike="noStrike">
                <a:solidFill>
                  <a:srgbClr val="00b0f0"/>
                </a:solidFill>
                <a:latin typeface="Calibri"/>
              </a:rPr>
              <a:t>voor 16 juni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nl-NL" sz="2800" spc="-1" strike="noStrike">
                <a:solidFill>
                  <a:srgbClr val="000000"/>
                </a:solidFill>
                <a:latin typeface="Calibri"/>
              </a:rPr>
              <a:t>Meedenken met uitwerking functionele standaard en/of RESTful standaard</a:t>
            </a: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nl-NL" sz="4800" spc="-1" strike="noStrike">
                <a:solidFill>
                  <a:srgbClr val="000000"/>
                </a:solidFill>
                <a:latin typeface="Calibri Light"/>
              </a:rPr>
              <a:t>Q&amp;A</a:t>
            </a:r>
            <a:endParaRPr b="0" lang="nl-NL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838080" y="365040"/>
            <a:ext cx="10515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nl-NL" sz="3200" spc="-1" strike="noStrike">
                <a:solidFill>
                  <a:srgbClr val="000000"/>
                </a:solidFill>
                <a:latin typeface="Calibri Light"/>
              </a:rPr>
              <a:t>Terugblik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838080" y="1100160"/>
            <a:ext cx="10515240" cy="5085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nl-NL" sz="2400" spc="-1" strike="noStrike">
                <a:solidFill>
                  <a:srgbClr val="000000"/>
                </a:solidFill>
                <a:latin typeface="Calibri"/>
              </a:rPr>
              <a:t>Vorige bijeenkomst</a:t>
            </a:r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nl-NL" sz="2400" spc="-1" strike="noStrike">
                <a:solidFill>
                  <a:srgbClr val="000000"/>
                </a:solidFill>
                <a:latin typeface="Calibri"/>
              </a:rPr>
              <a:t>Opdrachtgever: BZK  / Opdrachtnemer: VNG Realisatie / Scope: Overheidsbreed</a:t>
            </a:r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nl-NL" sz="2400" spc="-1" strike="noStrike">
                <a:solidFill>
                  <a:srgbClr val="000000"/>
                </a:solidFill>
                <a:latin typeface="Calibri"/>
              </a:rPr>
              <a:t>Resultaten onderzoek naar behoeften</a:t>
            </a:r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nl-NL" sz="2400" spc="-1" strike="noStrike">
                <a:solidFill>
                  <a:srgbClr val="000000"/>
                </a:solidFill>
                <a:latin typeface="Calibri"/>
              </a:rPr>
              <a:t>Plan op hoofdlijnen</a:t>
            </a:r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nl-NL" sz="2400" spc="-1" strike="noStrike">
                <a:solidFill>
                  <a:srgbClr val="000000"/>
                </a:solidFill>
                <a:latin typeface="Calibri"/>
              </a:rPr>
              <a:t>Eerste resultaten inhoudelijke verkenning</a:t>
            </a:r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nl-NL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838080" y="365040"/>
            <a:ext cx="10515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nl-NL" sz="3200" spc="-1" strike="noStrike">
                <a:solidFill>
                  <a:srgbClr val="000000"/>
                </a:solidFill>
                <a:latin typeface="Calibri Light"/>
              </a:rPr>
              <a:t>Waar staan we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838080" y="1100160"/>
            <a:ext cx="10515240" cy="50853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nl-NL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nl-NL" sz="2400" spc="-1" strike="noStrike">
                <a:solidFill>
                  <a:srgbClr val="000000"/>
                </a:solidFill>
                <a:latin typeface="Calibri"/>
              </a:rPr>
              <a:t>Short list van bruikbare internationale standaarden</a:t>
            </a:r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nl-NL" sz="2400" spc="-1" strike="noStrike">
                <a:solidFill>
                  <a:srgbClr val="000000"/>
                </a:solidFill>
                <a:latin typeface="Calibri"/>
              </a:rPr>
              <a:t>Praktijkbeproeving</a:t>
            </a:r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Volop aan het zoeken naar partners met beproeving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Wat taaier dan gehoopt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nl-NL" sz="2400" spc="-1" strike="noStrike">
                <a:solidFill>
                  <a:srgbClr val="000000"/>
                </a:solidFill>
                <a:latin typeface="Calibri"/>
              </a:rPr>
              <a:t>Twee aanvliegroutes naar berichtstandaard</a:t>
            </a:r>
            <a:endParaRPr b="0" lang="nl-NL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Vergelijken internationale standaarden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</a:rPr>
              <a:t>Concrete uitwerking use</a:t>
            </a:r>
            <a:endParaRPr b="0" lang="nl-NL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nl-NL" sz="4800" spc="-1" strike="noStrike">
                <a:solidFill>
                  <a:srgbClr val="000000"/>
                </a:solidFill>
                <a:latin typeface="Calibri Light"/>
              </a:rPr>
              <a:t>Inhoudelijke verkenning</a:t>
            </a:r>
            <a:endParaRPr b="0" lang="nl-NL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 1"/>
          <p:cNvGrpSpPr/>
          <p:nvPr/>
        </p:nvGrpSpPr>
        <p:grpSpPr>
          <a:xfrm>
            <a:off x="10147680" y="4645800"/>
            <a:ext cx="1830600" cy="825840"/>
            <a:chOff x="10147680" y="4645800"/>
            <a:chExt cx="1830600" cy="825840"/>
          </a:xfrm>
        </p:grpSpPr>
        <p:sp>
          <p:nvSpPr>
            <p:cNvPr id="223" name="CustomShape 2"/>
            <p:cNvSpPr/>
            <p:nvPr/>
          </p:nvSpPr>
          <p:spPr>
            <a:xfrm>
              <a:off x="10147680" y="4645800"/>
              <a:ext cx="1830600" cy="825840"/>
            </a:xfrm>
            <a:custGeom>
              <a:avLst/>
              <a:gdLst/>
              <a:ahLst/>
              <a:rect l="l" t="t" r="r" b="b"/>
              <a:pathLst>
                <a:path w="1830891" h="826062">
                  <a:moveTo>
                    <a:pt x="413031" y="0"/>
                  </a:moveTo>
                  <a:lnTo>
                    <a:pt x="848440" y="0"/>
                  </a:lnTo>
                  <a:lnTo>
                    <a:pt x="848440" y="109545"/>
                  </a:lnTo>
                  <a:lnTo>
                    <a:pt x="425794" y="109545"/>
                  </a:lnTo>
                  <a:cubicBezTo>
                    <a:pt x="258183" y="109545"/>
                    <a:pt x="122308" y="245420"/>
                    <a:pt x="122308" y="413031"/>
                  </a:cubicBezTo>
                  <a:cubicBezTo>
                    <a:pt x="122308" y="580642"/>
                    <a:pt x="258183" y="716517"/>
                    <a:pt x="425794" y="716517"/>
                  </a:cubicBezTo>
                  <a:lnTo>
                    <a:pt x="1405095" y="716517"/>
                  </a:lnTo>
                  <a:cubicBezTo>
                    <a:pt x="1572706" y="716517"/>
                    <a:pt x="1708581" y="580642"/>
                    <a:pt x="1708581" y="413031"/>
                  </a:cubicBezTo>
                  <a:cubicBezTo>
                    <a:pt x="1708581" y="245420"/>
                    <a:pt x="1572706" y="109545"/>
                    <a:pt x="1405095" y="109545"/>
                  </a:cubicBezTo>
                  <a:lnTo>
                    <a:pt x="982447" y="109545"/>
                  </a:lnTo>
                  <a:lnTo>
                    <a:pt x="982447" y="0"/>
                  </a:lnTo>
                  <a:lnTo>
                    <a:pt x="1417860" y="0"/>
                  </a:lnTo>
                  <a:cubicBezTo>
                    <a:pt x="1645971" y="0"/>
                    <a:pt x="1830891" y="184920"/>
                    <a:pt x="1830891" y="413031"/>
                  </a:cubicBezTo>
                  <a:cubicBezTo>
                    <a:pt x="1830891" y="641142"/>
                    <a:pt x="1645971" y="826062"/>
                    <a:pt x="1417860" y="826062"/>
                  </a:cubicBezTo>
                  <a:lnTo>
                    <a:pt x="413031" y="826062"/>
                  </a:lnTo>
                  <a:cubicBezTo>
                    <a:pt x="184920" y="826062"/>
                    <a:pt x="0" y="641142"/>
                    <a:pt x="0" y="413031"/>
                  </a:cubicBezTo>
                  <a:cubicBezTo>
                    <a:pt x="0" y="184920"/>
                    <a:pt x="184920" y="0"/>
                    <a:pt x="4130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CustomShape 3"/>
            <p:cNvSpPr/>
            <p:nvPr/>
          </p:nvSpPr>
          <p:spPr>
            <a:xfrm>
              <a:off x="10594440" y="4889520"/>
              <a:ext cx="84852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nl-NL" sz="1600" spc="-1" strike="noStrike">
                  <a:solidFill>
                    <a:srgbClr val="385623"/>
                  </a:solidFill>
                  <a:latin typeface="Calibri"/>
                </a:rPr>
                <a:t>Gebruik</a:t>
              </a:r>
              <a:endParaRPr b="0" lang="nl-NL" sz="1600" spc="-1" strike="noStrike">
                <a:latin typeface="Arial"/>
              </a:endParaRPr>
            </a:p>
          </p:txBody>
        </p:sp>
      </p:grpSp>
      <p:grpSp>
        <p:nvGrpSpPr>
          <p:cNvPr id="225" name="Group 4"/>
          <p:cNvGrpSpPr/>
          <p:nvPr/>
        </p:nvGrpSpPr>
        <p:grpSpPr>
          <a:xfrm>
            <a:off x="139320" y="1516680"/>
            <a:ext cx="1830600" cy="825840"/>
            <a:chOff x="139320" y="1516680"/>
            <a:chExt cx="1830600" cy="825840"/>
          </a:xfrm>
        </p:grpSpPr>
        <p:sp>
          <p:nvSpPr>
            <p:cNvPr id="226" name="CustomShape 5"/>
            <p:cNvSpPr/>
            <p:nvPr/>
          </p:nvSpPr>
          <p:spPr>
            <a:xfrm rot="10800000">
              <a:off x="139320" y="1516320"/>
              <a:ext cx="1830600" cy="825840"/>
            </a:xfrm>
            <a:custGeom>
              <a:avLst/>
              <a:gdLst/>
              <a:ahLst/>
              <a:rect l="l" t="t" r="r" b="b"/>
              <a:pathLst>
                <a:path w="1830891" h="826062">
                  <a:moveTo>
                    <a:pt x="413031" y="0"/>
                  </a:moveTo>
                  <a:lnTo>
                    <a:pt x="848440" y="0"/>
                  </a:lnTo>
                  <a:lnTo>
                    <a:pt x="848440" y="109545"/>
                  </a:lnTo>
                  <a:lnTo>
                    <a:pt x="425794" y="109545"/>
                  </a:lnTo>
                  <a:cubicBezTo>
                    <a:pt x="258183" y="109545"/>
                    <a:pt x="122308" y="245420"/>
                    <a:pt x="122308" y="413031"/>
                  </a:cubicBezTo>
                  <a:cubicBezTo>
                    <a:pt x="122308" y="580642"/>
                    <a:pt x="258183" y="716517"/>
                    <a:pt x="425794" y="716517"/>
                  </a:cubicBezTo>
                  <a:lnTo>
                    <a:pt x="1405095" y="716517"/>
                  </a:lnTo>
                  <a:cubicBezTo>
                    <a:pt x="1572706" y="716517"/>
                    <a:pt x="1708581" y="580642"/>
                    <a:pt x="1708581" y="413031"/>
                  </a:cubicBezTo>
                  <a:cubicBezTo>
                    <a:pt x="1708581" y="245420"/>
                    <a:pt x="1572706" y="109545"/>
                    <a:pt x="1405095" y="109545"/>
                  </a:cubicBezTo>
                  <a:lnTo>
                    <a:pt x="982447" y="109545"/>
                  </a:lnTo>
                  <a:lnTo>
                    <a:pt x="982447" y="0"/>
                  </a:lnTo>
                  <a:lnTo>
                    <a:pt x="1417860" y="0"/>
                  </a:lnTo>
                  <a:cubicBezTo>
                    <a:pt x="1645971" y="0"/>
                    <a:pt x="1830891" y="184920"/>
                    <a:pt x="1830891" y="413031"/>
                  </a:cubicBezTo>
                  <a:cubicBezTo>
                    <a:pt x="1830891" y="641142"/>
                    <a:pt x="1645971" y="826062"/>
                    <a:pt x="1417860" y="826062"/>
                  </a:cubicBezTo>
                  <a:lnTo>
                    <a:pt x="413031" y="826062"/>
                  </a:lnTo>
                  <a:cubicBezTo>
                    <a:pt x="184920" y="826062"/>
                    <a:pt x="0" y="641142"/>
                    <a:pt x="0" y="413031"/>
                  </a:cubicBezTo>
                  <a:cubicBezTo>
                    <a:pt x="0" y="184920"/>
                    <a:pt x="184920" y="0"/>
                    <a:pt x="4130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CustomShape 6"/>
            <p:cNvSpPr/>
            <p:nvPr/>
          </p:nvSpPr>
          <p:spPr>
            <a:xfrm>
              <a:off x="298440" y="1760040"/>
              <a:ext cx="148248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nl-NL" sz="1600" spc="-1" strike="noStrike">
                  <a:solidFill>
                    <a:srgbClr val="843c0b"/>
                  </a:solidFill>
                  <a:latin typeface="Calibri"/>
                </a:rPr>
                <a:t>Wat &amp; Waarom</a:t>
              </a:r>
              <a:endParaRPr b="0" lang="nl-NL" sz="1600" spc="-1" strike="noStrike">
                <a:latin typeface="Arial"/>
              </a:endParaRPr>
            </a:p>
          </p:txBody>
        </p:sp>
      </p:grpSp>
      <p:grpSp>
        <p:nvGrpSpPr>
          <p:cNvPr id="228" name="Group 7"/>
          <p:cNvGrpSpPr/>
          <p:nvPr/>
        </p:nvGrpSpPr>
        <p:grpSpPr>
          <a:xfrm>
            <a:off x="1281960" y="3102840"/>
            <a:ext cx="1830600" cy="825840"/>
            <a:chOff x="1281960" y="3102840"/>
            <a:chExt cx="1830600" cy="825840"/>
          </a:xfrm>
        </p:grpSpPr>
        <p:sp>
          <p:nvSpPr>
            <p:cNvPr id="229" name="CustomShape 8"/>
            <p:cNvSpPr/>
            <p:nvPr/>
          </p:nvSpPr>
          <p:spPr>
            <a:xfrm>
              <a:off x="1281960" y="3102840"/>
              <a:ext cx="1830600" cy="825840"/>
            </a:xfrm>
            <a:custGeom>
              <a:avLst/>
              <a:gdLst/>
              <a:ahLst/>
              <a:rect l="l" t="t" r="r" b="b"/>
              <a:pathLst>
                <a:path w="1830891" h="826062">
                  <a:moveTo>
                    <a:pt x="413031" y="0"/>
                  </a:moveTo>
                  <a:lnTo>
                    <a:pt x="848440" y="0"/>
                  </a:lnTo>
                  <a:lnTo>
                    <a:pt x="848440" y="109545"/>
                  </a:lnTo>
                  <a:lnTo>
                    <a:pt x="425794" y="109545"/>
                  </a:lnTo>
                  <a:cubicBezTo>
                    <a:pt x="258183" y="109545"/>
                    <a:pt x="122308" y="245420"/>
                    <a:pt x="122308" y="413031"/>
                  </a:cubicBezTo>
                  <a:cubicBezTo>
                    <a:pt x="122308" y="580642"/>
                    <a:pt x="258183" y="716517"/>
                    <a:pt x="425794" y="716517"/>
                  </a:cubicBezTo>
                  <a:lnTo>
                    <a:pt x="1405095" y="716517"/>
                  </a:lnTo>
                  <a:cubicBezTo>
                    <a:pt x="1572706" y="716517"/>
                    <a:pt x="1708581" y="580642"/>
                    <a:pt x="1708581" y="413031"/>
                  </a:cubicBezTo>
                  <a:cubicBezTo>
                    <a:pt x="1708581" y="245420"/>
                    <a:pt x="1572706" y="109545"/>
                    <a:pt x="1405095" y="109545"/>
                  </a:cubicBezTo>
                  <a:lnTo>
                    <a:pt x="982447" y="109545"/>
                  </a:lnTo>
                  <a:lnTo>
                    <a:pt x="982447" y="0"/>
                  </a:lnTo>
                  <a:lnTo>
                    <a:pt x="1417860" y="0"/>
                  </a:lnTo>
                  <a:cubicBezTo>
                    <a:pt x="1645971" y="0"/>
                    <a:pt x="1830891" y="184920"/>
                    <a:pt x="1830891" y="413031"/>
                  </a:cubicBezTo>
                  <a:cubicBezTo>
                    <a:pt x="1830891" y="641142"/>
                    <a:pt x="1645971" y="826062"/>
                    <a:pt x="1417860" y="826062"/>
                  </a:cubicBezTo>
                  <a:lnTo>
                    <a:pt x="413031" y="826062"/>
                  </a:lnTo>
                  <a:cubicBezTo>
                    <a:pt x="184920" y="826062"/>
                    <a:pt x="0" y="641142"/>
                    <a:pt x="0" y="413031"/>
                  </a:cubicBezTo>
                  <a:cubicBezTo>
                    <a:pt x="0" y="184920"/>
                    <a:pt x="184920" y="0"/>
                    <a:pt x="413031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CustomShape 9"/>
            <p:cNvSpPr/>
            <p:nvPr/>
          </p:nvSpPr>
          <p:spPr>
            <a:xfrm>
              <a:off x="1777320" y="3346560"/>
              <a:ext cx="83952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nl-NL" sz="1600" spc="-1" strike="noStrike">
                  <a:solidFill>
                    <a:srgbClr val="2f5597"/>
                  </a:solidFill>
                  <a:latin typeface="Calibri"/>
                </a:rPr>
                <a:t>Aanbod</a:t>
              </a:r>
              <a:endParaRPr b="0" lang="nl-NL" sz="1600" spc="-1" strike="noStrike">
                <a:latin typeface="Arial"/>
              </a:endParaRPr>
            </a:p>
          </p:txBody>
        </p:sp>
      </p:grpSp>
      <p:grpSp>
        <p:nvGrpSpPr>
          <p:cNvPr id="231" name="Group 10"/>
          <p:cNvGrpSpPr/>
          <p:nvPr/>
        </p:nvGrpSpPr>
        <p:grpSpPr>
          <a:xfrm>
            <a:off x="2829960" y="3102840"/>
            <a:ext cx="1830600" cy="825840"/>
            <a:chOff x="2829960" y="3102840"/>
            <a:chExt cx="1830600" cy="825840"/>
          </a:xfrm>
        </p:grpSpPr>
        <p:sp>
          <p:nvSpPr>
            <p:cNvPr id="232" name="CustomShape 11"/>
            <p:cNvSpPr/>
            <p:nvPr/>
          </p:nvSpPr>
          <p:spPr>
            <a:xfrm rot="10800000">
              <a:off x="2829960" y="3102480"/>
              <a:ext cx="1830600" cy="825840"/>
            </a:xfrm>
            <a:custGeom>
              <a:avLst/>
              <a:gdLst/>
              <a:ahLst/>
              <a:rect l="l" t="t" r="r" b="b"/>
              <a:pathLst>
                <a:path w="1830891" h="826062">
                  <a:moveTo>
                    <a:pt x="413031" y="0"/>
                  </a:moveTo>
                  <a:lnTo>
                    <a:pt x="848440" y="0"/>
                  </a:lnTo>
                  <a:lnTo>
                    <a:pt x="848440" y="109545"/>
                  </a:lnTo>
                  <a:lnTo>
                    <a:pt x="425794" y="109545"/>
                  </a:lnTo>
                  <a:cubicBezTo>
                    <a:pt x="258183" y="109545"/>
                    <a:pt x="122308" y="245420"/>
                    <a:pt x="122308" y="413031"/>
                  </a:cubicBezTo>
                  <a:cubicBezTo>
                    <a:pt x="122308" y="580642"/>
                    <a:pt x="258183" y="716517"/>
                    <a:pt x="425794" y="716517"/>
                  </a:cubicBezTo>
                  <a:lnTo>
                    <a:pt x="1405095" y="716517"/>
                  </a:lnTo>
                  <a:cubicBezTo>
                    <a:pt x="1572706" y="716517"/>
                    <a:pt x="1708581" y="580642"/>
                    <a:pt x="1708581" y="413031"/>
                  </a:cubicBezTo>
                  <a:cubicBezTo>
                    <a:pt x="1708581" y="245420"/>
                    <a:pt x="1572706" y="109545"/>
                    <a:pt x="1405095" y="109545"/>
                  </a:cubicBezTo>
                  <a:lnTo>
                    <a:pt x="982447" y="109545"/>
                  </a:lnTo>
                  <a:lnTo>
                    <a:pt x="982447" y="0"/>
                  </a:lnTo>
                  <a:lnTo>
                    <a:pt x="1417860" y="0"/>
                  </a:lnTo>
                  <a:cubicBezTo>
                    <a:pt x="1645971" y="0"/>
                    <a:pt x="1830891" y="184920"/>
                    <a:pt x="1830891" y="413031"/>
                  </a:cubicBezTo>
                  <a:cubicBezTo>
                    <a:pt x="1830891" y="641142"/>
                    <a:pt x="1645971" y="826062"/>
                    <a:pt x="1417860" y="826062"/>
                  </a:cubicBezTo>
                  <a:lnTo>
                    <a:pt x="413031" y="826062"/>
                  </a:lnTo>
                  <a:cubicBezTo>
                    <a:pt x="184920" y="826062"/>
                    <a:pt x="0" y="641142"/>
                    <a:pt x="0" y="413031"/>
                  </a:cubicBezTo>
                  <a:cubicBezTo>
                    <a:pt x="0" y="184920"/>
                    <a:pt x="184920" y="0"/>
                    <a:pt x="413031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CustomShape 12"/>
            <p:cNvSpPr/>
            <p:nvPr/>
          </p:nvSpPr>
          <p:spPr>
            <a:xfrm>
              <a:off x="3075480" y="3346560"/>
              <a:ext cx="137268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nl-NL" sz="1600" spc="-1" strike="noStrike">
                  <a:solidFill>
                    <a:srgbClr val="2f5597"/>
                  </a:solidFill>
                  <a:latin typeface="Calibri"/>
                </a:rPr>
                <a:t>Bruikbaarheid</a:t>
              </a:r>
              <a:endParaRPr b="0" lang="nl-NL" sz="1600" spc="-1" strike="noStrike">
                <a:latin typeface="Arial"/>
              </a:endParaRPr>
            </a:p>
          </p:txBody>
        </p:sp>
      </p:grpSp>
      <p:grpSp>
        <p:nvGrpSpPr>
          <p:cNvPr id="234" name="Group 13"/>
          <p:cNvGrpSpPr/>
          <p:nvPr/>
        </p:nvGrpSpPr>
        <p:grpSpPr>
          <a:xfrm>
            <a:off x="4382280" y="3102840"/>
            <a:ext cx="1830600" cy="825840"/>
            <a:chOff x="4382280" y="3102840"/>
            <a:chExt cx="1830600" cy="825840"/>
          </a:xfrm>
        </p:grpSpPr>
        <p:sp>
          <p:nvSpPr>
            <p:cNvPr id="235" name="CustomShape 14"/>
            <p:cNvSpPr/>
            <p:nvPr/>
          </p:nvSpPr>
          <p:spPr>
            <a:xfrm>
              <a:off x="4382280" y="3102840"/>
              <a:ext cx="1830600" cy="825840"/>
            </a:xfrm>
            <a:custGeom>
              <a:avLst/>
              <a:gdLst/>
              <a:ahLst/>
              <a:rect l="l" t="t" r="r" b="b"/>
              <a:pathLst>
                <a:path w="1830891" h="826062">
                  <a:moveTo>
                    <a:pt x="413031" y="0"/>
                  </a:moveTo>
                  <a:lnTo>
                    <a:pt x="848440" y="0"/>
                  </a:lnTo>
                  <a:lnTo>
                    <a:pt x="848440" y="109545"/>
                  </a:lnTo>
                  <a:lnTo>
                    <a:pt x="425794" y="109545"/>
                  </a:lnTo>
                  <a:cubicBezTo>
                    <a:pt x="258183" y="109545"/>
                    <a:pt x="122308" y="245420"/>
                    <a:pt x="122308" y="413031"/>
                  </a:cubicBezTo>
                  <a:cubicBezTo>
                    <a:pt x="122308" y="580642"/>
                    <a:pt x="258183" y="716517"/>
                    <a:pt x="425794" y="716517"/>
                  </a:cubicBezTo>
                  <a:lnTo>
                    <a:pt x="1405095" y="716517"/>
                  </a:lnTo>
                  <a:cubicBezTo>
                    <a:pt x="1572706" y="716517"/>
                    <a:pt x="1708581" y="580642"/>
                    <a:pt x="1708581" y="413031"/>
                  </a:cubicBezTo>
                  <a:cubicBezTo>
                    <a:pt x="1708581" y="245420"/>
                    <a:pt x="1572706" y="109545"/>
                    <a:pt x="1405095" y="109545"/>
                  </a:cubicBezTo>
                  <a:lnTo>
                    <a:pt x="982447" y="109545"/>
                  </a:lnTo>
                  <a:lnTo>
                    <a:pt x="982447" y="0"/>
                  </a:lnTo>
                  <a:lnTo>
                    <a:pt x="1417860" y="0"/>
                  </a:lnTo>
                  <a:cubicBezTo>
                    <a:pt x="1645971" y="0"/>
                    <a:pt x="1830891" y="184920"/>
                    <a:pt x="1830891" y="413031"/>
                  </a:cubicBezTo>
                  <a:cubicBezTo>
                    <a:pt x="1830891" y="641142"/>
                    <a:pt x="1645971" y="826062"/>
                    <a:pt x="1417860" y="826062"/>
                  </a:cubicBezTo>
                  <a:lnTo>
                    <a:pt x="413031" y="826062"/>
                  </a:lnTo>
                  <a:cubicBezTo>
                    <a:pt x="184920" y="826062"/>
                    <a:pt x="0" y="641142"/>
                    <a:pt x="0" y="413031"/>
                  </a:cubicBezTo>
                  <a:cubicBezTo>
                    <a:pt x="0" y="184920"/>
                    <a:pt x="184920" y="0"/>
                    <a:pt x="41303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" name="CustomShape 15"/>
            <p:cNvSpPr/>
            <p:nvPr/>
          </p:nvSpPr>
          <p:spPr>
            <a:xfrm>
              <a:off x="4732200" y="3346560"/>
              <a:ext cx="112608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nl-NL" sz="1600" spc="-1" strike="noStrike">
                  <a:solidFill>
                    <a:srgbClr val="2f5597"/>
                  </a:solidFill>
                  <a:latin typeface="Calibri"/>
                </a:rPr>
                <a:t>Aansluiting</a:t>
              </a:r>
              <a:endParaRPr b="0" lang="nl-NL" sz="1600" spc="-1" strike="noStrike">
                <a:latin typeface="Arial"/>
              </a:endParaRPr>
            </a:p>
          </p:txBody>
        </p:sp>
      </p:grpSp>
      <p:grpSp>
        <p:nvGrpSpPr>
          <p:cNvPr id="237" name="Group 16"/>
          <p:cNvGrpSpPr/>
          <p:nvPr/>
        </p:nvGrpSpPr>
        <p:grpSpPr>
          <a:xfrm>
            <a:off x="5930280" y="3102840"/>
            <a:ext cx="1830600" cy="825840"/>
            <a:chOff x="5930280" y="3102840"/>
            <a:chExt cx="1830600" cy="825840"/>
          </a:xfrm>
        </p:grpSpPr>
        <p:sp>
          <p:nvSpPr>
            <p:cNvPr id="238" name="CustomShape 17"/>
            <p:cNvSpPr/>
            <p:nvPr/>
          </p:nvSpPr>
          <p:spPr>
            <a:xfrm rot="10800000">
              <a:off x="5930280" y="3102480"/>
              <a:ext cx="1830600" cy="825840"/>
            </a:xfrm>
            <a:custGeom>
              <a:avLst/>
              <a:gdLst/>
              <a:ahLst/>
              <a:rect l="l" t="t" r="r" b="b"/>
              <a:pathLst>
                <a:path w="1830891" h="826062">
                  <a:moveTo>
                    <a:pt x="413031" y="0"/>
                  </a:moveTo>
                  <a:lnTo>
                    <a:pt x="848440" y="0"/>
                  </a:lnTo>
                  <a:lnTo>
                    <a:pt x="848440" y="109545"/>
                  </a:lnTo>
                  <a:lnTo>
                    <a:pt x="425794" y="109545"/>
                  </a:lnTo>
                  <a:cubicBezTo>
                    <a:pt x="258183" y="109545"/>
                    <a:pt x="122308" y="245420"/>
                    <a:pt x="122308" y="413031"/>
                  </a:cubicBezTo>
                  <a:cubicBezTo>
                    <a:pt x="122308" y="580642"/>
                    <a:pt x="258183" y="716517"/>
                    <a:pt x="425794" y="716517"/>
                  </a:cubicBezTo>
                  <a:lnTo>
                    <a:pt x="1405095" y="716517"/>
                  </a:lnTo>
                  <a:cubicBezTo>
                    <a:pt x="1572706" y="716517"/>
                    <a:pt x="1708581" y="580642"/>
                    <a:pt x="1708581" y="413031"/>
                  </a:cubicBezTo>
                  <a:cubicBezTo>
                    <a:pt x="1708581" y="245420"/>
                    <a:pt x="1572706" y="109545"/>
                    <a:pt x="1405095" y="109545"/>
                  </a:cubicBezTo>
                  <a:lnTo>
                    <a:pt x="982447" y="109545"/>
                  </a:lnTo>
                  <a:lnTo>
                    <a:pt x="982447" y="0"/>
                  </a:lnTo>
                  <a:lnTo>
                    <a:pt x="1417860" y="0"/>
                  </a:lnTo>
                  <a:cubicBezTo>
                    <a:pt x="1645971" y="0"/>
                    <a:pt x="1830891" y="184920"/>
                    <a:pt x="1830891" y="413031"/>
                  </a:cubicBezTo>
                  <a:cubicBezTo>
                    <a:pt x="1830891" y="641142"/>
                    <a:pt x="1645971" y="826062"/>
                    <a:pt x="1417860" y="826062"/>
                  </a:cubicBezTo>
                  <a:lnTo>
                    <a:pt x="413031" y="826062"/>
                  </a:lnTo>
                  <a:cubicBezTo>
                    <a:pt x="184920" y="826062"/>
                    <a:pt x="0" y="641142"/>
                    <a:pt x="0" y="413031"/>
                  </a:cubicBezTo>
                  <a:cubicBezTo>
                    <a:pt x="0" y="184920"/>
                    <a:pt x="184920" y="0"/>
                    <a:pt x="413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CustomShape 18"/>
            <p:cNvSpPr/>
            <p:nvPr/>
          </p:nvSpPr>
          <p:spPr>
            <a:xfrm>
              <a:off x="6464880" y="3346560"/>
              <a:ext cx="75564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nl-NL" sz="1600" spc="-1" strike="noStrike">
                  <a:solidFill>
                    <a:srgbClr val="2f5597"/>
                  </a:solidFill>
                  <a:latin typeface="Calibri"/>
                </a:rPr>
                <a:t>Kosten</a:t>
              </a:r>
              <a:endParaRPr b="0" lang="nl-NL" sz="1600" spc="-1" strike="noStrike">
                <a:latin typeface="Arial"/>
              </a:endParaRPr>
            </a:p>
          </p:txBody>
        </p:sp>
      </p:grpSp>
      <p:grpSp>
        <p:nvGrpSpPr>
          <p:cNvPr id="240" name="Group 19"/>
          <p:cNvGrpSpPr/>
          <p:nvPr/>
        </p:nvGrpSpPr>
        <p:grpSpPr>
          <a:xfrm>
            <a:off x="7477560" y="3579120"/>
            <a:ext cx="1830600" cy="825840"/>
            <a:chOff x="7477560" y="3579120"/>
            <a:chExt cx="1830600" cy="825840"/>
          </a:xfrm>
        </p:grpSpPr>
        <p:sp>
          <p:nvSpPr>
            <p:cNvPr id="241" name="CustomShape 20"/>
            <p:cNvSpPr/>
            <p:nvPr/>
          </p:nvSpPr>
          <p:spPr>
            <a:xfrm>
              <a:off x="7477560" y="3579120"/>
              <a:ext cx="1830600" cy="825840"/>
            </a:xfrm>
            <a:custGeom>
              <a:avLst/>
              <a:gdLst/>
              <a:ahLst/>
              <a:rect l="l" t="t" r="r" b="b"/>
              <a:pathLst>
                <a:path w="1830891" h="826062">
                  <a:moveTo>
                    <a:pt x="413031" y="0"/>
                  </a:moveTo>
                  <a:lnTo>
                    <a:pt x="848440" y="0"/>
                  </a:lnTo>
                  <a:lnTo>
                    <a:pt x="848440" y="109545"/>
                  </a:lnTo>
                  <a:lnTo>
                    <a:pt x="425794" y="109545"/>
                  </a:lnTo>
                  <a:cubicBezTo>
                    <a:pt x="258183" y="109545"/>
                    <a:pt x="122308" y="245420"/>
                    <a:pt x="122308" y="413031"/>
                  </a:cubicBezTo>
                  <a:cubicBezTo>
                    <a:pt x="122308" y="580642"/>
                    <a:pt x="258183" y="716517"/>
                    <a:pt x="425794" y="716517"/>
                  </a:cubicBezTo>
                  <a:lnTo>
                    <a:pt x="1405095" y="716517"/>
                  </a:lnTo>
                  <a:cubicBezTo>
                    <a:pt x="1572706" y="716517"/>
                    <a:pt x="1708581" y="580642"/>
                    <a:pt x="1708581" y="413031"/>
                  </a:cubicBezTo>
                  <a:cubicBezTo>
                    <a:pt x="1708581" y="245420"/>
                    <a:pt x="1572706" y="109545"/>
                    <a:pt x="1405095" y="109545"/>
                  </a:cubicBezTo>
                  <a:lnTo>
                    <a:pt x="982447" y="109545"/>
                  </a:lnTo>
                  <a:lnTo>
                    <a:pt x="982447" y="0"/>
                  </a:lnTo>
                  <a:lnTo>
                    <a:pt x="1417860" y="0"/>
                  </a:lnTo>
                  <a:cubicBezTo>
                    <a:pt x="1645971" y="0"/>
                    <a:pt x="1830891" y="184920"/>
                    <a:pt x="1830891" y="413031"/>
                  </a:cubicBezTo>
                  <a:cubicBezTo>
                    <a:pt x="1830891" y="641142"/>
                    <a:pt x="1645971" y="826062"/>
                    <a:pt x="1417860" y="826062"/>
                  </a:cubicBezTo>
                  <a:lnTo>
                    <a:pt x="413031" y="826062"/>
                  </a:lnTo>
                  <a:cubicBezTo>
                    <a:pt x="184920" y="826062"/>
                    <a:pt x="0" y="641142"/>
                    <a:pt x="0" y="413031"/>
                  </a:cubicBezTo>
                  <a:cubicBezTo>
                    <a:pt x="0" y="184920"/>
                    <a:pt x="184920" y="0"/>
                    <a:pt x="41303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" name="CustomShape 21"/>
            <p:cNvSpPr/>
            <p:nvPr/>
          </p:nvSpPr>
          <p:spPr>
            <a:xfrm>
              <a:off x="7816680" y="3822840"/>
              <a:ext cx="116712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nl-NL" sz="1600" spc="-1" strike="noStrike">
                  <a:solidFill>
                    <a:srgbClr val="2f5597"/>
                  </a:solidFill>
                  <a:latin typeface="Calibri"/>
                </a:rPr>
                <a:t>Functioneel</a:t>
              </a:r>
              <a:endParaRPr b="0" lang="nl-NL" sz="1600" spc="-1" strike="noStrike">
                <a:latin typeface="Arial"/>
              </a:endParaRPr>
            </a:p>
          </p:txBody>
        </p:sp>
      </p:grpSp>
      <p:grpSp>
        <p:nvGrpSpPr>
          <p:cNvPr id="243" name="Group 22"/>
          <p:cNvGrpSpPr/>
          <p:nvPr/>
        </p:nvGrpSpPr>
        <p:grpSpPr>
          <a:xfrm>
            <a:off x="9025560" y="3102840"/>
            <a:ext cx="1830600" cy="825840"/>
            <a:chOff x="9025560" y="3102840"/>
            <a:chExt cx="1830600" cy="825840"/>
          </a:xfrm>
        </p:grpSpPr>
        <p:sp>
          <p:nvSpPr>
            <p:cNvPr id="244" name="CustomShape 23"/>
            <p:cNvSpPr/>
            <p:nvPr/>
          </p:nvSpPr>
          <p:spPr>
            <a:xfrm rot="10800000">
              <a:off x="9025560" y="3102480"/>
              <a:ext cx="1830600" cy="825840"/>
            </a:xfrm>
            <a:custGeom>
              <a:avLst/>
              <a:gdLst/>
              <a:ahLst/>
              <a:rect l="l" t="t" r="r" b="b"/>
              <a:pathLst>
                <a:path w="1830891" h="826062">
                  <a:moveTo>
                    <a:pt x="413031" y="0"/>
                  </a:moveTo>
                  <a:lnTo>
                    <a:pt x="848440" y="0"/>
                  </a:lnTo>
                  <a:lnTo>
                    <a:pt x="848440" y="109545"/>
                  </a:lnTo>
                  <a:lnTo>
                    <a:pt x="425794" y="109545"/>
                  </a:lnTo>
                  <a:cubicBezTo>
                    <a:pt x="258183" y="109545"/>
                    <a:pt x="122308" y="245420"/>
                    <a:pt x="122308" y="413031"/>
                  </a:cubicBezTo>
                  <a:cubicBezTo>
                    <a:pt x="122308" y="580642"/>
                    <a:pt x="258183" y="716517"/>
                    <a:pt x="425794" y="716517"/>
                  </a:cubicBezTo>
                  <a:lnTo>
                    <a:pt x="1405095" y="716517"/>
                  </a:lnTo>
                  <a:cubicBezTo>
                    <a:pt x="1572706" y="716517"/>
                    <a:pt x="1708581" y="580642"/>
                    <a:pt x="1708581" y="413031"/>
                  </a:cubicBezTo>
                  <a:cubicBezTo>
                    <a:pt x="1708581" y="245420"/>
                    <a:pt x="1572706" y="109545"/>
                    <a:pt x="1405095" y="109545"/>
                  </a:cubicBezTo>
                  <a:lnTo>
                    <a:pt x="982447" y="109545"/>
                  </a:lnTo>
                  <a:lnTo>
                    <a:pt x="982447" y="0"/>
                  </a:lnTo>
                  <a:lnTo>
                    <a:pt x="1417860" y="0"/>
                  </a:lnTo>
                  <a:cubicBezTo>
                    <a:pt x="1645971" y="0"/>
                    <a:pt x="1830891" y="184920"/>
                    <a:pt x="1830891" y="413031"/>
                  </a:cubicBezTo>
                  <a:cubicBezTo>
                    <a:pt x="1830891" y="641142"/>
                    <a:pt x="1645971" y="826062"/>
                    <a:pt x="1417860" y="826062"/>
                  </a:cubicBezTo>
                  <a:lnTo>
                    <a:pt x="413031" y="826062"/>
                  </a:lnTo>
                  <a:cubicBezTo>
                    <a:pt x="184920" y="826062"/>
                    <a:pt x="0" y="641142"/>
                    <a:pt x="0" y="413031"/>
                  </a:cubicBezTo>
                  <a:cubicBezTo>
                    <a:pt x="0" y="184920"/>
                    <a:pt x="184920" y="0"/>
                    <a:pt x="413031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" name="CustomShape 24"/>
            <p:cNvSpPr/>
            <p:nvPr/>
          </p:nvSpPr>
          <p:spPr>
            <a:xfrm>
              <a:off x="9455040" y="3350160"/>
              <a:ext cx="99180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nl-NL" sz="1600" spc="-1" strike="noStrike">
                  <a:solidFill>
                    <a:srgbClr val="2f5597"/>
                  </a:solidFill>
                  <a:latin typeface="Calibri"/>
                </a:rPr>
                <a:t>Technisch</a:t>
              </a:r>
              <a:endParaRPr b="0" lang="nl-NL" sz="1600" spc="-1" strike="noStrike">
                <a:latin typeface="Arial"/>
              </a:endParaRPr>
            </a:p>
          </p:txBody>
        </p:sp>
      </p:grpSp>
      <p:sp>
        <p:nvSpPr>
          <p:cNvPr id="246" name="CustomShape 25"/>
          <p:cNvSpPr/>
          <p:nvPr/>
        </p:nvSpPr>
        <p:spPr>
          <a:xfrm rot="5400000">
            <a:off x="262080" y="2812680"/>
            <a:ext cx="1164600" cy="428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247" name="CustomShape 26"/>
          <p:cNvSpPr/>
          <p:nvPr/>
        </p:nvSpPr>
        <p:spPr>
          <a:xfrm flipH="1" rot="10800000">
            <a:off x="11020320" y="3438720"/>
            <a:ext cx="343080" cy="1123920"/>
          </a:xfrm>
          <a:prstGeom prst="bentUpArrow">
            <a:avLst>
              <a:gd name="adj1" fmla="val 27074"/>
              <a:gd name="adj2" fmla="val 25000"/>
              <a:gd name="adj3" fmla="val 25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48" name="TextShape 27"/>
          <p:cNvSpPr txBox="1"/>
          <p:nvPr/>
        </p:nvSpPr>
        <p:spPr>
          <a:xfrm>
            <a:off x="838080" y="365040"/>
            <a:ext cx="10515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Waar we staan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CustomShape 28"/>
          <p:cNvSpPr/>
          <p:nvPr/>
        </p:nvSpPr>
        <p:spPr>
          <a:xfrm>
            <a:off x="7781760" y="2905560"/>
            <a:ext cx="123696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1" lang="nl-NL" sz="1600" spc="-1" strike="noStrike">
                <a:solidFill>
                  <a:srgbClr val="2f5597"/>
                </a:solidFill>
                <a:latin typeface="Calibri"/>
              </a:rPr>
              <a:t>Conceptueel</a:t>
            </a:r>
            <a:endParaRPr b="0" lang="nl-NL" sz="1600" spc="-1" strike="noStrike">
              <a:latin typeface="Arial"/>
            </a:endParaRPr>
          </a:p>
        </p:txBody>
      </p:sp>
      <p:sp>
        <p:nvSpPr>
          <p:cNvPr id="250" name="CustomShape 29"/>
          <p:cNvSpPr/>
          <p:nvPr/>
        </p:nvSpPr>
        <p:spPr>
          <a:xfrm>
            <a:off x="7420680" y="2568960"/>
            <a:ext cx="2461320" cy="1945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30"/>
          <p:cNvSpPr/>
          <p:nvPr/>
        </p:nvSpPr>
        <p:spPr>
          <a:xfrm>
            <a:off x="7477560" y="2688120"/>
            <a:ext cx="1830600" cy="825840"/>
          </a:xfrm>
          <a:custGeom>
            <a:avLst/>
            <a:gdLst/>
            <a:ahLst/>
            <a:rect l="l" t="t" r="r" b="b"/>
            <a:pathLst>
              <a:path w="1830891" h="826062">
                <a:moveTo>
                  <a:pt x="413031" y="0"/>
                </a:moveTo>
                <a:lnTo>
                  <a:pt x="848440" y="0"/>
                </a:lnTo>
                <a:lnTo>
                  <a:pt x="848440" y="109545"/>
                </a:lnTo>
                <a:lnTo>
                  <a:pt x="425794" y="109545"/>
                </a:lnTo>
                <a:cubicBezTo>
                  <a:pt x="258183" y="109545"/>
                  <a:pt x="122308" y="245420"/>
                  <a:pt x="122308" y="413031"/>
                </a:cubicBezTo>
                <a:cubicBezTo>
                  <a:pt x="122308" y="580642"/>
                  <a:pt x="258183" y="716517"/>
                  <a:pt x="425794" y="716517"/>
                </a:cubicBezTo>
                <a:lnTo>
                  <a:pt x="1405095" y="716517"/>
                </a:lnTo>
                <a:cubicBezTo>
                  <a:pt x="1572706" y="716517"/>
                  <a:pt x="1708581" y="580642"/>
                  <a:pt x="1708581" y="413031"/>
                </a:cubicBezTo>
                <a:cubicBezTo>
                  <a:pt x="1708581" y="245420"/>
                  <a:pt x="1572706" y="109545"/>
                  <a:pt x="1405095" y="109545"/>
                </a:cubicBezTo>
                <a:lnTo>
                  <a:pt x="982447" y="109545"/>
                </a:lnTo>
                <a:lnTo>
                  <a:pt x="982447" y="0"/>
                </a:lnTo>
                <a:lnTo>
                  <a:pt x="1417860" y="0"/>
                </a:lnTo>
                <a:cubicBezTo>
                  <a:pt x="1645971" y="0"/>
                  <a:pt x="1830891" y="184920"/>
                  <a:pt x="1830891" y="413031"/>
                </a:cubicBezTo>
                <a:cubicBezTo>
                  <a:pt x="1830891" y="641142"/>
                  <a:pt x="1645971" y="826062"/>
                  <a:pt x="1417860" y="826062"/>
                </a:cubicBezTo>
                <a:lnTo>
                  <a:pt x="413031" y="826062"/>
                </a:lnTo>
                <a:cubicBezTo>
                  <a:pt x="184920" y="826062"/>
                  <a:pt x="0" y="641142"/>
                  <a:pt x="0" y="413031"/>
                </a:cubicBezTo>
                <a:cubicBezTo>
                  <a:pt x="0" y="184920"/>
                  <a:pt x="184920" y="0"/>
                  <a:pt x="413031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31"/>
          <p:cNvSpPr/>
          <p:nvPr/>
        </p:nvSpPr>
        <p:spPr>
          <a:xfrm>
            <a:off x="105480" y="1377360"/>
            <a:ext cx="1969200" cy="116028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838080" y="365040"/>
            <a:ext cx="10515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Conceptueel, functioneel, technisch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4" name="Picture 4" descr=""/>
          <p:cNvPicPr/>
          <p:nvPr/>
        </p:nvPicPr>
        <p:blipFill>
          <a:blip r:embed="rId1"/>
          <a:stretch/>
        </p:blipFill>
        <p:spPr>
          <a:xfrm>
            <a:off x="1230840" y="1258200"/>
            <a:ext cx="9237600" cy="5161680"/>
          </a:xfrm>
          <a:prstGeom prst="rect">
            <a:avLst/>
          </a:prstGeom>
          <a:ln w="0">
            <a:noFill/>
          </a:ln>
        </p:spPr>
      </p:pic>
      <p:sp>
        <p:nvSpPr>
          <p:cNvPr id="255" name="CustomShape 2"/>
          <p:cNvSpPr/>
          <p:nvPr/>
        </p:nvSpPr>
        <p:spPr>
          <a:xfrm>
            <a:off x="6095880" y="1330560"/>
            <a:ext cx="2426400" cy="5040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3"/>
          <p:cNvSpPr/>
          <p:nvPr/>
        </p:nvSpPr>
        <p:spPr>
          <a:xfrm>
            <a:off x="3552120" y="1787760"/>
            <a:ext cx="2461320" cy="42552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838080" y="365040"/>
            <a:ext cx="10515240" cy="63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Bijlage Architectuur</a:t>
            </a:r>
            <a:endParaRPr b="0" lang="nl-N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930600" y="1384560"/>
            <a:ext cx="10515240" cy="33840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Begrippen            Architectuurstijlen          Soorten gebeurtenissen en notificaties          Aspecten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928800" y="2000520"/>
            <a:ext cx="3665160" cy="1459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>
            <a:sp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Publish-subscribe notificatiepatroon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Patronen algemeen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Interactiepatronen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Publish-Subscribe patroon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4785480" y="1999080"/>
            <a:ext cx="3665160" cy="1706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>
            <a:sp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Standaarden voor PubSub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CloudEvents met NL-extensions berichtstandaard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WebSub interactiestandaard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AsyncAPI beschrijvingstandaard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8618040" y="1997640"/>
            <a:ext cx="2823120" cy="3574440"/>
          </a:xfrm>
          <a:prstGeom prst="rect">
            <a:avLst/>
          </a:prstGeom>
          <a:solidFill>
            <a:srgbClr val="ebf6ff"/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Implementatiepatronen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Change Data Capture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Basale messaging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Event notification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Event Carried State Transfer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Event streaming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Event processing 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Event sourcing</a:t>
            </a:r>
            <a:endParaRPr b="0" lang="nl-NL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Command/Query Responsibility Segregation</a:t>
            </a:r>
            <a:endParaRPr b="0" lang="nl-NL" sz="1800" spc="-1" strike="noStrike"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972720" y="5910480"/>
            <a:ext cx="10475280" cy="338400"/>
          </a:xfrm>
          <a:prstGeom prst="rect">
            <a:avLst/>
          </a:prstGeom>
          <a:solidFill>
            <a:srgbClr val="ebf6ff"/>
          </a:solidFill>
          <a:ln w="0">
            <a:solidFill>
              <a:schemeClr val="bg1">
                <a:lumMod val="5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Protocollen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 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HTTP, Webhooks. Digikoppeling Restful API profiel, SOAP/WS-ReliableMessaging, SOAP/ebMS, Websocket, AMQP, FTP, SMTP  - Betrouwbaarheid</a:t>
            </a:r>
            <a:endParaRPr b="0" lang="nl-NL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nl-NL" sz="4800" spc="-1" strike="noStrike">
                <a:solidFill>
                  <a:srgbClr val="000000"/>
                </a:solidFill>
                <a:latin typeface="Calibri Light"/>
              </a:rPr>
              <a:t>Praktijkbeproevingen</a:t>
            </a:r>
            <a:endParaRPr b="0" lang="nl-NL" sz="4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6D6CE283D034DA7CAB9F5C19E35C5" ma:contentTypeVersion="12" ma:contentTypeDescription="Een nieuw document maken." ma:contentTypeScope="" ma:versionID="38056b9316935acc195cf315457e4309">
  <xsd:schema xmlns:xsd="http://www.w3.org/2001/XMLSchema" xmlns:xs="http://www.w3.org/2001/XMLSchema" xmlns:p="http://schemas.microsoft.com/office/2006/metadata/properties" xmlns:ns2="9c6c619d-3dda-43e0-965c-f72c6186b5e1" xmlns:ns3="bdcdeddd-627c-4bb4-a5c6-f691fe7e91ca" targetNamespace="http://schemas.microsoft.com/office/2006/metadata/properties" ma:root="true" ma:fieldsID="b3ff89e2cc97c3924022f6c515db3254" ns2:_="" ns3:_="">
    <xsd:import namespace="9c6c619d-3dda-43e0-965c-f72c6186b5e1"/>
    <xsd:import namespace="bdcdeddd-627c-4bb4-a5c6-f691fe7e91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c619d-3dda-43e0-965c-f72c6186b5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deddd-627c-4bb4-a5c6-f691fe7e9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D5ECAC-545A-4703-807D-C0D6CBBC56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9AAC33-C1DD-43CA-96A1-56A920CC27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9CCFCBA-CDA8-4A20-9254-AECBFB48C32D}">
  <ds:schemaRefs>
    <ds:schemaRef ds:uri="9c6c619d-3dda-43e0-965c-f72c6186b5e1"/>
    <ds:schemaRef ds:uri="bdcdeddd-627c-4bb4-a5c6-f691fe7e91c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LibreOffice/7.0.3.1$Linux_X86_64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2021-03-10T08:47:22Z</dcterms:created>
  <dc:creator>J.W. Bijpost</dc:creator>
  <dc:description/>
  <dc:language>nl-NL</dc:language>
  <cp:lastModifiedBy>Ad Gerrits</cp:lastModifiedBy>
  <dcterms:modified xsi:type="dcterms:W3CDTF">2021-06-10T15:54:16Z</dcterms:modified>
  <cp:revision>27</cp:revision>
  <dc:subject/>
  <dc:title>PowerPoint-presentatie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0x0101008316D6CE283D034DA7CAB9F5C19E35C5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