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35"/>
  </p:notesMasterIdLst>
  <p:sldIdLst>
    <p:sldId id="302" r:id="rId5"/>
    <p:sldId id="303" r:id="rId6"/>
    <p:sldId id="280" r:id="rId7"/>
    <p:sldId id="264" r:id="rId8"/>
    <p:sldId id="690" r:id="rId9"/>
    <p:sldId id="703" r:id="rId10"/>
    <p:sldId id="275" r:id="rId11"/>
    <p:sldId id="673" r:id="rId12"/>
    <p:sldId id="705" r:id="rId13"/>
    <p:sldId id="704" r:id="rId14"/>
    <p:sldId id="691" r:id="rId15"/>
    <p:sldId id="692" r:id="rId16"/>
    <p:sldId id="706" r:id="rId17"/>
    <p:sldId id="693" r:id="rId18"/>
    <p:sldId id="694" r:id="rId19"/>
    <p:sldId id="696" r:id="rId20"/>
    <p:sldId id="697" r:id="rId21"/>
    <p:sldId id="698" r:id="rId22"/>
    <p:sldId id="699" r:id="rId23"/>
    <p:sldId id="695" r:id="rId24"/>
    <p:sldId id="259" r:id="rId25"/>
    <p:sldId id="266" r:id="rId26"/>
    <p:sldId id="700" r:id="rId27"/>
    <p:sldId id="261" r:id="rId28"/>
    <p:sldId id="260" r:id="rId29"/>
    <p:sldId id="262" r:id="rId30"/>
    <p:sldId id="701" r:id="rId31"/>
    <p:sldId id="707" r:id="rId32"/>
    <p:sldId id="708" r:id="rId33"/>
    <p:sldId id="679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 Witteveen" initials="EW" lastIdx="7" clrIdx="0">
    <p:extLst>
      <p:ext uri="{19B8F6BF-5375-455C-9EA6-DF929625EA0E}">
        <p15:presenceInfo xmlns:p15="http://schemas.microsoft.com/office/powerpoint/2012/main" userId="S-1-5-21-3942159474-984186493-1990781785-15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C000"/>
    <a:srgbClr val="4472C4"/>
    <a:srgbClr val="FFFCF3"/>
    <a:srgbClr val="F786D4"/>
    <a:srgbClr val="A0CB01"/>
    <a:srgbClr val="2DB12D"/>
    <a:srgbClr val="44B529"/>
    <a:srgbClr val="FFF7E1"/>
    <a:srgbClr val="769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811"/>
  </p:normalViewPr>
  <p:slideViewPr>
    <p:cSldViewPr snapToGrid="0">
      <p:cViewPr varScale="1">
        <p:scale>
          <a:sx n="101" d="100"/>
          <a:sy n="101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3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 Gerrits" userId="1e844392-3ac1-496e-b414-2cc5963c111d" providerId="ADAL" clId="{199BB6F7-657B-420D-8FA4-5D8F80381806}"/>
    <pc:docChg chg="undo custSel modSld">
      <pc:chgData name="Ad Gerrits" userId="1e844392-3ac1-496e-b414-2cc5963c111d" providerId="ADAL" clId="{199BB6F7-657B-420D-8FA4-5D8F80381806}" dt="2021-10-21T12:43:42.924" v="614" actId="14100"/>
      <pc:docMkLst>
        <pc:docMk/>
      </pc:docMkLst>
      <pc:sldChg chg="modAnim">
        <pc:chgData name="Ad Gerrits" userId="1e844392-3ac1-496e-b414-2cc5963c111d" providerId="ADAL" clId="{199BB6F7-657B-420D-8FA4-5D8F80381806}" dt="2021-10-21T11:19:40.871" v="320"/>
        <pc:sldMkLst>
          <pc:docMk/>
          <pc:sldMk cId="4157768790" sldId="259"/>
        </pc:sldMkLst>
      </pc:sldChg>
      <pc:sldChg chg="modSp mod">
        <pc:chgData name="Ad Gerrits" userId="1e844392-3ac1-496e-b414-2cc5963c111d" providerId="ADAL" clId="{199BB6F7-657B-420D-8FA4-5D8F80381806}" dt="2021-10-21T11:27:20.709" v="434" actId="20577"/>
        <pc:sldMkLst>
          <pc:docMk/>
          <pc:sldMk cId="2864584688" sldId="262"/>
        </pc:sldMkLst>
        <pc:spChg chg="mod">
          <ac:chgData name="Ad Gerrits" userId="1e844392-3ac1-496e-b414-2cc5963c111d" providerId="ADAL" clId="{199BB6F7-657B-420D-8FA4-5D8F80381806}" dt="2021-10-21T11:27:20.709" v="434" actId="20577"/>
          <ac:spMkLst>
            <pc:docMk/>
            <pc:sldMk cId="2864584688" sldId="262"/>
            <ac:spMk id="6" creationId="{AD9B91CB-2770-4F52-A999-C62CE2CE222D}"/>
          </ac:spMkLst>
        </pc:spChg>
      </pc:sldChg>
      <pc:sldChg chg="addSp delSp modSp mod">
        <pc:chgData name="Ad Gerrits" userId="1e844392-3ac1-496e-b414-2cc5963c111d" providerId="ADAL" clId="{199BB6F7-657B-420D-8FA4-5D8F80381806}" dt="2021-10-21T11:24:12.445" v="384" actId="478"/>
        <pc:sldMkLst>
          <pc:docMk/>
          <pc:sldMk cId="4034426198" sldId="266"/>
        </pc:sldMkLst>
        <pc:spChg chg="add del mod">
          <ac:chgData name="Ad Gerrits" userId="1e844392-3ac1-496e-b414-2cc5963c111d" providerId="ADAL" clId="{199BB6F7-657B-420D-8FA4-5D8F80381806}" dt="2021-10-21T11:24:12.445" v="384" actId="478"/>
          <ac:spMkLst>
            <pc:docMk/>
            <pc:sldMk cId="4034426198" sldId="266"/>
            <ac:spMk id="2" creationId="{65682916-B58A-4E67-87C5-C40CC604EFDA}"/>
          </ac:spMkLst>
        </pc:spChg>
        <pc:spChg chg="mod">
          <ac:chgData name="Ad Gerrits" userId="1e844392-3ac1-496e-b414-2cc5963c111d" providerId="ADAL" clId="{199BB6F7-657B-420D-8FA4-5D8F80381806}" dt="2021-10-21T11:24:08.691" v="383" actId="6549"/>
          <ac:spMkLst>
            <pc:docMk/>
            <pc:sldMk cId="4034426198" sldId="266"/>
            <ac:spMk id="3" creationId="{843E2090-D81C-43B3-ADAF-08AD6EEC1DDD}"/>
          </ac:spMkLst>
        </pc:spChg>
      </pc:sldChg>
      <pc:sldChg chg="modSp mod modAnim">
        <pc:chgData name="Ad Gerrits" userId="1e844392-3ac1-496e-b414-2cc5963c111d" providerId="ADAL" clId="{199BB6F7-657B-420D-8FA4-5D8F80381806}" dt="2021-10-21T10:56:48.802" v="46"/>
        <pc:sldMkLst>
          <pc:docMk/>
          <pc:sldMk cId="3681118295" sldId="275"/>
        </pc:sldMkLst>
        <pc:spChg chg="mod">
          <ac:chgData name="Ad Gerrits" userId="1e844392-3ac1-496e-b414-2cc5963c111d" providerId="ADAL" clId="{199BB6F7-657B-420D-8FA4-5D8F80381806}" dt="2021-10-21T10:56:20.014" v="45" actId="20577"/>
          <ac:spMkLst>
            <pc:docMk/>
            <pc:sldMk cId="3681118295" sldId="275"/>
            <ac:spMk id="4" creationId="{83C51D18-834C-4D12-A8AB-BFAF466F3C91}"/>
          </ac:spMkLst>
        </pc:spChg>
      </pc:sldChg>
      <pc:sldChg chg="addSp modSp mod">
        <pc:chgData name="Ad Gerrits" userId="1e844392-3ac1-496e-b414-2cc5963c111d" providerId="ADAL" clId="{199BB6F7-657B-420D-8FA4-5D8F80381806}" dt="2021-10-21T10:51:07.052" v="10" actId="1076"/>
        <pc:sldMkLst>
          <pc:docMk/>
          <pc:sldMk cId="3398439033" sldId="302"/>
        </pc:sldMkLst>
        <pc:spChg chg="mod">
          <ac:chgData name="Ad Gerrits" userId="1e844392-3ac1-496e-b414-2cc5963c111d" providerId="ADAL" clId="{199BB6F7-657B-420D-8FA4-5D8F80381806}" dt="2021-10-21T10:50:15.440" v="3" actId="20577"/>
          <ac:spMkLst>
            <pc:docMk/>
            <pc:sldMk cId="3398439033" sldId="302"/>
            <ac:spMk id="3" creationId="{E731D272-C428-42F4-90B2-BF60FAB2D7F1}"/>
          </ac:spMkLst>
        </pc:spChg>
        <pc:spChg chg="add mod">
          <ac:chgData name="Ad Gerrits" userId="1e844392-3ac1-496e-b414-2cc5963c111d" providerId="ADAL" clId="{199BB6F7-657B-420D-8FA4-5D8F80381806}" dt="2021-10-21T10:51:07.052" v="10" actId="1076"/>
          <ac:spMkLst>
            <pc:docMk/>
            <pc:sldMk cId="3398439033" sldId="302"/>
            <ac:spMk id="4" creationId="{C2CC0797-1F24-4899-9DF0-BEB8309CA363}"/>
          </ac:spMkLst>
        </pc:spChg>
        <pc:picChg chg="mod">
          <ac:chgData name="Ad Gerrits" userId="1e844392-3ac1-496e-b414-2cc5963c111d" providerId="ADAL" clId="{199BB6F7-657B-420D-8FA4-5D8F80381806}" dt="2021-10-21T10:50:06.753" v="0" actId="14826"/>
          <ac:picMkLst>
            <pc:docMk/>
            <pc:sldMk cId="3398439033" sldId="302"/>
            <ac:picMk id="7" creationId="{7D0B6981-3575-C140-8F82-FCFA96A6FE08}"/>
          </ac:picMkLst>
        </pc:picChg>
      </pc:sldChg>
      <pc:sldChg chg="delSp modSp mod delAnim modAnim">
        <pc:chgData name="Ad Gerrits" userId="1e844392-3ac1-496e-b414-2cc5963c111d" providerId="ADAL" clId="{199BB6F7-657B-420D-8FA4-5D8F80381806}" dt="2021-10-21T10:55:35.235" v="39" actId="20577"/>
        <pc:sldMkLst>
          <pc:docMk/>
          <pc:sldMk cId="1415946765" sldId="690"/>
        </pc:sldMkLst>
        <pc:spChg chg="mod">
          <ac:chgData name="Ad Gerrits" userId="1e844392-3ac1-496e-b414-2cc5963c111d" providerId="ADAL" clId="{199BB6F7-657B-420D-8FA4-5D8F80381806}" dt="2021-10-21T10:55:35.235" v="39" actId="20577"/>
          <ac:spMkLst>
            <pc:docMk/>
            <pc:sldMk cId="1415946765" sldId="690"/>
            <ac:spMk id="8" creationId="{DD73863C-4DE4-46E1-AE82-ECDF9C61F18B}"/>
          </ac:spMkLst>
        </pc:spChg>
        <pc:spChg chg="del mod">
          <ac:chgData name="Ad Gerrits" userId="1e844392-3ac1-496e-b414-2cc5963c111d" providerId="ADAL" clId="{199BB6F7-657B-420D-8FA4-5D8F80381806}" dt="2021-10-21T10:55:13.787" v="31" actId="478"/>
          <ac:spMkLst>
            <pc:docMk/>
            <pc:sldMk cId="1415946765" sldId="690"/>
            <ac:spMk id="11" creationId="{20000889-2704-464A-8F5D-CFD806FD6C98}"/>
          </ac:spMkLst>
        </pc:spChg>
        <pc:picChg chg="del">
          <ac:chgData name="Ad Gerrits" userId="1e844392-3ac1-496e-b414-2cc5963c111d" providerId="ADAL" clId="{199BB6F7-657B-420D-8FA4-5D8F80381806}" dt="2021-10-21T10:55:15.077" v="32" actId="478"/>
          <ac:picMkLst>
            <pc:docMk/>
            <pc:sldMk cId="1415946765" sldId="690"/>
            <ac:picMk id="10" creationId="{9976128E-9CE7-439D-A25E-4CE8E8957A99}"/>
          </ac:picMkLst>
        </pc:picChg>
      </pc:sldChg>
      <pc:sldChg chg="modSp mod">
        <pc:chgData name="Ad Gerrits" userId="1e844392-3ac1-496e-b414-2cc5963c111d" providerId="ADAL" clId="{199BB6F7-657B-420D-8FA4-5D8F80381806}" dt="2021-10-21T11:15:43.172" v="319" actId="20577"/>
        <pc:sldMkLst>
          <pc:docMk/>
          <pc:sldMk cId="237040508" sldId="694"/>
        </pc:sldMkLst>
        <pc:spChg chg="mod">
          <ac:chgData name="Ad Gerrits" userId="1e844392-3ac1-496e-b414-2cc5963c111d" providerId="ADAL" clId="{199BB6F7-657B-420D-8FA4-5D8F80381806}" dt="2021-10-21T11:15:43.172" v="319" actId="20577"/>
          <ac:spMkLst>
            <pc:docMk/>
            <pc:sldMk cId="237040508" sldId="694"/>
            <ac:spMk id="3" creationId="{B2678052-6630-4697-BC11-553EFB3CF0EC}"/>
          </ac:spMkLst>
        </pc:spChg>
      </pc:sldChg>
      <pc:sldChg chg="addSp delSp modSp mod delAnim modAnim">
        <pc:chgData name="Ad Gerrits" userId="1e844392-3ac1-496e-b414-2cc5963c111d" providerId="ADAL" clId="{199BB6F7-657B-420D-8FA4-5D8F80381806}" dt="2021-10-21T11:25:32.627" v="390" actId="478"/>
        <pc:sldMkLst>
          <pc:docMk/>
          <pc:sldMk cId="4086684316" sldId="700"/>
        </pc:sldMkLst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0" creationId="{76E25548-BA60-4818-87DB-CDC2ABAE1112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1" creationId="{FFED84D4-3C34-4683-8995-6F2547F0E728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2" creationId="{FDCBB704-D01C-48D9-9CBC-16C189457C24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3" creationId="{2C1F88C7-D1CA-483D-8EE8-160F3928B468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4" creationId="{E15B86D9-DBD4-4A04-972E-7BAE377325DF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5" creationId="{A0A639FE-C79E-4F45-8247-856051334905}"/>
          </ac:spMkLst>
        </pc:spChg>
        <pc:spChg chg="del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6" creationId="{03A629EB-5EFC-42E5-8FA0-97126B0C52E9}"/>
          </ac:spMkLst>
        </pc:spChg>
        <pc:spChg chg="add del mod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7" creationId="{BABCDA02-6649-41B3-A59E-E54CC737B6D7}"/>
          </ac:spMkLst>
        </pc:spChg>
        <pc:spChg chg="add del mod">
          <ac:chgData name="Ad Gerrits" userId="1e844392-3ac1-496e-b414-2cc5963c111d" providerId="ADAL" clId="{199BB6F7-657B-420D-8FA4-5D8F80381806}" dt="2021-10-21T11:25:32.627" v="390" actId="478"/>
          <ac:spMkLst>
            <pc:docMk/>
            <pc:sldMk cId="4086684316" sldId="700"/>
            <ac:spMk id="18" creationId="{6DC11C50-F48F-4C02-B368-047D7F21CF9A}"/>
          </ac:spMkLst>
        </pc:spChg>
      </pc:sldChg>
      <pc:sldChg chg="modAnim">
        <pc:chgData name="Ad Gerrits" userId="1e844392-3ac1-496e-b414-2cc5963c111d" providerId="ADAL" clId="{199BB6F7-657B-420D-8FA4-5D8F80381806}" dt="2021-10-21T10:54:37.721" v="30"/>
        <pc:sldMkLst>
          <pc:docMk/>
          <pc:sldMk cId="3113688177" sldId="703"/>
        </pc:sldMkLst>
      </pc:sldChg>
      <pc:sldChg chg="addSp delSp modSp mod">
        <pc:chgData name="Ad Gerrits" userId="1e844392-3ac1-496e-b414-2cc5963c111d" providerId="ADAL" clId="{199BB6F7-657B-420D-8FA4-5D8F80381806}" dt="2021-10-21T11:10:04.443" v="92" actId="20577"/>
        <pc:sldMkLst>
          <pc:docMk/>
          <pc:sldMk cId="3289942218" sldId="704"/>
        </pc:sldMkLst>
        <pc:spChg chg="del">
          <ac:chgData name="Ad Gerrits" userId="1e844392-3ac1-496e-b414-2cc5963c111d" providerId="ADAL" clId="{199BB6F7-657B-420D-8FA4-5D8F80381806}" dt="2021-10-21T11:07:17.288" v="76" actId="478"/>
          <ac:spMkLst>
            <pc:docMk/>
            <pc:sldMk cId="3289942218" sldId="704"/>
            <ac:spMk id="2" creationId="{D37669D3-F563-4FF2-9272-6F3266BF5120}"/>
          </ac:spMkLst>
        </pc:spChg>
        <pc:spChg chg="mod">
          <ac:chgData name="Ad Gerrits" userId="1e844392-3ac1-496e-b414-2cc5963c111d" providerId="ADAL" clId="{199BB6F7-657B-420D-8FA4-5D8F80381806}" dt="2021-10-21T11:10:04.443" v="92" actId="20577"/>
          <ac:spMkLst>
            <pc:docMk/>
            <pc:sldMk cId="3289942218" sldId="704"/>
            <ac:spMk id="5" creationId="{3F06CF23-9131-46DD-A062-B6F82C5BFA73}"/>
          </ac:spMkLst>
        </pc:spChg>
        <pc:spChg chg="add mod">
          <ac:chgData name="Ad Gerrits" userId="1e844392-3ac1-496e-b414-2cc5963c111d" providerId="ADAL" clId="{199BB6F7-657B-420D-8FA4-5D8F80381806}" dt="2021-10-21T11:07:18.285" v="77"/>
          <ac:spMkLst>
            <pc:docMk/>
            <pc:sldMk cId="3289942218" sldId="704"/>
            <ac:spMk id="37" creationId="{83CF6E86-24BA-4D17-96B6-BC0442EFBA7C}"/>
          </ac:spMkLst>
        </pc:spChg>
      </pc:sldChg>
      <pc:sldChg chg="addSp delSp modSp mod">
        <pc:chgData name="Ad Gerrits" userId="1e844392-3ac1-496e-b414-2cc5963c111d" providerId="ADAL" clId="{199BB6F7-657B-420D-8FA4-5D8F80381806}" dt="2021-10-21T11:09:56.962" v="86" actId="20577"/>
        <pc:sldMkLst>
          <pc:docMk/>
          <pc:sldMk cId="3984107909" sldId="705"/>
        </pc:sldMkLst>
        <pc:spChg chg="mod">
          <ac:chgData name="Ad Gerrits" userId="1e844392-3ac1-496e-b414-2cc5963c111d" providerId="ADAL" clId="{199BB6F7-657B-420D-8FA4-5D8F80381806}" dt="2021-10-21T11:06:39.195" v="75" actId="20577"/>
          <ac:spMkLst>
            <pc:docMk/>
            <pc:sldMk cId="3984107909" sldId="705"/>
            <ac:spMk id="2" creationId="{D37669D3-F563-4FF2-9272-6F3266BF5120}"/>
          </ac:spMkLst>
        </pc:spChg>
        <pc:spChg chg="add del mod">
          <ac:chgData name="Ad Gerrits" userId="1e844392-3ac1-496e-b414-2cc5963c111d" providerId="ADAL" clId="{199BB6F7-657B-420D-8FA4-5D8F80381806}" dt="2021-10-21T11:07:35.996" v="80"/>
          <ac:spMkLst>
            <pc:docMk/>
            <pc:sldMk cId="3984107909" sldId="705"/>
            <ac:spMk id="3" creationId="{16BD3414-670E-4D07-BF85-65DD3809F680}"/>
          </ac:spMkLst>
        </pc:spChg>
        <pc:spChg chg="mod">
          <ac:chgData name="Ad Gerrits" userId="1e844392-3ac1-496e-b414-2cc5963c111d" providerId="ADAL" clId="{199BB6F7-657B-420D-8FA4-5D8F80381806}" dt="2021-10-21T11:09:56.962" v="86" actId="20577"/>
          <ac:spMkLst>
            <pc:docMk/>
            <pc:sldMk cId="3984107909" sldId="705"/>
            <ac:spMk id="5" creationId="{3F06CF23-9131-46DD-A062-B6F82C5BFA73}"/>
          </ac:spMkLst>
        </pc:spChg>
      </pc:sldChg>
      <pc:sldChg chg="addSp modSp mod">
        <pc:chgData name="Ad Gerrits" userId="1e844392-3ac1-496e-b414-2cc5963c111d" providerId="ADAL" clId="{199BB6F7-657B-420D-8FA4-5D8F80381806}" dt="2021-10-21T12:43:42.924" v="614" actId="14100"/>
        <pc:sldMkLst>
          <pc:docMk/>
          <pc:sldMk cId="3755674070" sldId="708"/>
        </pc:sldMkLst>
        <pc:spChg chg="mod">
          <ac:chgData name="Ad Gerrits" userId="1e844392-3ac1-496e-b414-2cc5963c111d" providerId="ADAL" clId="{199BB6F7-657B-420D-8FA4-5D8F80381806}" dt="2021-10-21T12:38:50.842" v="566" actId="14100"/>
          <ac:spMkLst>
            <pc:docMk/>
            <pc:sldMk cId="3755674070" sldId="708"/>
            <ac:spMk id="3" creationId="{7A5291C4-9397-4D38-A8E7-7DA623674B56}"/>
          </ac:spMkLst>
        </pc:spChg>
        <pc:spChg chg="mod">
          <ac:chgData name="Ad Gerrits" userId="1e844392-3ac1-496e-b414-2cc5963c111d" providerId="ADAL" clId="{199BB6F7-657B-420D-8FA4-5D8F80381806}" dt="2021-10-21T12:41:09.016" v="608" actId="20577"/>
          <ac:spMkLst>
            <pc:docMk/>
            <pc:sldMk cId="3755674070" sldId="708"/>
            <ac:spMk id="4" creationId="{3F2BCE1A-E24D-49B5-B1FF-BF38311DE9B2}"/>
          </ac:spMkLst>
        </pc:spChg>
        <pc:spChg chg="mod">
          <ac:chgData name="Ad Gerrits" userId="1e844392-3ac1-496e-b414-2cc5963c111d" providerId="ADAL" clId="{199BB6F7-657B-420D-8FA4-5D8F80381806}" dt="2021-10-21T12:37:45.704" v="560" actId="14100"/>
          <ac:spMkLst>
            <pc:docMk/>
            <pc:sldMk cId="3755674070" sldId="708"/>
            <ac:spMk id="5" creationId="{6A9BA088-C217-42CC-B02C-881418F195F3}"/>
          </ac:spMkLst>
        </pc:spChg>
        <pc:spChg chg="mod">
          <ac:chgData name="Ad Gerrits" userId="1e844392-3ac1-496e-b414-2cc5963c111d" providerId="ADAL" clId="{199BB6F7-657B-420D-8FA4-5D8F80381806}" dt="2021-10-21T12:37:34.861" v="558" actId="14100"/>
          <ac:spMkLst>
            <pc:docMk/>
            <pc:sldMk cId="3755674070" sldId="708"/>
            <ac:spMk id="6" creationId="{01DB5C95-E298-48AE-8DA6-0A741A6CE2CD}"/>
          </ac:spMkLst>
        </pc:spChg>
        <pc:spChg chg="mod">
          <ac:chgData name="Ad Gerrits" userId="1e844392-3ac1-496e-b414-2cc5963c111d" providerId="ADAL" clId="{199BB6F7-657B-420D-8FA4-5D8F80381806}" dt="2021-10-21T12:35:16.425" v="441" actId="1076"/>
          <ac:spMkLst>
            <pc:docMk/>
            <pc:sldMk cId="3755674070" sldId="708"/>
            <ac:spMk id="7" creationId="{419E1F51-7F9F-4EF2-B2E9-58E74AC5A5F5}"/>
          </ac:spMkLst>
        </pc:spChg>
        <pc:spChg chg="mod ord">
          <ac:chgData name="Ad Gerrits" userId="1e844392-3ac1-496e-b414-2cc5963c111d" providerId="ADAL" clId="{199BB6F7-657B-420D-8FA4-5D8F80381806}" dt="2021-10-21T12:43:01.270" v="612" actId="166"/>
          <ac:spMkLst>
            <pc:docMk/>
            <pc:sldMk cId="3755674070" sldId="708"/>
            <ac:spMk id="8" creationId="{83BA1B03-3069-492F-BF0E-FC5FAEDC1F47}"/>
          </ac:spMkLst>
        </pc:spChg>
        <pc:spChg chg="add mod ord">
          <ac:chgData name="Ad Gerrits" userId="1e844392-3ac1-496e-b414-2cc5963c111d" providerId="ADAL" clId="{199BB6F7-657B-420D-8FA4-5D8F80381806}" dt="2021-10-21T12:43:42.924" v="614" actId="14100"/>
          <ac:spMkLst>
            <pc:docMk/>
            <pc:sldMk cId="3755674070" sldId="708"/>
            <ac:spMk id="12" creationId="{54A9E535-9025-404C-AC1C-F8A931EADFC0}"/>
          </ac:spMkLst>
        </pc:spChg>
        <pc:spChg chg="add mod ord">
          <ac:chgData name="Ad Gerrits" userId="1e844392-3ac1-496e-b414-2cc5963c111d" providerId="ADAL" clId="{199BB6F7-657B-420D-8FA4-5D8F80381806}" dt="2021-10-21T12:42:57.910" v="611" actId="14100"/>
          <ac:spMkLst>
            <pc:docMk/>
            <pc:sldMk cId="3755674070" sldId="708"/>
            <ac:spMk id="13" creationId="{D2C4FBDA-C1C0-447D-BFDB-A2120F23C7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F348-D584-47CA-A650-696F5D24627B}" type="datetimeFigureOut">
              <a:rPr lang="en-US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A622C-3CFE-4BF1-9203-7DBFD5A7D9E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2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A622C-3CFE-4BF1-9203-7DBFD5A7D9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3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A622C-3CFE-4BF1-9203-7DBFD5A7D9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A622C-3CFE-4BF1-9203-7DBFD5A7D9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A622C-3CFE-4BF1-9203-7DBFD5A7D9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44E98-04B3-4205-8FBD-7B7FA3AC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3C96C5-0332-4B46-8EF2-F72E0A47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1F5265-E3E7-46A9-A996-32C0BA1E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E2D924-9B09-4395-AB3D-1EFB041C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9061FB-A8B1-413E-BFEC-CC39111C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9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30A9B-00F9-4C89-8597-20DBAC0F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62EE6E-AC86-4375-AC60-A4FF2A6A8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081628-5D3F-4C63-A437-BD2F94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B9F35E-8331-4ADA-B644-A326D7AB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B28636-5BF2-4CAB-8459-960CC308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598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A3DB775-CCCA-436C-95BF-828FEE834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02A384E-EA34-4828-8F87-0D71D351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240DD6-BD4C-4A20-8CE5-AA55BD0F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461363-C42E-4EA7-AD45-91DB5644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F4984-131D-49E9-BEAA-7CD648D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9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9148-9092-4064-9FAB-5AF5C40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D5B51-AC03-4D36-A373-8E77522E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F5B23A-797F-4E45-9FF1-B7E2A76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ADE121-F317-4BF8-BED4-6B95862D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60C2D2-E057-4BDE-8ED3-3767DE16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AC5A1-1E5E-4B37-B608-8D84A74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CED4D1-A769-4DE0-9F34-FBF6FE13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89A999-BC8B-494A-B0A3-7CDC86CE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72F3A3-FF23-49C9-A57A-BED57E7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5D0DE1-E451-422D-A005-75BC303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21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63D64-61B9-4E49-87A9-BF3DA445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1BEE66-2C5D-4E8F-8FBD-45321A2BE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0F34DE2-B522-45BE-B49D-6B00FB67A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B34DF9-ED99-4327-B0C9-4077D827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CDA976-C696-4597-A90E-13DFC0F9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319CBA-D831-48FB-8FFA-7511A1B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65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C805C-B826-4CBF-84B2-E03AA1DB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B89ABE-F00E-497E-9133-D9708AB7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F3B88-EE72-4AB7-B705-56AC6C5E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C98288-C823-47A6-8C69-AD56E7CCA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DDB1E8-7AFB-4DC3-993E-7AC03003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0A418E-BAB2-48CF-AA6B-647913C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3BA2D6-8220-43EC-B2D2-872BAF60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DF928D0-BF96-40FA-8827-EA10BBF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49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5D33-727B-4AE0-B513-99442EB8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EF3F1A2-FFB8-4E11-B757-EC269C5C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F83F405-CCA8-4818-99D1-E737506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47CD8C-816C-4474-97F1-2FA4319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42300BA-2250-4471-AD9E-718FEA1D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2B4AB10-A88A-445D-BAA3-E81F2BAD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0DA355-7C51-40F9-B567-08158B2D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41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B8F0C-83C4-4793-88E9-CDEF83F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78CE6D-3E34-4B04-83FF-D0B2827E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11CB6A-F6BB-4810-8226-9A457386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D42210-7675-4574-A43D-2A7A6C2C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FA1877-FD19-45C0-966B-510A4158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E51E74-C9CF-4AEE-A4AE-4B9E3A4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40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1FEB8-3E30-4BDC-9795-588FDD56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3B7E2E-3574-4965-BADA-C2961ECAE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292166-BBD4-4288-8762-C9A495025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CB644C8-C5BF-4FFD-AF03-0049B9D1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317AF0-D354-485D-A61C-D26F8E8C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6B23B0-81D1-4BFB-8469-2A10043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64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3AF32EE-7093-4662-B988-5770DE18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72238CC-89B0-423C-A20B-D52849E4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1133"/>
            <a:ext cx="10515600" cy="5085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F5AD2C-BB7E-4307-8914-F1F6F6E12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2641-C9E8-475B-9831-8F1735D469E9}" type="datetimeFigureOut">
              <a:rPr lang="nl-NL" smtClean="0"/>
              <a:t>21-10-2021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45331B-C540-4035-9A31-5EDEFF6CB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B1309-7E22-41D0-B729-1DC3123A7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17FC4-3A3B-4AEF-A4D7-B096304FB6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95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menwerken.pleio.nl/groups/view/1fde4814-ec84-49bd-a67a-935eb712e7a2/notificatieservic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s/photos/milestones?utm_source=unsplash&amp;utm_medium=referral&amp;utm_content=creditCopyText" TargetMode="External"/><Relationship Id="rId4" Type="http://schemas.openxmlformats.org/officeDocument/2006/relationships/hyperlink" Target="https://unsplash.com/@t_galler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23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e.centrumvoorstandaarden.nl/" TargetMode="External"/><Relationship Id="rId2" Type="http://schemas.openxmlformats.org/officeDocument/2006/relationships/hyperlink" Target="https://github.com/cloudevents/sp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ng-realisatie.github.io/notificatieservices/CloudEvents-NL-profiel/" TargetMode="External"/><Relationship Id="rId4" Type="http://schemas.openxmlformats.org/officeDocument/2006/relationships/hyperlink" Target="https://publicatie.centrumvoorstandaarden.nl/api/oauth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vng-realisatie.github.io/notificatieservices/CloudEvents-NL-profiel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digitaleoverheid.nl/evenementen/demodam-hackathon-ii-samenwerken-aan-common-ground/" TargetMode="Externa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events/spec/blob/v1.0.1/http-webhook.md" TargetMode="External"/><Relationship Id="rId2" Type="http://schemas.openxmlformats.org/officeDocument/2006/relationships/hyperlink" Target="https://github.com/cloudevents/spec/blob/v1.0.1/spec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ols.ietf.org/html/rfc7231#section-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0B6981-3575-C140-8F82-FCFA96A6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4984"/>
          <a:stretch/>
        </p:blipFill>
        <p:spPr>
          <a:xfrm>
            <a:off x="0" y="0"/>
            <a:ext cx="12187677" cy="6858000"/>
          </a:xfrm>
          <a:prstGeom prst="rect">
            <a:avLst/>
          </a:prstGeom>
        </p:spPr>
      </p:pic>
      <p:sp>
        <p:nvSpPr>
          <p:cNvPr id="11" name="Tekstvak 6">
            <a:extLst>
              <a:ext uri="{FF2B5EF4-FFF2-40B4-BE49-F238E27FC236}">
                <a16:creationId xmlns:a16="http://schemas.microsoft.com/office/drawing/2014/main" id="{B74FF77E-24C1-E048-B277-69539A340B3E}"/>
              </a:ext>
            </a:extLst>
          </p:cNvPr>
          <p:cNvSpPr txBox="1"/>
          <p:nvPr/>
        </p:nvSpPr>
        <p:spPr>
          <a:xfrm>
            <a:off x="10363139" y="6575672"/>
            <a:ext cx="18245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Unsplash</a:t>
            </a:r>
            <a:r>
              <a:rPr lang="nl-NL" sz="1000" dirty="0"/>
              <a:t> © Carl </a:t>
            </a:r>
            <a:r>
              <a:rPr lang="nl-NL" sz="1000" dirty="0" err="1"/>
              <a:t>Nenzen</a:t>
            </a:r>
            <a:r>
              <a:rPr lang="nl-NL" sz="1000" dirty="0"/>
              <a:t> Loven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D379F8D-CF58-4F2A-BB4B-384E03D3B723}"/>
              </a:ext>
            </a:extLst>
          </p:cNvPr>
          <p:cNvSpPr/>
          <p:nvPr/>
        </p:nvSpPr>
        <p:spPr>
          <a:xfrm>
            <a:off x="1775901" y="241825"/>
            <a:ext cx="8710183" cy="21310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6D81C-4863-421D-9747-F029E6F89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768" y="183150"/>
            <a:ext cx="10570464" cy="959850"/>
          </a:xfrm>
        </p:spPr>
        <p:txBody>
          <a:bodyPr>
            <a:normAutofit fontScale="90000"/>
          </a:bodyPr>
          <a:lstStyle/>
          <a:p>
            <a:r>
              <a:rPr lang="nl-NL" sz="2000"/>
              <a:t> </a:t>
            </a:r>
            <a:br>
              <a:rPr lang="nl-NL" sz="4400"/>
            </a:br>
            <a:r>
              <a:rPr lang="nl-NL" sz="5400"/>
              <a:t>Nederlandse Notificatie Strategie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731D272-C428-42F4-90B2-BF60FAB2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3132" y="1317006"/>
            <a:ext cx="4745736" cy="959850"/>
          </a:xfrm>
        </p:spPr>
        <p:txBody>
          <a:bodyPr>
            <a:normAutofit/>
          </a:bodyPr>
          <a:lstStyle/>
          <a:p>
            <a:r>
              <a:rPr lang="nl-NL" baseline="30000" dirty="0"/>
              <a:t>5e </a:t>
            </a:r>
            <a:r>
              <a:rPr lang="nl-NL" dirty="0"/>
              <a:t>bijeenkomst berichtenwerkgroep</a:t>
            </a:r>
          </a:p>
          <a:p>
            <a:r>
              <a:rPr lang="nl-NL"/>
              <a:t>2</a:t>
            </a:r>
            <a:r>
              <a:rPr lang="nl-NL" dirty="0"/>
              <a:t>1</a:t>
            </a:r>
            <a:r>
              <a:rPr lang="nl-NL"/>
              <a:t> </a:t>
            </a:r>
            <a:r>
              <a:rPr lang="nl-NL" dirty="0"/>
              <a:t>oktober 2021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79C1900-D57B-4102-AE1D-DE06813E1981}"/>
              </a:ext>
            </a:extLst>
          </p:cNvPr>
          <p:cNvSpPr txBox="1"/>
          <p:nvPr/>
        </p:nvSpPr>
        <p:spPr>
          <a:xfrm>
            <a:off x="9204385" y="1969079"/>
            <a:ext cx="12117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nl-NL" sz="1400" err="1">
                <a:hlinkClick r:id="rId3"/>
              </a:rPr>
              <a:t>Pleio</a:t>
            </a:r>
            <a:r>
              <a:rPr lang="nl-NL" sz="1400">
                <a:hlinkClick r:id="rId3"/>
              </a:rPr>
              <a:t> website</a:t>
            </a:r>
            <a:endParaRPr lang="nl-NL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C0797-1F24-4899-9DF0-BEB8309CA363}"/>
              </a:ext>
            </a:extLst>
          </p:cNvPr>
          <p:cNvSpPr txBox="1"/>
          <p:nvPr/>
        </p:nvSpPr>
        <p:spPr>
          <a:xfrm>
            <a:off x="9669680" y="6490527"/>
            <a:ext cx="251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Photo by </a:t>
            </a:r>
            <a:r>
              <a:rPr lang="en-US" sz="12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 Galler</a:t>
            </a:r>
            <a:r>
              <a:rPr lang="en-US" sz="1200">
                <a:solidFill>
                  <a:schemeClr val="bg1"/>
                </a:solidFill>
              </a:rPr>
              <a:t> on </a:t>
            </a:r>
            <a:r>
              <a:rPr lang="en-US" sz="12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200">
                <a:solidFill>
                  <a:schemeClr val="bg1"/>
                </a:solidFill>
              </a:rPr>
              <a:t> </a:t>
            </a:r>
            <a:endParaRPr lang="nl-NL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3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6CF23-9131-46DD-A062-B6F82C5B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4" y="233684"/>
            <a:ext cx="10737639" cy="633798"/>
          </a:xfrm>
        </p:spPr>
        <p:txBody>
          <a:bodyPr>
            <a:normAutofit fontScale="90000"/>
          </a:bodyPr>
          <a:lstStyle/>
          <a:p>
            <a:r>
              <a:rPr lang="en-US"/>
              <a:t>CloudEvents HTTP 1.1 Web Hooks for Event Delivery - Version 1.0.1 - wip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9D077-1E83-48E6-AF23-C5565EB5AF11}"/>
              </a:ext>
            </a:extLst>
          </p:cNvPr>
          <p:cNvSpPr/>
          <p:nvPr/>
        </p:nvSpPr>
        <p:spPr>
          <a:xfrm>
            <a:off x="880314" y="3440660"/>
            <a:ext cx="1623588" cy="9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7E014-7C8A-4E16-8A63-DA7ED62C4F66}"/>
              </a:ext>
            </a:extLst>
          </p:cNvPr>
          <p:cNvSpPr/>
          <p:nvPr/>
        </p:nvSpPr>
        <p:spPr>
          <a:xfrm>
            <a:off x="9842491" y="3440660"/>
            <a:ext cx="1623588" cy="9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consumer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DFA23-5772-4ACF-94C0-B56D1A0CFA5B}"/>
              </a:ext>
            </a:extLst>
          </p:cNvPr>
          <p:cNvCxnSpPr/>
          <p:nvPr/>
        </p:nvCxnSpPr>
        <p:spPr>
          <a:xfrm>
            <a:off x="9581" y="1724924"/>
            <a:ext cx="12192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4B362C-6864-480D-9A97-1A1B28055B4F}"/>
              </a:ext>
            </a:extLst>
          </p:cNvPr>
          <p:cNvSpPr txBox="1"/>
          <p:nvPr/>
        </p:nvSpPr>
        <p:spPr>
          <a:xfrm>
            <a:off x="625742" y="2216155"/>
            <a:ext cx="6467647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Headers:</a:t>
            </a:r>
          </a:p>
          <a:p>
            <a:r>
              <a:rPr lang="en-US" sz="1100" dirty="0" err="1"/>
              <a:t>WebHook</a:t>
            </a:r>
            <a:r>
              <a:rPr lang="en-US" sz="1100" dirty="0"/>
              <a:t>-Request-Origin 	</a:t>
            </a:r>
            <a:r>
              <a:rPr lang="en-US" sz="1100" dirty="0" err="1"/>
              <a:t>Identificatie</a:t>
            </a:r>
            <a:r>
              <a:rPr lang="en-US" sz="1100" dirty="0"/>
              <a:t> van de </a:t>
            </a:r>
            <a:r>
              <a:rPr lang="en-US" sz="1100" dirty="0" err="1"/>
              <a:t>verzender</a:t>
            </a:r>
            <a:endParaRPr lang="en-US" sz="1100" dirty="0"/>
          </a:p>
          <a:p>
            <a:r>
              <a:rPr lang="en-US" sz="1100" dirty="0" err="1"/>
              <a:t>WebHook</a:t>
            </a:r>
            <a:r>
              <a:rPr lang="en-US" sz="1100" dirty="0"/>
              <a:t>-Request-Rate	Maximum </a:t>
            </a:r>
            <a:r>
              <a:rPr lang="en-US" sz="1100" dirty="0" err="1"/>
              <a:t>aantal</a:t>
            </a:r>
            <a:r>
              <a:rPr lang="en-US" sz="1100" dirty="0"/>
              <a:t> requests </a:t>
            </a:r>
            <a:r>
              <a:rPr lang="en-US" sz="1100"/>
              <a:t>per minuut </a:t>
            </a:r>
            <a:r>
              <a:rPr lang="en-US" sz="1100" dirty="0" err="1"/>
              <a:t>dat</a:t>
            </a:r>
            <a:r>
              <a:rPr lang="en-US" sz="1100" dirty="0"/>
              <a:t> </a:t>
            </a:r>
            <a:r>
              <a:rPr lang="en-US" sz="1100" dirty="0" err="1"/>
              <a:t>zal</a:t>
            </a:r>
            <a:r>
              <a:rPr lang="en-US" sz="1100" dirty="0"/>
              <a:t> </a:t>
            </a:r>
            <a:r>
              <a:rPr lang="en-US" sz="1100" dirty="0" err="1"/>
              <a:t>worden</a:t>
            </a:r>
            <a:r>
              <a:rPr lang="en-US" sz="1100" dirty="0"/>
              <a:t> </a:t>
            </a:r>
            <a:r>
              <a:rPr lang="en-US" sz="1100" dirty="0" err="1"/>
              <a:t>verzonden</a:t>
            </a:r>
            <a:endParaRPr lang="en-US" sz="1100" dirty="0"/>
          </a:p>
          <a:p>
            <a:r>
              <a:rPr lang="en-US" sz="1100" dirty="0" err="1"/>
              <a:t>WebHook</a:t>
            </a:r>
            <a:r>
              <a:rPr lang="en-US" sz="1100" dirty="0"/>
              <a:t>-Request-Callback	</a:t>
            </a:r>
            <a:r>
              <a:rPr lang="en-US" sz="1100" dirty="0" err="1"/>
              <a:t>Optioneel</a:t>
            </a:r>
            <a:r>
              <a:rPr lang="en-US" sz="1100" dirty="0"/>
              <a:t> </a:t>
            </a:r>
            <a:r>
              <a:rPr lang="en-US" sz="1100" dirty="0" err="1"/>
              <a:t>adres</a:t>
            </a:r>
            <a:r>
              <a:rPr lang="en-US" sz="1100" dirty="0"/>
              <a:t> </a:t>
            </a:r>
            <a:r>
              <a:rPr lang="en-US" sz="1100"/>
              <a:t>om asynchroon </a:t>
            </a:r>
            <a:r>
              <a:rPr lang="en-US" sz="1100" dirty="0" err="1"/>
              <a:t>akkoord</a:t>
            </a:r>
            <a:r>
              <a:rPr lang="en-US" sz="1100" dirty="0"/>
              <a:t> </a:t>
            </a:r>
            <a:r>
              <a:rPr lang="en-US" sz="1100" err="1"/>
              <a:t>te</a:t>
            </a:r>
            <a:r>
              <a:rPr lang="en-US" sz="1100"/>
              <a:t> kunnen geven </a:t>
            </a:r>
            <a:r>
              <a:rPr lang="en-US" sz="1100" dirty="0"/>
              <a:t>(</a:t>
            </a:r>
            <a:r>
              <a:rPr lang="en-US" sz="1100" dirty="0" err="1"/>
              <a:t>bijv</a:t>
            </a:r>
            <a:r>
              <a:rPr lang="en-US" sz="1100" dirty="0"/>
              <a:t>. via browser). 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25F39B3-0C2E-40C5-9957-D15B22EB40D2}"/>
              </a:ext>
            </a:extLst>
          </p:cNvPr>
          <p:cNvGrpSpPr/>
          <p:nvPr/>
        </p:nvGrpSpPr>
        <p:grpSpPr>
          <a:xfrm>
            <a:off x="1692107" y="2993291"/>
            <a:ext cx="8962178" cy="534321"/>
            <a:chOff x="1692107" y="2993291"/>
            <a:chExt cx="8962178" cy="534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18BDC2-86E5-469E-B019-3242821FC3DB}"/>
                </a:ext>
              </a:extLst>
            </p:cNvPr>
            <p:cNvSpPr/>
            <p:nvPr/>
          </p:nvSpPr>
          <p:spPr>
            <a:xfrm>
              <a:off x="2860003" y="2993291"/>
              <a:ext cx="1593410" cy="534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Validatie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OPTIONS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method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CCB5D48-7AC2-484B-980D-63DA791797D0}"/>
                </a:ext>
              </a:extLst>
            </p:cNvPr>
            <p:cNvCxnSpPr>
              <a:stCxn id="6" idx="0"/>
              <a:endCxn id="8" idx="1"/>
            </p:cNvCxnSpPr>
            <p:nvPr/>
          </p:nvCxnSpPr>
          <p:spPr>
            <a:xfrm rot="5400000" flipH="1" flipV="1">
              <a:off x="2185951" y="2766609"/>
              <a:ext cx="180208" cy="11678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051AD3B-5207-48DD-86DB-75D99A579618}"/>
                </a:ext>
              </a:extLst>
            </p:cNvPr>
            <p:cNvCxnSpPr>
              <a:stCxn id="8" idx="3"/>
              <a:endCxn id="7" idx="0"/>
            </p:cNvCxnSpPr>
            <p:nvPr/>
          </p:nvCxnSpPr>
          <p:spPr>
            <a:xfrm>
              <a:off x="4453413" y="3260452"/>
              <a:ext cx="6200872" cy="180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79C21FC-86FB-4C0D-89BB-B119723FE6C5}"/>
              </a:ext>
            </a:extLst>
          </p:cNvPr>
          <p:cNvSpPr txBox="1"/>
          <p:nvPr/>
        </p:nvSpPr>
        <p:spPr>
          <a:xfrm>
            <a:off x="5386677" y="3373960"/>
            <a:ext cx="4029548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Headers: </a:t>
            </a:r>
            <a:r>
              <a:rPr lang="en-US" sz="1100" dirty="0" err="1"/>
              <a:t>WebHook</a:t>
            </a:r>
            <a:r>
              <a:rPr lang="en-US" sz="1100" dirty="0"/>
              <a:t>-Request-Origin + </a:t>
            </a:r>
            <a:r>
              <a:rPr lang="en-US" sz="1100" dirty="0" err="1"/>
              <a:t>WebHook</a:t>
            </a:r>
            <a:r>
              <a:rPr lang="en-US" sz="1100" dirty="0"/>
              <a:t>-Request-Rate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BE8A7A-C86A-4492-A2E1-EC4774A1252F}"/>
              </a:ext>
            </a:extLst>
          </p:cNvPr>
          <p:cNvGrpSpPr/>
          <p:nvPr/>
        </p:nvGrpSpPr>
        <p:grpSpPr>
          <a:xfrm>
            <a:off x="1692108" y="4402675"/>
            <a:ext cx="8962177" cy="969222"/>
            <a:chOff x="1692108" y="4402675"/>
            <a:chExt cx="8962177" cy="9692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5942E-D592-4109-BD4D-F8E4148D0666}"/>
                </a:ext>
              </a:extLst>
            </p:cNvPr>
            <p:cNvSpPr/>
            <p:nvPr/>
          </p:nvSpPr>
          <p:spPr>
            <a:xfrm>
              <a:off x="3012184" y="4837576"/>
              <a:ext cx="1593410" cy="534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Notificatie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POST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method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36932664-6692-462C-96C4-569E437117B3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2001115" y="4093668"/>
              <a:ext cx="702062" cy="1320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EE58B85-41DC-465D-95BF-37AFC76351DE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4605594" y="4402675"/>
              <a:ext cx="6048691" cy="7020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689971-C1FC-406D-ABD2-3E346DEC3697}"/>
              </a:ext>
            </a:extLst>
          </p:cNvPr>
          <p:cNvSpPr txBox="1"/>
          <p:nvPr/>
        </p:nvSpPr>
        <p:spPr>
          <a:xfrm>
            <a:off x="2590820" y="4569802"/>
            <a:ext cx="2545299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Headers: </a:t>
            </a:r>
            <a:r>
              <a:rPr lang="en-US" sz="1100" dirty="0" err="1"/>
              <a:t>WebHook</a:t>
            </a:r>
            <a:r>
              <a:rPr lang="en-US" sz="1100" dirty="0"/>
              <a:t>-Request-Origin: [</a:t>
            </a:r>
            <a:r>
              <a:rPr lang="en-US" sz="1100" dirty="0" err="1"/>
              <a:t>url</a:t>
            </a:r>
            <a:r>
              <a:rPr lang="en-US" sz="1100" dirty="0"/>
              <a:t>]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6AA547-6150-4A8A-B279-904C44F6C6B3}"/>
              </a:ext>
            </a:extLst>
          </p:cNvPr>
          <p:cNvGrpSpPr/>
          <p:nvPr/>
        </p:nvGrpSpPr>
        <p:grpSpPr>
          <a:xfrm>
            <a:off x="2503903" y="3650959"/>
            <a:ext cx="7338588" cy="534321"/>
            <a:chOff x="2503903" y="3650959"/>
            <a:chExt cx="7338588" cy="53432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843543-25F4-46CE-9BE9-54B3C8627DF3}"/>
                </a:ext>
              </a:extLst>
            </p:cNvPr>
            <p:cNvSpPr/>
            <p:nvPr/>
          </p:nvSpPr>
          <p:spPr>
            <a:xfrm>
              <a:off x="6533449" y="3650959"/>
              <a:ext cx="1902956" cy="534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Validatie Response</a:t>
              </a:r>
            </a:p>
            <a:p>
              <a:pPr algn="ctr"/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200 OK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DD7B8A4-2A7D-43EE-BE3C-48357E99A153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rot="10800000">
              <a:off x="8436405" y="3918120"/>
              <a:ext cx="1406086" cy="35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7879BCE-8B7E-4655-B627-887120714B05}"/>
                </a:ext>
              </a:extLst>
            </p:cNvPr>
            <p:cNvCxnSpPr>
              <a:cxnSpLocks/>
              <a:stCxn id="18" idx="1"/>
              <a:endCxn id="6" idx="3"/>
            </p:cNvCxnSpPr>
            <p:nvPr/>
          </p:nvCxnSpPr>
          <p:spPr>
            <a:xfrm rot="10800000" flipV="1">
              <a:off x="2503903" y="3918120"/>
              <a:ext cx="4029547" cy="35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B765424-8DA8-483A-A53E-40AE8E7FEF99}"/>
              </a:ext>
            </a:extLst>
          </p:cNvPr>
          <p:cNvGrpSpPr/>
          <p:nvPr/>
        </p:nvGrpSpPr>
        <p:grpSpPr>
          <a:xfrm>
            <a:off x="880315" y="3921668"/>
            <a:ext cx="10585764" cy="1790888"/>
            <a:chOff x="880315" y="3921668"/>
            <a:chExt cx="10585764" cy="179088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F7A077-F929-4990-B9A5-488D3010554C}"/>
                </a:ext>
              </a:extLst>
            </p:cNvPr>
            <p:cNvSpPr/>
            <p:nvPr/>
          </p:nvSpPr>
          <p:spPr>
            <a:xfrm>
              <a:off x="6533449" y="5369277"/>
              <a:ext cx="1902956" cy="34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Notificatie Response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E16C608A-2737-45BC-BA1B-01CA1D5D6666}"/>
                </a:ext>
              </a:extLst>
            </p:cNvPr>
            <p:cNvCxnSpPr>
              <a:cxnSpLocks/>
              <a:stCxn id="7" idx="3"/>
              <a:endCxn id="58" idx="3"/>
            </p:cNvCxnSpPr>
            <p:nvPr/>
          </p:nvCxnSpPr>
          <p:spPr>
            <a:xfrm flipH="1">
              <a:off x="8436405" y="3921668"/>
              <a:ext cx="3029674" cy="1619249"/>
            </a:xfrm>
            <a:prstGeom prst="bentConnector3">
              <a:avLst>
                <a:gd name="adj1" fmla="val -75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B76FE2F-9E62-4E68-BFF3-A8274A75086C}"/>
                </a:ext>
              </a:extLst>
            </p:cNvPr>
            <p:cNvCxnSpPr>
              <a:cxnSpLocks/>
              <a:stCxn id="58" idx="1"/>
              <a:endCxn id="6" idx="1"/>
            </p:cNvCxnSpPr>
            <p:nvPr/>
          </p:nvCxnSpPr>
          <p:spPr>
            <a:xfrm rot="10800000">
              <a:off x="880315" y="3921669"/>
              <a:ext cx="5653135" cy="1619249"/>
            </a:xfrm>
            <a:prstGeom prst="bentConnector3">
              <a:avLst>
                <a:gd name="adj1" fmla="val 1040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E8D382F-0A61-4476-9D4B-27E4556309E6}"/>
              </a:ext>
            </a:extLst>
          </p:cNvPr>
          <p:cNvSpPr txBox="1"/>
          <p:nvPr/>
        </p:nvSpPr>
        <p:spPr>
          <a:xfrm>
            <a:off x="3859565" y="5731376"/>
            <a:ext cx="3658835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defRPr sz="1200"/>
            </a:lvl1pPr>
          </a:lstStyle>
          <a:p>
            <a:r>
              <a:rPr lang="nl-NL" sz="1100"/>
              <a:t>Accepted+processed en payload: 200 of 201</a:t>
            </a:r>
          </a:p>
          <a:p>
            <a:r>
              <a:rPr lang="nl-NL" sz="1100"/>
              <a:t>Accepted+processed geen payload: 201 of 204  </a:t>
            </a:r>
          </a:p>
          <a:p>
            <a:r>
              <a:rPr lang="nl-NL" sz="1100"/>
              <a:t>Accepted+not processed of unknown: 202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095326-916B-40C5-B8AB-03E7BCB08236}"/>
              </a:ext>
            </a:extLst>
          </p:cNvPr>
          <p:cNvSpPr txBox="1"/>
          <p:nvPr/>
        </p:nvSpPr>
        <p:spPr>
          <a:xfrm>
            <a:off x="5196712" y="4811227"/>
            <a:ext cx="175810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of token in query parameter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08B6575-ECB1-4669-B654-B36A942DDE70}"/>
              </a:ext>
            </a:extLst>
          </p:cNvPr>
          <p:cNvSpPr txBox="1"/>
          <p:nvPr/>
        </p:nvSpPr>
        <p:spPr>
          <a:xfrm>
            <a:off x="-19225" y="300900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endParaRPr lang="nl-NL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E61930-14AF-4FCC-BA3E-42AE3C7D910F}"/>
              </a:ext>
            </a:extLst>
          </p:cNvPr>
          <p:cNvSpPr txBox="1"/>
          <p:nvPr/>
        </p:nvSpPr>
        <p:spPr>
          <a:xfrm>
            <a:off x="-19225" y="5053416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delivery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92B6A19-80C6-4E27-A274-3540EF093AC5}"/>
              </a:ext>
            </a:extLst>
          </p:cNvPr>
          <p:cNvGrpSpPr/>
          <p:nvPr/>
        </p:nvGrpSpPr>
        <p:grpSpPr>
          <a:xfrm>
            <a:off x="-6428" y="4497644"/>
            <a:ext cx="9026602" cy="369332"/>
            <a:chOff x="-6459" y="4497644"/>
            <a:chExt cx="9004810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164814-56DC-4787-AAF3-D2EFE57CEC90}"/>
                </a:ext>
              </a:extLst>
            </p:cNvPr>
            <p:cNvSpPr txBox="1"/>
            <p:nvPr/>
          </p:nvSpPr>
          <p:spPr>
            <a:xfrm>
              <a:off x="5174901" y="4569802"/>
              <a:ext cx="3823450" cy="253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050" dirty="0"/>
                <a:t>Authorization header: </a:t>
              </a:r>
              <a:r>
                <a:rPr lang="en-US" sz="1050"/>
                <a:t>[accesstoken</a:t>
              </a:r>
              <a:r>
                <a:rPr lang="en-US" sz="1050" dirty="0"/>
                <a:t>] </a:t>
              </a:r>
              <a:r>
                <a:rPr lang="en-US" sz="1000" dirty="0"/>
                <a:t>(</a:t>
              </a:r>
              <a:r>
                <a:rPr lang="en-US" sz="1000" dirty="0" err="1"/>
                <a:t>bijv</a:t>
              </a:r>
              <a:r>
                <a:rPr lang="en-US" sz="1000" dirty="0"/>
                <a:t>. OAuth 2.0 Bearer token)</a:t>
              </a:r>
              <a:endParaRPr lang="en-US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07EE35C-7230-45C8-8F1D-4A57246AAD23}"/>
                </a:ext>
              </a:extLst>
            </p:cNvPr>
            <p:cNvSpPr txBox="1"/>
            <p:nvPr/>
          </p:nvSpPr>
          <p:spPr>
            <a:xfrm>
              <a:off x="-6459" y="4497644"/>
              <a:ext cx="1440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authorization</a:t>
              </a:r>
              <a:endParaRPr lang="nl-NL" i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2B36B7A-C994-412D-B104-3F71AEFB7019}"/>
              </a:ext>
            </a:extLst>
          </p:cNvPr>
          <p:cNvSpPr txBox="1"/>
          <p:nvPr/>
        </p:nvSpPr>
        <p:spPr>
          <a:xfrm>
            <a:off x="7484927" y="5720658"/>
            <a:ext cx="3658835" cy="938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defRPr sz="1200"/>
            </a:lvl1pPr>
          </a:lstStyle>
          <a:p>
            <a:r>
              <a:rPr lang="nl-NL" sz="1100"/>
              <a:t>Site </a:t>
            </a:r>
            <a:r>
              <a:rPr lang="nl-NL" sz="1100" dirty="0"/>
              <a:t>bestaat maar ontvanger is weg: 410 </a:t>
            </a:r>
            <a:r>
              <a:rPr lang="nl-NL" sz="1100" dirty="0" err="1"/>
              <a:t>Gone</a:t>
            </a:r>
            <a:r>
              <a:rPr lang="nl-NL" sz="1100" dirty="0"/>
              <a:t> </a:t>
            </a:r>
            <a:r>
              <a:rPr lang="nl-NL" sz="1100" dirty="0">
                <a:sym typeface="Wingdings" panose="05000000000000000000" pitchFamily="2" charset="2"/>
              </a:rPr>
              <a:t> stop </a:t>
            </a:r>
            <a:r>
              <a:rPr lang="nl-NL" sz="1100" dirty="0" err="1">
                <a:sym typeface="Wingdings" panose="05000000000000000000" pitchFamily="2" charset="2"/>
              </a:rPr>
              <a:t>retry</a:t>
            </a:r>
            <a:endParaRPr lang="nl-NL" sz="1100" dirty="0">
              <a:sym typeface="Wingdings" panose="05000000000000000000" pitchFamily="2" charset="2"/>
            </a:endParaRPr>
          </a:p>
          <a:p>
            <a:r>
              <a:rPr lang="nl-NL" sz="1100" dirty="0" err="1">
                <a:sym typeface="Wingdings" panose="05000000000000000000" pitchFamily="2" charset="2"/>
              </a:rPr>
              <a:t>Flooded</a:t>
            </a:r>
            <a:r>
              <a:rPr lang="nl-NL" sz="1100" dirty="0">
                <a:sym typeface="Wingdings" panose="05000000000000000000" pitchFamily="2" charset="2"/>
              </a:rPr>
              <a:t>: 420 Too </a:t>
            </a:r>
            <a:r>
              <a:rPr lang="nl-NL" sz="1100" dirty="0" err="1">
                <a:sym typeface="Wingdings" panose="05000000000000000000" pitchFamily="2" charset="2"/>
              </a:rPr>
              <a:t>Many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 dirty="0" err="1">
                <a:sym typeface="Wingdings" panose="05000000000000000000" pitchFamily="2" charset="2"/>
              </a:rPr>
              <a:t>Requests</a:t>
            </a:r>
            <a:r>
              <a:rPr lang="nl-NL" sz="1100" dirty="0">
                <a:sym typeface="Wingdings" panose="05000000000000000000" pitchFamily="2" charset="2"/>
              </a:rPr>
              <a:t> + </a:t>
            </a:r>
            <a:r>
              <a:rPr lang="nl-NL" sz="1100" dirty="0" err="1">
                <a:sym typeface="Wingdings" panose="05000000000000000000" pitchFamily="2" charset="2"/>
              </a:rPr>
              <a:t>Retry-After</a:t>
            </a:r>
            <a:r>
              <a:rPr lang="nl-NL" sz="1100" dirty="0">
                <a:sym typeface="Wingdings" panose="05000000000000000000" pitchFamily="2" charset="2"/>
              </a:rPr>
              <a:t> header </a:t>
            </a:r>
          </a:p>
          <a:p>
            <a:r>
              <a:rPr lang="nl-NL" sz="1100" dirty="0">
                <a:sym typeface="Wingdings" panose="05000000000000000000" pitchFamily="2" charset="2"/>
              </a:rPr>
              <a:t>Niet te snappen: 415 </a:t>
            </a:r>
            <a:r>
              <a:rPr lang="nl-NL" sz="1100" dirty="0" err="1">
                <a:sym typeface="Wingdings" panose="05000000000000000000" pitchFamily="2" charset="2"/>
              </a:rPr>
              <a:t>Unsupported</a:t>
            </a:r>
            <a:r>
              <a:rPr lang="nl-NL" sz="1100" dirty="0">
                <a:sym typeface="Wingdings" panose="05000000000000000000" pitchFamily="2" charset="2"/>
              </a:rPr>
              <a:t> </a:t>
            </a:r>
            <a:r>
              <a:rPr lang="nl-NL" sz="1100">
                <a:sym typeface="Wingdings" panose="05000000000000000000" pitchFamily="2" charset="2"/>
              </a:rPr>
              <a:t>media type</a:t>
            </a:r>
          </a:p>
          <a:p>
            <a:endParaRPr lang="nl-NL" sz="1100">
              <a:sym typeface="Wingdings" panose="05000000000000000000" pitchFamily="2" charset="2"/>
            </a:endParaRPr>
          </a:p>
          <a:p>
            <a:r>
              <a:rPr lang="en-US" sz="1100"/>
              <a:t>All further error status codes apply as specified in </a:t>
            </a:r>
            <a:r>
              <a:rPr lang="en-US" sz="1100">
                <a:hlinkClick r:id="rId3"/>
              </a:rPr>
              <a:t>RFC7231</a:t>
            </a:r>
            <a:endParaRPr lang="nl-NL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CF6E86-24BA-4D17-96B6-BC0442EFBA7C}"/>
              </a:ext>
            </a:extLst>
          </p:cNvPr>
          <p:cNvSpPr txBox="1"/>
          <p:nvPr/>
        </p:nvSpPr>
        <p:spPr>
          <a:xfrm>
            <a:off x="609464" y="1296525"/>
            <a:ext cx="113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Producer heeft een subcription request ontvangen met daarin een webhook (bijv. via een CloudEvents Subscription API)</a:t>
            </a:r>
          </a:p>
        </p:txBody>
      </p:sp>
    </p:spTree>
    <p:extLst>
      <p:ext uri="{BB962C8B-B14F-4D97-AF65-F5344CB8AC3E}">
        <p14:creationId xmlns:p14="http://schemas.microsoft.com/office/powerpoint/2010/main" val="32899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5" grpId="0" animBg="1"/>
      <p:bldP spid="75" grpId="0" animBg="1"/>
      <p:bldP spid="86" grpId="0" animBg="1"/>
      <p:bldP spid="87" grpId="0"/>
      <p:bldP spid="88" grpId="0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36BE-9854-4123-A483-F78AF80F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WebSub</a:t>
            </a:r>
            <a:r>
              <a:rPr lang="nl-N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6C7B-E923-4B41-AC8F-F9807A2E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134"/>
            <a:ext cx="10421471" cy="241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WebSub</a:t>
            </a:r>
            <a:r>
              <a:rPr lang="en-US" sz="2400" dirty="0"/>
              <a:t> provides a common mechanism for communication between publishers of any kind of Web content and their subscribers, based on HTTP web hooks. </a:t>
            </a:r>
          </a:p>
          <a:p>
            <a:pPr marL="0" indent="0">
              <a:buNone/>
            </a:pPr>
            <a:r>
              <a:rPr lang="en-US" sz="2400" dirty="0"/>
              <a:t>Subscription requests are relayed through hubs, which validate and verify the request. </a:t>
            </a:r>
          </a:p>
          <a:p>
            <a:pPr marL="0" indent="0">
              <a:buNone/>
            </a:pPr>
            <a:r>
              <a:rPr lang="en-US" sz="2400" dirty="0"/>
              <a:t>Hubs then distribute new and updated content to subscribers when it becomes available. </a:t>
            </a:r>
            <a:endParaRPr lang="nl-NL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E01A99-412E-42D1-A2A6-2A3376E76FA3}"/>
              </a:ext>
            </a:extLst>
          </p:cNvPr>
          <p:cNvCxnSpPr>
            <a:cxnSpLocks/>
          </p:cNvCxnSpPr>
          <p:nvPr/>
        </p:nvCxnSpPr>
        <p:spPr>
          <a:xfrm>
            <a:off x="932329" y="1792941"/>
            <a:ext cx="33438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56B1DB-1079-4B48-83F5-15BEF894E4EF}"/>
              </a:ext>
            </a:extLst>
          </p:cNvPr>
          <p:cNvCxnSpPr>
            <a:cxnSpLocks/>
          </p:cNvCxnSpPr>
          <p:nvPr/>
        </p:nvCxnSpPr>
        <p:spPr>
          <a:xfrm>
            <a:off x="7055223" y="1792941"/>
            <a:ext cx="334383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55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7A50019-BDF8-4D07-BF52-8B7757B1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807" y="106769"/>
            <a:ext cx="6878234" cy="465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4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7A50019-BDF8-4D07-BF52-8B7757B1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807" y="106769"/>
            <a:ext cx="6878234" cy="46516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EB91EF-26AD-4320-AEE0-6E25C198D9A0}"/>
              </a:ext>
            </a:extLst>
          </p:cNvPr>
          <p:cNvSpPr/>
          <p:nvPr/>
        </p:nvSpPr>
        <p:spPr>
          <a:xfrm>
            <a:off x="983515" y="1457634"/>
            <a:ext cx="2612043" cy="4757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8732A-A204-464A-9C94-DB009B68C983}"/>
              </a:ext>
            </a:extLst>
          </p:cNvPr>
          <p:cNvSpPr/>
          <p:nvPr/>
        </p:nvSpPr>
        <p:spPr>
          <a:xfrm>
            <a:off x="983514" y="2104524"/>
            <a:ext cx="5770499" cy="35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6DCE9-1C5E-412A-A193-EAA0480C025C}"/>
              </a:ext>
            </a:extLst>
          </p:cNvPr>
          <p:cNvSpPr/>
          <p:nvPr/>
        </p:nvSpPr>
        <p:spPr>
          <a:xfrm>
            <a:off x="983513" y="2632470"/>
            <a:ext cx="5770500" cy="293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E10E8-B047-4263-998A-8387210C3A6A}"/>
              </a:ext>
            </a:extLst>
          </p:cNvPr>
          <p:cNvSpPr/>
          <p:nvPr/>
        </p:nvSpPr>
        <p:spPr>
          <a:xfrm>
            <a:off x="3868764" y="3167486"/>
            <a:ext cx="2885249" cy="450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384E8-789A-42FF-BCE4-BD7990D60193}"/>
              </a:ext>
            </a:extLst>
          </p:cNvPr>
          <p:cNvSpPr/>
          <p:nvPr/>
        </p:nvSpPr>
        <p:spPr>
          <a:xfrm>
            <a:off x="983515" y="3800018"/>
            <a:ext cx="5770498" cy="354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84BAD-1A63-4284-B069-1F194A722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665" y="1519020"/>
            <a:ext cx="5296668" cy="3701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ED9A40-930D-42D6-A3F6-E1DCBF890D64}"/>
              </a:ext>
            </a:extLst>
          </p:cNvPr>
          <p:cNvSpPr txBox="1"/>
          <p:nvPr/>
        </p:nvSpPr>
        <p:spPr>
          <a:xfrm>
            <a:off x="5510990" y="2473206"/>
            <a:ext cx="651734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sz="1200" dirty="0" err="1"/>
              <a:t>callback</a:t>
            </a:r>
            <a:r>
              <a:rPr lang="nl-NL" sz="1200" dirty="0"/>
              <a:t>	(</a:t>
            </a:r>
            <a:r>
              <a:rPr lang="nl-NL" sz="1200" dirty="0" err="1"/>
              <a:t>consumer</a:t>
            </a:r>
            <a:r>
              <a:rPr lang="nl-NL" sz="1200" dirty="0"/>
              <a:t> </a:t>
            </a:r>
            <a:r>
              <a:rPr lang="nl-NL" sz="1200" dirty="0" err="1"/>
              <a:t>endpoint</a:t>
            </a:r>
            <a:r>
              <a:rPr lang="nl-NL" sz="1200" dirty="0"/>
              <a:t>)</a:t>
            </a:r>
          </a:p>
          <a:p>
            <a:r>
              <a:rPr lang="nl-NL" sz="1200" dirty="0"/>
              <a:t>mode 	("</a:t>
            </a:r>
            <a:r>
              <a:rPr lang="nl-NL" sz="1200" dirty="0" err="1"/>
              <a:t>subscribe</a:t>
            </a:r>
            <a:r>
              <a:rPr lang="nl-NL" sz="1200" dirty="0"/>
              <a:t>" or "</a:t>
            </a:r>
            <a:r>
              <a:rPr lang="nl-NL" sz="1200" dirty="0" err="1"/>
              <a:t>unsubscribe</a:t>
            </a:r>
            <a:r>
              <a:rPr lang="nl-NL" sz="1200" dirty="0"/>
              <a:t>")</a:t>
            </a:r>
          </a:p>
          <a:p>
            <a:r>
              <a:rPr lang="nl-NL" sz="1200" dirty="0"/>
              <a:t>topic	(Topic URL </a:t>
            </a:r>
            <a:r>
              <a:rPr lang="nl-NL" sz="1200" dirty="0" err="1"/>
              <a:t>that</a:t>
            </a:r>
            <a:r>
              <a:rPr lang="nl-NL" sz="1200" dirty="0"/>
              <a:t> </a:t>
            </a:r>
            <a:r>
              <a:rPr lang="nl-NL" sz="1200" dirty="0" err="1"/>
              <a:t>the</a:t>
            </a:r>
            <a:r>
              <a:rPr lang="nl-NL" sz="1200" dirty="0"/>
              <a:t> </a:t>
            </a:r>
            <a:r>
              <a:rPr lang="nl-NL" sz="1200" dirty="0" err="1"/>
              <a:t>subscriber</a:t>
            </a:r>
            <a:r>
              <a:rPr lang="nl-NL" sz="1200" dirty="0"/>
              <a:t> </a:t>
            </a:r>
            <a:r>
              <a:rPr lang="nl-NL" sz="1200" dirty="0" err="1"/>
              <a:t>wishes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subscribe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or </a:t>
            </a:r>
            <a:r>
              <a:rPr lang="nl-NL" sz="1200" dirty="0" err="1"/>
              <a:t>unsubscribe</a:t>
            </a:r>
            <a:r>
              <a:rPr lang="nl-NL" sz="1200" dirty="0"/>
              <a:t> </a:t>
            </a:r>
            <a:r>
              <a:rPr lang="nl-NL" sz="1200" dirty="0" err="1"/>
              <a:t>from</a:t>
            </a:r>
            <a:r>
              <a:rPr lang="nl-NL" sz="1200" dirty="0"/>
              <a:t>)</a:t>
            </a:r>
          </a:p>
          <a:p>
            <a:r>
              <a:rPr lang="nl-NL" sz="1200" dirty="0" err="1"/>
              <a:t>secret</a:t>
            </a:r>
            <a:r>
              <a:rPr lang="nl-NL" sz="1200" dirty="0"/>
              <a:t>	(optioneel: te gebruiken geheime string bij communicatie)</a:t>
            </a:r>
          </a:p>
          <a:p>
            <a:r>
              <a:rPr lang="nl-NL" sz="1200" dirty="0"/>
              <a:t>eigen HTTP-headers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4A5977-9777-4A9A-A9E6-19444B834E21}"/>
              </a:ext>
            </a:extLst>
          </p:cNvPr>
          <p:cNvSpPr txBox="1"/>
          <p:nvPr/>
        </p:nvSpPr>
        <p:spPr>
          <a:xfrm>
            <a:off x="5721661" y="2951990"/>
            <a:ext cx="6096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l-NL" sz="1200" dirty="0"/>
              <a:t>Validatiebericht vanuit Hub naar Consumer:</a:t>
            </a:r>
          </a:p>
          <a:p>
            <a:r>
              <a:rPr lang="nl-NL" sz="1200" dirty="0"/>
              <a:t>mode	(</a:t>
            </a:r>
            <a:r>
              <a:rPr lang="nl-NL" sz="1200" dirty="0" err="1"/>
              <a:t>subscribe</a:t>
            </a:r>
            <a:r>
              <a:rPr lang="nl-NL" sz="1200" dirty="0"/>
              <a:t> of </a:t>
            </a:r>
            <a:r>
              <a:rPr lang="nl-NL" sz="1200" dirty="0" err="1"/>
              <a:t>unsubscribe</a:t>
            </a:r>
            <a:r>
              <a:rPr lang="nl-NL" sz="1200" dirty="0"/>
              <a:t> als in verzoek)</a:t>
            </a:r>
          </a:p>
          <a:p>
            <a:r>
              <a:rPr lang="nl-NL" sz="1200" dirty="0"/>
              <a:t>topic	(hetzelfde als in verzoek)</a:t>
            </a:r>
          </a:p>
          <a:p>
            <a:r>
              <a:rPr lang="nl-NL" sz="1200" dirty="0" err="1"/>
              <a:t>challenge</a:t>
            </a:r>
            <a:r>
              <a:rPr lang="nl-NL" sz="1200" dirty="0"/>
              <a:t>	(random string die </a:t>
            </a:r>
            <a:r>
              <a:rPr lang="nl-NL" sz="1200" dirty="0" err="1"/>
              <a:t>consumer</a:t>
            </a:r>
            <a:r>
              <a:rPr lang="nl-NL" sz="1200" dirty="0"/>
              <a:t> in </a:t>
            </a:r>
            <a:r>
              <a:rPr lang="nl-NL" sz="1200"/>
              <a:t>respons moet </a:t>
            </a:r>
            <a:r>
              <a:rPr lang="nl-NL" sz="1200" dirty="0"/>
              <a:t>geven)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Via een HTTP-GET naar het opgegeven </a:t>
            </a:r>
            <a:r>
              <a:rPr lang="nl-NL" sz="1200" dirty="0" err="1"/>
              <a:t>endpoint</a:t>
            </a:r>
            <a:endParaRPr lang="nl-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Als </a:t>
            </a:r>
            <a:r>
              <a:rPr lang="nl-NL" sz="1200" dirty="0" err="1"/>
              <a:t>consumer</a:t>
            </a:r>
            <a:r>
              <a:rPr lang="nl-NL" sz="1200" dirty="0"/>
              <a:t> akkoord dan HTTP </a:t>
            </a:r>
            <a:r>
              <a:rPr lang="nl-NL" sz="1200" dirty="0" err="1"/>
              <a:t>Success</a:t>
            </a:r>
            <a:r>
              <a:rPr lang="nl-NL" sz="1200" dirty="0"/>
              <a:t>-code en </a:t>
            </a:r>
            <a:r>
              <a:rPr lang="nl-NL" sz="1200" dirty="0" err="1"/>
              <a:t>challenge</a:t>
            </a:r>
            <a:r>
              <a:rPr lang="nl-NL" sz="1200" dirty="0"/>
              <a:t>-parameter in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i="1" dirty="0" err="1"/>
              <a:t>While</a:t>
            </a:r>
            <a:r>
              <a:rPr lang="nl-NL" sz="1200" i="1" dirty="0"/>
              <a:t> </a:t>
            </a:r>
            <a:r>
              <a:rPr lang="nl-NL" sz="1200" i="1" dirty="0" err="1"/>
              <a:t>this</a:t>
            </a:r>
            <a:r>
              <a:rPr lang="nl-NL" sz="1200" i="1" dirty="0"/>
              <a:t> is </a:t>
            </a:r>
            <a:r>
              <a:rPr lang="nl-NL" sz="1200" i="1" dirty="0" err="1"/>
              <a:t>not</a:t>
            </a:r>
            <a:r>
              <a:rPr lang="nl-NL" sz="1200" i="1" dirty="0"/>
              <a:t> </a:t>
            </a:r>
            <a:r>
              <a:rPr lang="nl-NL" sz="1200" i="1" dirty="0" err="1"/>
              <a:t>considered</a:t>
            </a:r>
            <a:r>
              <a:rPr lang="nl-NL" sz="1200" i="1" dirty="0"/>
              <a:t> "best </a:t>
            </a:r>
            <a:r>
              <a:rPr lang="nl-NL" sz="1200" i="1" dirty="0" err="1"/>
              <a:t>practice</a:t>
            </a:r>
            <a:r>
              <a:rPr lang="nl-NL" sz="1200" i="1" dirty="0"/>
              <a:t>" </a:t>
            </a:r>
            <a:r>
              <a:rPr lang="nl-NL" sz="1200" i="1" dirty="0" err="1"/>
              <a:t>from</a:t>
            </a:r>
            <a:r>
              <a:rPr lang="nl-NL" sz="1200" i="1" dirty="0"/>
              <a:t> a web </a:t>
            </a:r>
            <a:r>
              <a:rPr lang="nl-NL" sz="1200" i="1" dirty="0" err="1"/>
              <a:t>architecture</a:t>
            </a:r>
            <a:r>
              <a:rPr lang="nl-NL" sz="1200" i="1" dirty="0"/>
              <a:t> </a:t>
            </a:r>
            <a:r>
              <a:rPr lang="nl-NL" sz="1200" i="1" dirty="0" err="1"/>
              <a:t>perspective</a:t>
            </a:r>
            <a:r>
              <a:rPr lang="nl-NL" sz="1200" i="1" dirty="0"/>
              <a:t>, </a:t>
            </a:r>
            <a:r>
              <a:rPr lang="nl-NL" sz="1200" i="1" dirty="0" err="1"/>
              <a:t>it</a:t>
            </a:r>
            <a:r>
              <a:rPr lang="nl-NL" sz="1200" i="1" dirty="0"/>
              <a:t> does make </a:t>
            </a:r>
            <a:r>
              <a:rPr lang="nl-NL" sz="1200" i="1" dirty="0" err="1"/>
              <a:t>implementation</a:t>
            </a:r>
            <a:r>
              <a:rPr lang="nl-NL" sz="1200" i="1" dirty="0"/>
              <a:t> of </a:t>
            </a:r>
            <a:r>
              <a:rPr lang="nl-NL" sz="1200" i="1" dirty="0" err="1"/>
              <a:t>the</a:t>
            </a:r>
            <a:r>
              <a:rPr lang="nl-NL" sz="1200" i="1" dirty="0"/>
              <a:t> </a:t>
            </a:r>
            <a:r>
              <a:rPr lang="nl-NL" sz="1200" i="1" dirty="0" err="1"/>
              <a:t>callback</a:t>
            </a:r>
            <a:r>
              <a:rPr lang="nl-NL" sz="1200" i="1" dirty="0"/>
              <a:t> URL </a:t>
            </a:r>
            <a:r>
              <a:rPr lang="nl-NL" sz="1200" i="1" dirty="0" err="1"/>
              <a:t>simpler</a:t>
            </a:r>
            <a:r>
              <a:rPr lang="nl-NL" sz="1200" i="1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808D82-7FA9-457E-9F70-7FE9C4691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12" y="4257266"/>
            <a:ext cx="8161163" cy="2143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86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5" grpId="0" animBg="1"/>
      <p:bldP spid="15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22AF-A09A-4B67-B5ED-1904B1D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 m.b.t. </a:t>
            </a:r>
            <a:r>
              <a:rPr lang="nl-NL" dirty="0" err="1"/>
              <a:t>WebSub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C26C-FB99-48F2-9E09-1CE5C7A0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133"/>
            <a:ext cx="10515600" cy="4969008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WebSub</a:t>
            </a:r>
            <a:r>
              <a:rPr lang="nl-NL" dirty="0"/>
              <a:t> is bedoeld voor gebruik binnen </a:t>
            </a:r>
            <a:r>
              <a:rPr lang="nl-NL" dirty="0" err="1"/>
              <a:t>use</a:t>
            </a:r>
            <a:r>
              <a:rPr lang="nl-NL" dirty="0"/>
              <a:t> cases zoals het via HTTP verstrekken van openbare nieuwsberichten ('</a:t>
            </a:r>
            <a:r>
              <a:rPr lang="nl-NL" dirty="0" err="1"/>
              <a:t>newsfeeds</a:t>
            </a:r>
            <a:r>
              <a:rPr lang="nl-NL" dirty="0"/>
              <a:t>') aan abonnees via een </a:t>
            </a:r>
            <a:r>
              <a:rPr lang="nl-NL" dirty="0" err="1"/>
              <a:t>intermediar</a:t>
            </a:r>
            <a:r>
              <a:rPr lang="nl-NL" dirty="0"/>
              <a:t> ('hub'). </a:t>
            </a:r>
          </a:p>
          <a:p>
            <a:pPr marL="0" indent="0">
              <a:buNone/>
            </a:pPr>
            <a:r>
              <a:rPr lang="nl-NL" dirty="0"/>
              <a:t>Doel is om 'abonneren op berichten via HTTP' te standaardiseren m.b.v. afspraken tussen producenten, intermediairs en </a:t>
            </a:r>
            <a:r>
              <a:rPr lang="nl-NL" dirty="0" err="1"/>
              <a:t>consumers</a:t>
            </a:r>
            <a:r>
              <a:rPr lang="nl-NL" dirty="0"/>
              <a:t>. </a:t>
            </a:r>
          </a:p>
          <a:p>
            <a:pPr marL="0" indent="0">
              <a:buNone/>
            </a:pPr>
            <a:r>
              <a:rPr lang="nl-NL" dirty="0"/>
              <a:t>Het </a:t>
            </a:r>
            <a:r>
              <a:rPr lang="nl-NL"/>
              <a:t>is niet </a:t>
            </a:r>
            <a:r>
              <a:rPr lang="nl-NL" dirty="0"/>
              <a:t>geschikt voor verstrekken van events via notificaties </a:t>
            </a:r>
            <a:r>
              <a:rPr lang="nl-NL" sz="2000" dirty="0"/>
              <a:t>(elementen er uit zijn evt. bruikbaar binnen een bepaalde context)</a:t>
            </a:r>
            <a:r>
              <a:rPr lang="nl-NL" dirty="0"/>
              <a:t>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92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CA74-387A-4BD6-B2FA-67371B70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Aanbeveling (voor nu)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052-6630-4697-BC11-553EFB3C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1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nl-NL"/>
              <a:t>Als </a:t>
            </a:r>
            <a:r>
              <a:rPr lang="nl-NL" u="sng"/>
              <a:t>bij gebruik van het CloudEvents-NL berichtformaat</a:t>
            </a:r>
            <a:r>
              <a:rPr lang="nl-NL"/>
              <a:t> voor notificeren gebruik wordt gemaakt van:</a:t>
            </a:r>
            <a:endParaRPr lang="nl-NL" dirty="0"/>
          </a:p>
          <a:p>
            <a:r>
              <a:rPr lang="nl-NL"/>
              <a:t>JSON formaat of</a:t>
            </a:r>
            <a:endParaRPr lang="nl-NL" dirty="0"/>
          </a:p>
          <a:p>
            <a:r>
              <a:rPr lang="nl-NL"/>
              <a:t>HTTP protocol of </a:t>
            </a:r>
            <a:endParaRPr lang="nl-NL" dirty="0"/>
          </a:p>
          <a:p>
            <a:r>
              <a:rPr lang="nl-NL"/>
              <a:t>Webhooks</a:t>
            </a:r>
          </a:p>
          <a:p>
            <a:pPr marL="0" indent="0">
              <a:buNone/>
            </a:pPr>
            <a:r>
              <a:rPr lang="nl-NL"/>
              <a:t>gebruik dan de bijbehorende CloudEvents specificatie(s).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0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6B1A0-60C5-4108-936D-2AE5526D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NL GOV profile for CloudEvents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BDFC2C-C252-429C-B1F0-66D916AE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De CloudEvents standaard met een Nederlands sausje</a:t>
            </a:r>
          </a:p>
        </p:txBody>
      </p:sp>
    </p:spTree>
    <p:extLst>
      <p:ext uri="{BB962C8B-B14F-4D97-AF65-F5344CB8AC3E}">
        <p14:creationId xmlns:p14="http://schemas.microsoft.com/office/powerpoint/2010/main" val="242663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06A329F8-18DA-40BB-8DA6-9438299F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68" y="1498387"/>
            <a:ext cx="4633065" cy="25203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FE1EDBDE-306C-4C3C-831A-1958D1A9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81" y="1552176"/>
            <a:ext cx="4633065" cy="25203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9CFD27-84F6-4BD0-ACEA-A67942B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NL GOV profile for CloudEvents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4D1CB-363A-4931-9F05-B31E5688A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467" y="1605965"/>
            <a:ext cx="4633065" cy="2520364"/>
          </a:xfr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DEE817-21B5-4858-B9C0-84DBD3EE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02" y="1498387"/>
            <a:ext cx="4524961" cy="48399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FC41A6-1CBB-4A1E-AD3F-5F191D4AC6F3}"/>
              </a:ext>
            </a:extLst>
          </p:cNvPr>
          <p:cNvSpPr/>
          <p:nvPr/>
        </p:nvSpPr>
        <p:spPr>
          <a:xfrm>
            <a:off x="6096000" y="2612571"/>
            <a:ext cx="585501" cy="560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47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CFD27-84F6-4BD0-ACEA-A67942B4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NL GOV profile for CloudEvents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9A364-A914-4F64-A76F-D0CF7F4B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"An adaptation of the </a:t>
            </a:r>
            <a:r>
              <a:rPr lang="en-US" sz="2400">
                <a:hlinkClick r:id="rId2"/>
              </a:rPr>
              <a:t>CloudEvents specification</a:t>
            </a:r>
            <a:r>
              <a:rPr lang="en-US" sz="2400"/>
              <a:t> for describing event data in common formats to provide interoperability across services, platforms and systems." </a:t>
            </a:r>
          </a:p>
          <a:p>
            <a:r>
              <a:rPr lang="en-US" sz="2400"/>
              <a:t>"This specification profiles the CloudEvents specification to standardize exchanging information about events specifically applicable, but not limited to government-to-government deployments in the Netherlands."</a:t>
            </a:r>
          </a:p>
          <a:p>
            <a:r>
              <a:rPr lang="en-US" sz="2400"/>
              <a:t>In format van standaarden zoals gepubliceerd op </a:t>
            </a:r>
            <a:r>
              <a:rPr lang="en-US" sz="2400">
                <a:hlinkClick r:id="rId3"/>
              </a:rPr>
              <a:t>https://publicatie.centrumvoorstandaarden.nl/</a:t>
            </a:r>
            <a:r>
              <a:rPr lang="en-US" sz="2400"/>
              <a:t> </a:t>
            </a:r>
          </a:p>
          <a:p>
            <a:r>
              <a:rPr lang="en-US" sz="2400"/>
              <a:t>Naar voorbeeld van </a:t>
            </a:r>
            <a:r>
              <a:rPr lang="en-US" sz="2400">
                <a:hlinkClick r:id="rId4"/>
              </a:rPr>
              <a:t>NL GOV Assurance profile for OAuth 2.0</a:t>
            </a:r>
            <a:endParaRPr lang="en-US" sz="2400"/>
          </a:p>
          <a:p>
            <a:r>
              <a:rPr lang="en-US" sz="2400"/>
              <a:t>Te vinden op: </a:t>
            </a:r>
            <a:r>
              <a:rPr lang="nl-NL" sz="2400">
                <a:hlinkClick r:id="rId5"/>
              </a:rPr>
              <a:t>https://vng-realisatie.github.io/notificatieservices/CloudEvents-NL-profiel/</a:t>
            </a:r>
            <a:r>
              <a:rPr lang="nl-NL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751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06A18C-BC7B-4CDC-8D69-EF01C8F9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Voorbeeld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CB800-0951-4AB6-BFBF-3425F3FB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09" y="998924"/>
            <a:ext cx="7539488" cy="5493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8D275-ADEF-45B5-A59A-F39093CC4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42" y="3929369"/>
            <a:ext cx="3048490" cy="1902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62945-E6CB-4AA8-AC88-7A262F06C222}"/>
              </a:ext>
            </a:extLst>
          </p:cNvPr>
          <p:cNvSpPr txBox="1"/>
          <p:nvPr/>
        </p:nvSpPr>
        <p:spPr>
          <a:xfrm>
            <a:off x="8920042" y="6001230"/>
            <a:ext cx="283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Via Github issues (of anders)</a:t>
            </a:r>
          </a:p>
        </p:txBody>
      </p:sp>
    </p:spTree>
    <p:extLst>
      <p:ext uri="{BB962C8B-B14F-4D97-AF65-F5344CB8AC3E}">
        <p14:creationId xmlns:p14="http://schemas.microsoft.com/office/powerpoint/2010/main" val="57921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FE878-6B0A-44C1-AB2E-2A34101E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6DABD-4F1D-4D60-A530-598FE643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Inleiding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CloudEvents Webhook specification en WebSub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NL GOV profile for CloudEvents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ZGW-Notificeren API-standaard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nl-NL">
                <a:cs typeface="Calibri" panose="020F0502020204030204"/>
              </a:rPr>
              <a:t>Stand van zaken en vervolg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450A42-4183-43CC-9BEA-A7E4CB8091B1}"/>
              </a:ext>
            </a:extLst>
          </p:cNvPr>
          <p:cNvCxnSpPr/>
          <p:nvPr/>
        </p:nvCxnSpPr>
        <p:spPr>
          <a:xfrm>
            <a:off x="0" y="2619375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3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6B1A0-60C5-4108-936D-2AE5526D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ZGW-Notificeren API-standaard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BDFC2C-C252-429C-B1F0-66D916AE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Mogelijk gebruik van het CloudEvents-NL profiel</a:t>
            </a:r>
          </a:p>
        </p:txBody>
      </p:sp>
    </p:spTree>
    <p:extLst>
      <p:ext uri="{BB962C8B-B14F-4D97-AF65-F5344CB8AC3E}">
        <p14:creationId xmlns:p14="http://schemas.microsoft.com/office/powerpoint/2010/main" val="726753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EA9F30-99EF-41BE-A496-544D466A76C7}"/>
              </a:ext>
            </a:extLst>
          </p:cNvPr>
          <p:cNvSpPr/>
          <p:nvPr/>
        </p:nvSpPr>
        <p:spPr>
          <a:xfrm>
            <a:off x="1306286" y="2020388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Producer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7F76C-2121-4782-8A8F-2EDDC94DFB13}"/>
              </a:ext>
            </a:extLst>
          </p:cNvPr>
          <p:cNvSpPr/>
          <p:nvPr/>
        </p:nvSpPr>
        <p:spPr>
          <a:xfrm>
            <a:off x="9566367" y="2020388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37FE4-F790-44FC-B20D-975537717260}"/>
              </a:ext>
            </a:extLst>
          </p:cNvPr>
          <p:cNvSpPr/>
          <p:nvPr/>
        </p:nvSpPr>
        <p:spPr>
          <a:xfrm>
            <a:off x="5360126" y="2020388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Intermediairy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FE490-E71E-4437-B79F-728FE77A9E35}"/>
              </a:ext>
            </a:extLst>
          </p:cNvPr>
          <p:cNvSpPr/>
          <p:nvPr/>
        </p:nvSpPr>
        <p:spPr>
          <a:xfrm>
            <a:off x="1306285" y="4019702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&lt;type&gt;</a:t>
            </a:r>
          </a:p>
          <a:p>
            <a:pPr algn="ctr"/>
            <a:r>
              <a:rPr lang="nl-NL"/>
              <a:t>Registratie</a:t>
            </a:r>
          </a:p>
          <a:p>
            <a:pPr algn="ctr"/>
            <a:r>
              <a:rPr lang="nl-NL"/>
              <a:t>Component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4BF4D-E1EC-444C-94A0-FD964E8D7285}"/>
              </a:ext>
            </a:extLst>
          </p:cNvPr>
          <p:cNvSpPr/>
          <p:nvPr/>
        </p:nvSpPr>
        <p:spPr>
          <a:xfrm>
            <a:off x="9566366" y="4019702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Notificaties</a:t>
            </a:r>
          </a:p>
          <a:p>
            <a:pPr algn="ctr"/>
            <a:r>
              <a:rPr lang="nl-NL"/>
              <a:t>afnemende</a:t>
            </a:r>
          </a:p>
          <a:p>
            <a:pPr algn="ctr"/>
            <a:r>
              <a:rPr lang="nl-NL"/>
              <a:t>applicatie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730F6-D6CA-4A2C-882E-1559B3EE0E96}"/>
              </a:ext>
            </a:extLst>
          </p:cNvPr>
          <p:cNvSpPr/>
          <p:nvPr/>
        </p:nvSpPr>
        <p:spPr>
          <a:xfrm>
            <a:off x="5360125" y="4019702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Notificatie</a:t>
            </a:r>
          </a:p>
          <a:p>
            <a:pPr algn="ctr"/>
            <a:r>
              <a:rPr lang="nl-NL"/>
              <a:t>Routering</a:t>
            </a:r>
          </a:p>
          <a:p>
            <a:pPr algn="ctr"/>
            <a:r>
              <a:rPr lang="nl-NL"/>
              <a:t>Component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A5BF75-4E44-4FE1-9E6B-389AC0A6C568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95897" y="2506980"/>
            <a:ext cx="226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2324019-2115-46E4-9D2D-B7F575642909}"/>
              </a:ext>
            </a:extLst>
          </p:cNvPr>
          <p:cNvSpPr/>
          <p:nvPr/>
        </p:nvSpPr>
        <p:spPr>
          <a:xfrm>
            <a:off x="3788229" y="2020388"/>
            <a:ext cx="966652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/>
              <a:t>Gebeurtenis</a:t>
            </a:r>
          </a:p>
          <a:p>
            <a:pPr algn="ctr"/>
            <a:r>
              <a:rPr lang="nl-NL" sz="1200"/>
              <a:t>bericht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1F46F9-B9B6-4DB8-AED0-06FECC978FAD}"/>
              </a:ext>
            </a:extLst>
          </p:cNvPr>
          <p:cNvSpPr/>
          <p:nvPr/>
        </p:nvSpPr>
        <p:spPr>
          <a:xfrm>
            <a:off x="7874726" y="2020387"/>
            <a:ext cx="966652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/>
              <a:t>Notificatie</a:t>
            </a:r>
          </a:p>
          <a:p>
            <a:pPr algn="ctr"/>
            <a:r>
              <a:rPr lang="nl-NL" sz="1200"/>
              <a:t>bericht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23C55-EE70-4BF8-91EC-57BB4A813F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7149737" y="2506980"/>
            <a:ext cx="2416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DCB5DB-C782-45EF-A3FB-3005B13CC92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095896" y="4506294"/>
            <a:ext cx="226422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C6381E-C658-4DC8-B43F-4C0CD5BEF8D3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149736" y="4506294"/>
            <a:ext cx="241663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1BA795-AB5B-447D-9D21-391A59EBF534}"/>
              </a:ext>
            </a:extLst>
          </p:cNvPr>
          <p:cNvSpPr/>
          <p:nvPr/>
        </p:nvSpPr>
        <p:spPr>
          <a:xfrm>
            <a:off x="3788228" y="4048005"/>
            <a:ext cx="966652" cy="383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/>
              <a:t>Gebeurtenis</a:t>
            </a:r>
          </a:p>
          <a:p>
            <a:pPr algn="ctr"/>
            <a:r>
              <a:rPr lang="nl-NL" sz="1200"/>
              <a:t>bericht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79936-D7F0-4727-BE93-C6C344434800}"/>
              </a:ext>
            </a:extLst>
          </p:cNvPr>
          <p:cNvSpPr/>
          <p:nvPr/>
        </p:nvSpPr>
        <p:spPr>
          <a:xfrm>
            <a:off x="7874725" y="4016435"/>
            <a:ext cx="966652" cy="3831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/>
              <a:t>Notificatie</a:t>
            </a:r>
          </a:p>
          <a:p>
            <a:pPr algn="ctr"/>
            <a:r>
              <a:rPr lang="nl-NL" sz="1200"/>
              <a:t>bericht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090464-1592-4055-A5B2-A07C090B3DD3}"/>
              </a:ext>
            </a:extLst>
          </p:cNvPr>
          <p:cNvCxnSpPr>
            <a:stCxn id="18" idx="0"/>
            <a:endCxn id="19" idx="0"/>
          </p:cNvCxnSpPr>
          <p:nvPr/>
        </p:nvCxnSpPr>
        <p:spPr>
          <a:xfrm rot="5400000" flipH="1" flipV="1">
            <a:off x="6299017" y="1988972"/>
            <a:ext cx="31570" cy="4086497"/>
          </a:xfrm>
          <a:prstGeom prst="bentConnector3">
            <a:avLst>
              <a:gd name="adj1" fmla="val 824105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DAB427-11F8-48CC-BC25-F2864A95B11C}"/>
              </a:ext>
            </a:extLst>
          </p:cNvPr>
          <p:cNvSpPr txBox="1"/>
          <p:nvPr/>
        </p:nvSpPr>
        <p:spPr>
          <a:xfrm>
            <a:off x="5852158" y="3480163"/>
            <a:ext cx="955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>
                <a:solidFill>
                  <a:schemeClr val="accent6"/>
                </a:solidFill>
              </a:rPr>
              <a:t>hetzelfde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F692D5-D231-4222-BC21-C91C358F1CEB}"/>
              </a:ext>
            </a:extLst>
          </p:cNvPr>
          <p:cNvSpPr txBox="1"/>
          <p:nvPr/>
        </p:nvSpPr>
        <p:spPr>
          <a:xfrm>
            <a:off x="148046" y="1567543"/>
            <a:ext cx="16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4472C4"/>
                </a:solidFill>
              </a:rPr>
              <a:t>CloudEvents-NL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77286E-3091-4834-BCB5-1A4403EA88EA}"/>
              </a:ext>
            </a:extLst>
          </p:cNvPr>
          <p:cNvSpPr txBox="1"/>
          <p:nvPr/>
        </p:nvSpPr>
        <p:spPr>
          <a:xfrm>
            <a:off x="119430" y="3565266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accent6"/>
                </a:solidFill>
              </a:rPr>
              <a:t>ZGW Notificeren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3AEB37C-DD09-4273-974F-BA2C3B0C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CloudEvents-NL vs ZGW-Notificeren</a:t>
            </a:r>
          </a:p>
        </p:txBody>
      </p:sp>
    </p:spTree>
    <p:extLst>
      <p:ext uri="{BB962C8B-B14F-4D97-AF65-F5344CB8AC3E}">
        <p14:creationId xmlns:p14="http://schemas.microsoft.com/office/powerpoint/2010/main" val="41577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  <p:bldP spid="11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3E2090-D81C-43B3-ADAF-08AD6EEC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Informatiearme ZGW notificatie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BE5BB-1AF4-4002-9C16-49852FFC9AF8}"/>
              </a:ext>
            </a:extLst>
          </p:cNvPr>
          <p:cNvSpPr txBox="1"/>
          <p:nvPr/>
        </p:nvSpPr>
        <p:spPr>
          <a:xfrm>
            <a:off x="3426690" y="1690688"/>
            <a:ext cx="7927109" cy="394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"kanaal": "zaken",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"hoofdObject": "https://zaken-api.vng.cloud/api/v1/zaken/ddc6d192",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"resource": "status",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"resourceUrl": "https://zaken-api.vng.cloud/api/v1/statussen/44fdcebf",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"actie": "create",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"aanmaakdatum": "2019-03-27T10:59:13Z",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"kenmerken":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"bronorganisatie": "224557609",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"zaaktype": "https://catalogi-api.vng.cloud/api/v1/zaaktypen/53c5c164",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"vertrouwelijkheidaanduiding": "openbaar"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D4A7A4-D055-47C3-990B-184F3C56A748}"/>
              </a:ext>
            </a:extLst>
          </p:cNvPr>
          <p:cNvGrpSpPr/>
          <p:nvPr/>
        </p:nvGrpSpPr>
        <p:grpSpPr>
          <a:xfrm>
            <a:off x="945141" y="2147315"/>
            <a:ext cx="2075940" cy="2776298"/>
            <a:chOff x="4648923" y="2655314"/>
            <a:chExt cx="2075940" cy="27762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A30D4D-38F7-4F01-BBB0-535239CEFDCC}"/>
                </a:ext>
              </a:extLst>
            </p:cNvPr>
            <p:cNvSpPr/>
            <p:nvPr/>
          </p:nvSpPr>
          <p:spPr>
            <a:xfrm>
              <a:off x="4935252" y="4185728"/>
              <a:ext cx="1789611" cy="97318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/>
                <a:t>Status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43C306-3709-4CD1-9530-C083D13770A8}"/>
                </a:ext>
              </a:extLst>
            </p:cNvPr>
            <p:cNvSpPr/>
            <p:nvPr/>
          </p:nvSpPr>
          <p:spPr>
            <a:xfrm>
              <a:off x="4792088" y="4327008"/>
              <a:ext cx="1789611" cy="97318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/>
                <a:t>Status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1418C5-0B57-49E0-9CB0-81233EB855D0}"/>
                </a:ext>
              </a:extLst>
            </p:cNvPr>
            <p:cNvSpPr/>
            <p:nvPr/>
          </p:nvSpPr>
          <p:spPr>
            <a:xfrm>
              <a:off x="4648923" y="2655314"/>
              <a:ext cx="1789611" cy="97318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/>
                <a:t>Zaak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EA4803-C45E-45F1-AED8-03A3CE1B099B}"/>
                </a:ext>
              </a:extLst>
            </p:cNvPr>
            <p:cNvSpPr/>
            <p:nvPr/>
          </p:nvSpPr>
          <p:spPr>
            <a:xfrm>
              <a:off x="4648924" y="4458429"/>
              <a:ext cx="1789611" cy="97318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/>
                <a:t>Status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C7E971-9402-485D-AE49-AF665158BDC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839947" y="3120498"/>
            <a:ext cx="1" cy="82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9F8430-ED02-4C8A-839A-FBEAF19910F3}"/>
              </a:ext>
            </a:extLst>
          </p:cNvPr>
          <p:cNvCxnSpPr>
            <a:endCxn id="6" idx="0"/>
          </p:cNvCxnSpPr>
          <p:nvPr/>
        </p:nvCxnSpPr>
        <p:spPr>
          <a:xfrm>
            <a:off x="1847273" y="3180271"/>
            <a:ext cx="135839" cy="63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85F11E-B0B8-43B1-B622-63DB0642D605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839947" y="3120498"/>
            <a:ext cx="286329" cy="557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2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3E2090-D81C-43B3-ADAF-08AD6EEC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u="sng"/>
              <a:t>Mogelijke</a:t>
            </a:r>
            <a:r>
              <a:rPr lang="nl-NL"/>
              <a:t> vertaling van </a:t>
            </a:r>
            <a:br>
              <a:rPr lang="nl-NL"/>
            </a:br>
            <a:r>
              <a:rPr lang="nl-NL"/>
              <a:t>ZGW attributen naar CE-NL attributen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9545F5-F360-49A8-B872-F47A4E0C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1133"/>
            <a:ext cx="11536235" cy="5085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NL"/>
              <a:t>{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type</a:t>
            </a:r>
            <a:r>
              <a:rPr lang="nl-NL"/>
              <a:t>  	"kanaal": "zaken",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subject</a:t>
            </a:r>
            <a:r>
              <a:rPr lang="nl-NL"/>
              <a:t>  "hoofdObject": "https://zaken-api.vng.cloud/api/v1/zaken/ddc6d192",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ext.attr</a:t>
            </a:r>
            <a:r>
              <a:rPr lang="nl-NL"/>
              <a:t>	"resource": "status",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ext.attr</a:t>
            </a:r>
            <a:r>
              <a:rPr lang="nl-NL"/>
              <a:t>  "resourceUrl": "https://zaken-api.vng.cloud/api/v1/statussen/44fdcebf",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type	</a:t>
            </a:r>
            <a:r>
              <a:rPr lang="nl-NL"/>
              <a:t>"actie": "create",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time	</a:t>
            </a:r>
            <a:r>
              <a:rPr lang="nl-NL"/>
              <a:t> "aanmaakdatum": "2019-03-27T10:59:13Z",</a:t>
            </a:r>
          </a:p>
          <a:p>
            <a:pPr marL="0" indent="0">
              <a:buNone/>
            </a:pPr>
            <a:r>
              <a:rPr lang="nl-NL"/>
              <a:t>	"kenmerken": {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ext.attr</a:t>
            </a:r>
            <a:r>
              <a:rPr lang="nl-NL"/>
              <a:t>    "bronorganisatie": "224557609",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ext.attr</a:t>
            </a:r>
            <a:r>
              <a:rPr lang="nl-NL"/>
              <a:t>    "zaaktype": "https://catalogi-api.vng.cloud/api/v1/zaaktypen/53c5c164",</a:t>
            </a:r>
          </a:p>
          <a:p>
            <a:pPr marL="0" indent="0">
              <a:buNone/>
            </a:pPr>
            <a:r>
              <a:rPr lang="nl-NL">
                <a:solidFill>
                  <a:schemeClr val="accent1"/>
                </a:solidFill>
              </a:rPr>
              <a:t>ext.attr</a:t>
            </a:r>
            <a:r>
              <a:rPr lang="nl-NL"/>
              <a:t>    "vertrouwelijkheidaanduiding": "openbaar"</a:t>
            </a:r>
          </a:p>
          <a:p>
            <a:pPr marL="0" indent="0">
              <a:buNone/>
            </a:pPr>
            <a:r>
              <a:rPr lang="nl-NL"/>
              <a:t>  	}</a:t>
            </a:r>
          </a:p>
          <a:p>
            <a:pPr marL="0" indent="0">
              <a:buNone/>
            </a:pPr>
            <a:r>
              <a:rPr lang="nl-NL"/>
              <a:t>}</a:t>
            </a:r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668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7F76C-2121-4782-8A8F-2EDDC94DFB13}"/>
              </a:ext>
            </a:extLst>
          </p:cNvPr>
          <p:cNvSpPr/>
          <p:nvPr/>
        </p:nvSpPr>
        <p:spPr>
          <a:xfrm>
            <a:off x="10060577" y="4929801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37FE4-F790-44FC-B20D-975537717260}"/>
              </a:ext>
            </a:extLst>
          </p:cNvPr>
          <p:cNvSpPr/>
          <p:nvPr/>
        </p:nvSpPr>
        <p:spPr>
          <a:xfrm>
            <a:off x="424543" y="4947215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Intermediairy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4BF4D-E1EC-444C-94A0-FD964E8D7285}"/>
              </a:ext>
            </a:extLst>
          </p:cNvPr>
          <p:cNvSpPr/>
          <p:nvPr/>
        </p:nvSpPr>
        <p:spPr>
          <a:xfrm>
            <a:off x="9988732" y="1888394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Notificaties</a:t>
            </a:r>
          </a:p>
          <a:p>
            <a:pPr algn="ctr"/>
            <a:r>
              <a:rPr lang="nl-NL"/>
              <a:t>afnemende</a:t>
            </a:r>
          </a:p>
          <a:p>
            <a:pPr algn="ctr"/>
            <a:r>
              <a:rPr lang="nl-NL"/>
              <a:t>applicatie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730F6-D6CA-4A2C-882E-1559B3EE0E96}"/>
              </a:ext>
            </a:extLst>
          </p:cNvPr>
          <p:cNvSpPr/>
          <p:nvPr/>
        </p:nvSpPr>
        <p:spPr>
          <a:xfrm>
            <a:off x="352698" y="1905808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Notificatie</a:t>
            </a:r>
          </a:p>
          <a:p>
            <a:pPr algn="ctr"/>
            <a:r>
              <a:rPr lang="nl-NL"/>
              <a:t>Routering</a:t>
            </a:r>
          </a:p>
          <a:p>
            <a:pPr algn="ctr"/>
            <a:r>
              <a:rPr lang="nl-NL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23C55-EE70-4BF8-91EC-57BB4A813F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214154" y="5416393"/>
            <a:ext cx="7846423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C6381E-C658-4DC8-B43F-4C0CD5BEF8D3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142309" y="2374986"/>
            <a:ext cx="7846423" cy="17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834DF-6D85-4813-BA0A-EC71E040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365125"/>
            <a:ext cx="11085945" cy="1325563"/>
          </a:xfrm>
        </p:spPr>
        <p:txBody>
          <a:bodyPr/>
          <a:lstStyle/>
          <a:p>
            <a:r>
              <a:rPr lang="nl-NL"/>
              <a:t>Notificatiebericht-inhoud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03FE4-5A89-4E2E-9AA7-1CA905F91155}"/>
              </a:ext>
            </a:extLst>
          </p:cNvPr>
          <p:cNvSpPr txBox="1"/>
          <p:nvPr/>
        </p:nvSpPr>
        <p:spPr>
          <a:xfrm>
            <a:off x="2666999" y="1384006"/>
            <a:ext cx="7016932" cy="24441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"kanaal": "zaken",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"hoofdObject": "https://zaken-api.vng.cloud/api/v1/zaken/ddc6d192",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"resource": "status",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"resourceUrl": "https://zaken-api.vng.cloud/api/v1/statussen/44fdcebf",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"actie": "create",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"aanmaakdatum": "2019-03-27T10:59:13Z",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"kenmerken":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"bronorganisatie": "224557609",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"zaaktype": "https://catalogi-api.vng.cloud/api/v1/zaaktypen/53c5c164",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"vertrouwelijkheidaanduiding": "openbaar"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53180-8A9F-4F1E-9C07-6E48DF9A6187}"/>
              </a:ext>
            </a:extLst>
          </p:cNvPr>
          <p:cNvSpPr txBox="1"/>
          <p:nvPr/>
        </p:nvSpPr>
        <p:spPr>
          <a:xfrm>
            <a:off x="2666999" y="4194296"/>
            <a:ext cx="7016932" cy="226305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nl-NL">
                <a:solidFill>
                  <a:srgbClr val="4472C4"/>
                </a:solidFill>
              </a:rPr>
              <a:t>{</a:t>
            </a:r>
          </a:p>
          <a:p>
            <a:r>
              <a:rPr lang="nl-NL">
                <a:solidFill>
                  <a:srgbClr val="4472C4"/>
                </a:solidFill>
              </a:rPr>
              <a:t>  "specversion": "1.0",</a:t>
            </a:r>
          </a:p>
          <a:p>
            <a:r>
              <a:rPr lang="nl-NL">
                <a:solidFill>
                  <a:srgbClr val="4472C4"/>
                </a:solidFill>
              </a:rPr>
              <a:t>  "type": "nl.zgw.zaken.status.create",</a:t>
            </a:r>
          </a:p>
          <a:p>
            <a:r>
              <a:rPr lang="nl-NL">
                <a:solidFill>
                  <a:srgbClr val="4472C4"/>
                </a:solidFill>
              </a:rPr>
              <a:t>  "source": "urn:nld:gemeente-amersfoort:zaaksysteem",</a:t>
            </a:r>
          </a:p>
          <a:p>
            <a:r>
              <a:rPr lang="nl-NL">
                <a:solidFill>
                  <a:srgbClr val="4472C4"/>
                </a:solidFill>
              </a:rPr>
              <a:t>  "id": "631d6a3a-1f62-483f-b55e-bf164e487b19",</a:t>
            </a:r>
          </a:p>
          <a:p>
            <a:r>
              <a:rPr lang="nl-NL">
                <a:solidFill>
                  <a:srgbClr val="4472C4"/>
                </a:solidFill>
              </a:rPr>
              <a:t>  "time": "2021-10-05T17:31:00Z",</a:t>
            </a:r>
          </a:p>
          <a:p>
            <a:r>
              <a:rPr lang="nl-NL">
                <a:solidFill>
                  <a:srgbClr val="4472C4"/>
                </a:solidFill>
              </a:rPr>
              <a:t>  "subject": "https://zaken-api.vng.cloud/api/v1/zaken/ddc6d192",</a:t>
            </a:r>
          </a:p>
          <a:p>
            <a:r>
              <a:rPr lang="nl-NL">
                <a:solidFill>
                  <a:srgbClr val="4472C4"/>
                </a:solidFill>
              </a:rPr>
              <a:t>  "nl-zgw-resourceUrl": "https://zaken-api.vng.cloud/api/v1/statussen/44fdcebf",</a:t>
            </a:r>
          </a:p>
          <a:p>
            <a:r>
              <a:rPr lang="nl-NL">
                <a:solidFill>
                  <a:srgbClr val="4472C4"/>
                </a:solidFill>
              </a:rPr>
              <a:t>  "nl-zgw-bronorganisatie": "224557609",</a:t>
            </a:r>
          </a:p>
          <a:p>
            <a:r>
              <a:rPr lang="nl-NL">
                <a:solidFill>
                  <a:srgbClr val="4472C4"/>
                </a:solidFill>
              </a:rPr>
              <a:t>  "nl-zgw-zaaktype": "https://catalogi-api.vng.cloud/api/v1/zaaktypen/53c5c164",</a:t>
            </a:r>
          </a:p>
          <a:p>
            <a:r>
              <a:rPr lang="nl-NL">
                <a:solidFill>
                  <a:srgbClr val="4472C4"/>
                </a:solidFill>
              </a:rPr>
              <a:t>  "nl-zgw-vertrouwelijkheidaanduiding": "openbaar"</a:t>
            </a:r>
          </a:p>
          <a:p>
            <a:r>
              <a:rPr lang="nl-NL">
                <a:solidFill>
                  <a:srgbClr val="4472C4"/>
                </a:solidFill>
              </a:rPr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A06689D-3F0D-486A-A1A5-E88FBE162165}"/>
              </a:ext>
            </a:extLst>
          </p:cNvPr>
          <p:cNvSpPr/>
          <p:nvPr/>
        </p:nvSpPr>
        <p:spPr>
          <a:xfrm>
            <a:off x="2453639" y="4543720"/>
            <a:ext cx="426720" cy="28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483E9C-5986-4C8D-9427-8691544B8A77}"/>
              </a:ext>
            </a:extLst>
          </p:cNvPr>
          <p:cNvSpPr/>
          <p:nvPr/>
        </p:nvSpPr>
        <p:spPr>
          <a:xfrm>
            <a:off x="2453639" y="5259239"/>
            <a:ext cx="426720" cy="28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903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C7F76C-2121-4782-8A8F-2EDDC94DFB13}"/>
              </a:ext>
            </a:extLst>
          </p:cNvPr>
          <p:cNvSpPr/>
          <p:nvPr/>
        </p:nvSpPr>
        <p:spPr>
          <a:xfrm>
            <a:off x="10060577" y="4929801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Consumer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37FE4-F790-44FC-B20D-975537717260}"/>
              </a:ext>
            </a:extLst>
          </p:cNvPr>
          <p:cNvSpPr/>
          <p:nvPr/>
        </p:nvSpPr>
        <p:spPr>
          <a:xfrm>
            <a:off x="424543" y="4947215"/>
            <a:ext cx="1789611" cy="973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Intermediairy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4BF4D-E1EC-444C-94A0-FD964E8D7285}"/>
              </a:ext>
            </a:extLst>
          </p:cNvPr>
          <p:cNvSpPr/>
          <p:nvPr/>
        </p:nvSpPr>
        <p:spPr>
          <a:xfrm>
            <a:off x="9988732" y="1888394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Notificaties</a:t>
            </a:r>
          </a:p>
          <a:p>
            <a:pPr algn="ctr"/>
            <a:r>
              <a:rPr lang="nl-NL"/>
              <a:t>afnemende</a:t>
            </a:r>
          </a:p>
          <a:p>
            <a:pPr algn="ctr"/>
            <a:r>
              <a:rPr lang="nl-NL"/>
              <a:t>applicatie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A730F6-D6CA-4A2C-882E-1559B3EE0E96}"/>
              </a:ext>
            </a:extLst>
          </p:cNvPr>
          <p:cNvSpPr/>
          <p:nvPr/>
        </p:nvSpPr>
        <p:spPr>
          <a:xfrm>
            <a:off x="352698" y="1905808"/>
            <a:ext cx="1789611" cy="9731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Notificatie</a:t>
            </a:r>
          </a:p>
          <a:p>
            <a:pPr algn="ctr"/>
            <a:r>
              <a:rPr lang="nl-NL"/>
              <a:t>Routering</a:t>
            </a:r>
          </a:p>
          <a:p>
            <a:pPr algn="ctr"/>
            <a:r>
              <a:rPr lang="nl-NL"/>
              <a:t>Component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923C55-EE70-4BF8-91EC-57BB4A813F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214154" y="5416393"/>
            <a:ext cx="7846423" cy="1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C6381E-C658-4DC8-B43F-4C0CD5BEF8D3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2142309" y="2374986"/>
            <a:ext cx="7846423" cy="1741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9834DF-6D85-4813-BA0A-EC71E040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5" y="365125"/>
            <a:ext cx="11085945" cy="1325563"/>
          </a:xfrm>
        </p:spPr>
        <p:txBody>
          <a:bodyPr/>
          <a:lstStyle/>
          <a:p>
            <a:r>
              <a:rPr lang="nl-NL"/>
              <a:t>Notificatiebericht-inhoud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03FE4-5A89-4E2E-9AA7-1CA905F91155}"/>
              </a:ext>
            </a:extLst>
          </p:cNvPr>
          <p:cNvSpPr txBox="1"/>
          <p:nvPr/>
        </p:nvSpPr>
        <p:spPr>
          <a:xfrm>
            <a:off x="2666999" y="1384006"/>
            <a:ext cx="7016932" cy="24441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"kanaal": "zaken",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"hoofdObject": "https://zaken-api.vng.cloud/api/v1/zaken/ddc6d192",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"resource": "status",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"resourceUrl": "https://zaken-api.vng.cloud/api/v1/statussen/44fdcebf",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"actie": "create",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"aanmaakdatum": "2019-03-27T10:59:13Z",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"kenmerken": {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"bronorganisatie": "224557609",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"zaaktype": "https://catalogi-api.vng.cloud/api/v1/zaaktypen/53c5c164",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"vertrouwelijkheidaanduiding": "openbaar"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53180-8A9F-4F1E-9C07-6E48DF9A6187}"/>
              </a:ext>
            </a:extLst>
          </p:cNvPr>
          <p:cNvSpPr txBox="1"/>
          <p:nvPr/>
        </p:nvSpPr>
        <p:spPr>
          <a:xfrm>
            <a:off x="2666999" y="4194296"/>
            <a:ext cx="7016932" cy="244419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nl-NL">
                <a:solidFill>
                  <a:srgbClr val="4472C4"/>
                </a:solidFill>
              </a:rPr>
              <a:t>{</a:t>
            </a:r>
          </a:p>
          <a:p>
            <a:r>
              <a:rPr lang="nl-NL">
                <a:solidFill>
                  <a:srgbClr val="4472C4"/>
                </a:solidFill>
              </a:rPr>
              <a:t>  "specversion": "1.0",</a:t>
            </a:r>
          </a:p>
          <a:p>
            <a:r>
              <a:rPr lang="nl-NL">
                <a:solidFill>
                  <a:srgbClr val="4472C4"/>
                </a:solidFill>
              </a:rPr>
              <a:t>  "type": "nl.zgw.zaken.create",</a:t>
            </a:r>
          </a:p>
          <a:p>
            <a:r>
              <a:rPr lang="nl-NL">
                <a:solidFill>
                  <a:srgbClr val="4472C4"/>
                </a:solidFill>
              </a:rPr>
              <a:t>  "source": "urn:nld:gemeente-amersfoort:zaaksysteem",</a:t>
            </a:r>
          </a:p>
          <a:p>
            <a:r>
              <a:rPr lang="nl-NL">
                <a:solidFill>
                  <a:srgbClr val="4472C4"/>
                </a:solidFill>
              </a:rPr>
              <a:t>  "id": "631d6a3a-1f62-483f-b55e-bf164e487b19",</a:t>
            </a:r>
          </a:p>
          <a:p>
            <a:r>
              <a:rPr lang="nl-NL">
                <a:solidFill>
                  <a:srgbClr val="4472C4"/>
                </a:solidFill>
              </a:rPr>
              <a:t>  "time": "2021-10-05T17:31:00Z",</a:t>
            </a:r>
          </a:p>
          <a:p>
            <a:r>
              <a:rPr lang="nl-NL">
                <a:solidFill>
                  <a:srgbClr val="4472C4"/>
                </a:solidFill>
              </a:rPr>
              <a:t>  "dataref": "https://zaken-api.vng.cloud/api/v1/zaken/ddc6d192",</a:t>
            </a:r>
          </a:p>
          <a:p>
            <a:r>
              <a:rPr lang="nl-NL">
                <a:solidFill>
                  <a:srgbClr val="4472C4"/>
                </a:solidFill>
              </a:rPr>
              <a:t>  "nl-zgw-resource": "status",</a:t>
            </a:r>
          </a:p>
          <a:p>
            <a:r>
              <a:rPr lang="nl-NL">
                <a:solidFill>
                  <a:srgbClr val="4472C4"/>
                </a:solidFill>
              </a:rPr>
              <a:t>  "nl-zgw-resourceUrl": "https://zaken-api.vng.cloud/api/v1/statussen/44fdcebf",</a:t>
            </a:r>
          </a:p>
          <a:p>
            <a:r>
              <a:rPr lang="nl-NL">
                <a:solidFill>
                  <a:srgbClr val="4472C4"/>
                </a:solidFill>
              </a:rPr>
              <a:t>  "nl-zgw-bronorganisatie": "224557609",</a:t>
            </a:r>
          </a:p>
          <a:p>
            <a:r>
              <a:rPr lang="nl-NL">
                <a:solidFill>
                  <a:srgbClr val="4472C4"/>
                </a:solidFill>
              </a:rPr>
              <a:t>  "nl-zgw-zaaktype": "https://catalogi-api.vng.cloud/api/v1/zaaktypen/53c5c164",</a:t>
            </a:r>
          </a:p>
          <a:p>
            <a:r>
              <a:rPr lang="nl-NL">
                <a:solidFill>
                  <a:srgbClr val="4472C4"/>
                </a:solidFill>
              </a:rPr>
              <a:t>  "nl-zgw-vertrouwelijkheidaanduiding": "openbaar"</a:t>
            </a:r>
          </a:p>
          <a:p>
            <a:r>
              <a:rPr lang="nl-NL">
                <a:solidFill>
                  <a:srgbClr val="4472C4"/>
                </a:solidFill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92CA4A1-C3D8-46CE-BC5B-A3EA29482031}"/>
              </a:ext>
            </a:extLst>
          </p:cNvPr>
          <p:cNvSpPr/>
          <p:nvPr/>
        </p:nvSpPr>
        <p:spPr>
          <a:xfrm>
            <a:off x="2453639" y="4543720"/>
            <a:ext cx="426720" cy="28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C4AA10E-FDB9-40D8-85AC-592D0C1036DA}"/>
              </a:ext>
            </a:extLst>
          </p:cNvPr>
          <p:cNvSpPr/>
          <p:nvPr/>
        </p:nvSpPr>
        <p:spPr>
          <a:xfrm>
            <a:off x="2433452" y="5259239"/>
            <a:ext cx="426720" cy="28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EE8A8D-3D0C-4D5B-A18E-892AC731212A}"/>
              </a:ext>
            </a:extLst>
          </p:cNvPr>
          <p:cNvSpPr/>
          <p:nvPr/>
        </p:nvSpPr>
        <p:spPr>
          <a:xfrm>
            <a:off x="2447701" y="5460091"/>
            <a:ext cx="426720" cy="288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4583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E6C925-B737-4F91-AC02-9735A2CA83E6}"/>
              </a:ext>
            </a:extLst>
          </p:cNvPr>
          <p:cNvSpPr txBox="1"/>
          <p:nvPr/>
        </p:nvSpPr>
        <p:spPr>
          <a:xfrm>
            <a:off x="1484744" y="2875473"/>
            <a:ext cx="7016932" cy="244419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nl-NL">
                <a:solidFill>
                  <a:srgbClr val="4472C4"/>
                </a:solidFill>
              </a:rPr>
              <a:t>{</a:t>
            </a:r>
          </a:p>
          <a:p>
            <a:r>
              <a:rPr lang="nl-NL">
                <a:solidFill>
                  <a:srgbClr val="4472C4"/>
                </a:solidFill>
              </a:rPr>
              <a:t>  "specversion": "1.0",</a:t>
            </a:r>
          </a:p>
          <a:p>
            <a:r>
              <a:rPr lang="nl-NL">
                <a:solidFill>
                  <a:srgbClr val="4472C4"/>
                </a:solidFill>
              </a:rPr>
              <a:t>  "type": "nl.zgw.zaken.create",</a:t>
            </a:r>
          </a:p>
          <a:p>
            <a:r>
              <a:rPr lang="nl-NL">
                <a:solidFill>
                  <a:srgbClr val="4472C4"/>
                </a:solidFill>
              </a:rPr>
              <a:t>  "source": "urn:nld:gemeente-amersfoort:zaaksysteem",</a:t>
            </a:r>
          </a:p>
          <a:p>
            <a:r>
              <a:rPr lang="nl-NL">
                <a:solidFill>
                  <a:srgbClr val="4472C4"/>
                </a:solidFill>
              </a:rPr>
              <a:t>  "id": "631d6a3a-1f62-483f-b55e-bf164e487b19",</a:t>
            </a:r>
          </a:p>
          <a:p>
            <a:r>
              <a:rPr lang="nl-NL">
                <a:solidFill>
                  <a:srgbClr val="4472C4"/>
                </a:solidFill>
              </a:rPr>
              <a:t>  "time": "2021-10-05T17:31:00Z",</a:t>
            </a:r>
          </a:p>
          <a:p>
            <a:r>
              <a:rPr lang="nl-NL">
                <a:solidFill>
                  <a:srgbClr val="4472C4"/>
                </a:solidFill>
              </a:rPr>
              <a:t>  "dataref": "https://zaken-api.vng.cloud/api/v1/zaken/ddc6d192",</a:t>
            </a:r>
          </a:p>
          <a:p>
            <a:r>
              <a:rPr lang="nl-NL">
                <a:solidFill>
                  <a:srgbClr val="4472C4"/>
                </a:solidFill>
              </a:rPr>
              <a:t>  "nl-zgw-resource": "status",</a:t>
            </a:r>
          </a:p>
          <a:p>
            <a:r>
              <a:rPr lang="nl-NL">
                <a:solidFill>
                  <a:srgbClr val="4472C4"/>
                </a:solidFill>
              </a:rPr>
              <a:t>  "nl-zgw-resourceUrl": "https://zaken-api.vng.cloud/api/v1/statussen/44fdcebf",</a:t>
            </a:r>
          </a:p>
          <a:p>
            <a:r>
              <a:rPr lang="nl-NL">
                <a:solidFill>
                  <a:srgbClr val="4472C4"/>
                </a:solidFill>
              </a:rPr>
              <a:t>  "nl-zgw-bronorganisatie": "224557609",</a:t>
            </a:r>
          </a:p>
          <a:p>
            <a:r>
              <a:rPr lang="nl-NL">
                <a:solidFill>
                  <a:srgbClr val="4472C4"/>
                </a:solidFill>
              </a:rPr>
              <a:t>  "nl-zgw-zaaktype": "https://catalogi-api.vng.cloud/api/v1/zaaktypen/53c5c164",</a:t>
            </a:r>
          </a:p>
          <a:p>
            <a:r>
              <a:rPr lang="nl-NL">
                <a:solidFill>
                  <a:srgbClr val="4472C4"/>
                </a:solidFill>
              </a:rPr>
              <a:t>  "nl-zgw-vertrouwelijkheidaanduiding": "openbaar"</a:t>
            </a:r>
          </a:p>
          <a:p>
            <a:r>
              <a:rPr lang="nl-NL">
                <a:solidFill>
                  <a:srgbClr val="4472C4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D0DC6-9E13-4D3C-B81A-89FBBC78A5F0}"/>
              </a:ext>
            </a:extLst>
          </p:cNvPr>
          <p:cNvSpPr txBox="1"/>
          <p:nvPr/>
        </p:nvSpPr>
        <p:spPr>
          <a:xfrm>
            <a:off x="1484744" y="319568"/>
            <a:ext cx="7016932" cy="2263055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nl-NL">
                <a:solidFill>
                  <a:srgbClr val="4472C4"/>
                </a:solidFill>
              </a:rPr>
              <a:t>{</a:t>
            </a:r>
          </a:p>
          <a:p>
            <a:r>
              <a:rPr lang="nl-NL">
                <a:solidFill>
                  <a:srgbClr val="4472C4"/>
                </a:solidFill>
              </a:rPr>
              <a:t>  "specversion": "1.0",</a:t>
            </a:r>
          </a:p>
          <a:p>
            <a:r>
              <a:rPr lang="nl-NL">
                <a:solidFill>
                  <a:srgbClr val="4472C4"/>
                </a:solidFill>
              </a:rPr>
              <a:t>  "type": "nl.zgw.zaken.status.create",</a:t>
            </a:r>
          </a:p>
          <a:p>
            <a:r>
              <a:rPr lang="nl-NL">
                <a:solidFill>
                  <a:srgbClr val="4472C4"/>
                </a:solidFill>
              </a:rPr>
              <a:t>  "source": "urn:nld:gemeente-amersfoort:zaaksysteem",</a:t>
            </a:r>
          </a:p>
          <a:p>
            <a:r>
              <a:rPr lang="nl-NL">
                <a:solidFill>
                  <a:srgbClr val="4472C4"/>
                </a:solidFill>
              </a:rPr>
              <a:t>  "id": "631d6a3a-1f62-483f-b55e-bf164e487b19",</a:t>
            </a:r>
          </a:p>
          <a:p>
            <a:r>
              <a:rPr lang="nl-NL">
                <a:solidFill>
                  <a:srgbClr val="4472C4"/>
                </a:solidFill>
              </a:rPr>
              <a:t>  "time": "2021-10-05T17:31:00Z",</a:t>
            </a:r>
          </a:p>
          <a:p>
            <a:r>
              <a:rPr lang="nl-NL">
                <a:solidFill>
                  <a:srgbClr val="4472C4"/>
                </a:solidFill>
              </a:rPr>
              <a:t>  "subject": "https://zaken-api.vng.cloud/api/v1/zaken/ddc6d192",</a:t>
            </a:r>
          </a:p>
          <a:p>
            <a:r>
              <a:rPr lang="nl-NL">
                <a:solidFill>
                  <a:srgbClr val="4472C4"/>
                </a:solidFill>
              </a:rPr>
              <a:t>  "nl-zgw-resourceUrl": "https://zaken-api.vng.cloud/api/v1/statussen/44fdcebf",</a:t>
            </a:r>
          </a:p>
          <a:p>
            <a:r>
              <a:rPr lang="nl-NL">
                <a:solidFill>
                  <a:srgbClr val="4472C4"/>
                </a:solidFill>
              </a:rPr>
              <a:t>  "nl-zgw-bronorganisatie": "224557609",</a:t>
            </a:r>
          </a:p>
          <a:p>
            <a:r>
              <a:rPr lang="nl-NL">
                <a:solidFill>
                  <a:srgbClr val="4472C4"/>
                </a:solidFill>
              </a:rPr>
              <a:t>  "nl-zgw-zaaktype": "https://catalogi-api.vng.cloud/api/v1/zaaktypen/53c5c164",</a:t>
            </a:r>
          </a:p>
          <a:p>
            <a:r>
              <a:rPr lang="nl-NL">
                <a:solidFill>
                  <a:srgbClr val="4472C4"/>
                </a:solidFill>
              </a:rPr>
              <a:t>  "nl-zgw-vertrouwelijkheidaanduiding": "openbaar"</a:t>
            </a:r>
          </a:p>
          <a:p>
            <a:r>
              <a:rPr lang="nl-NL">
                <a:solidFill>
                  <a:srgbClr val="4472C4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163912-ADFF-4C75-AB35-D6BC50B8A805}"/>
              </a:ext>
            </a:extLst>
          </p:cNvPr>
          <p:cNvSpPr txBox="1"/>
          <p:nvPr/>
        </p:nvSpPr>
        <p:spPr>
          <a:xfrm>
            <a:off x="1484744" y="5612518"/>
            <a:ext cx="7016932" cy="813941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>
            <a:defPPr>
              <a:defRPr lang="nl-NL"/>
            </a:defPPr>
            <a:lvl1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 sz="1100" b="1">
                <a:solidFill>
                  <a:schemeClr val="accent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nl-NL">
                <a:solidFill>
                  <a:srgbClr val="4472C4"/>
                </a:solidFill>
              </a:rPr>
              <a:t>{</a:t>
            </a:r>
          </a:p>
          <a:p>
            <a:r>
              <a:rPr lang="nl-NL">
                <a:solidFill>
                  <a:srgbClr val="4472C4"/>
                </a:solidFill>
              </a:rPr>
              <a:t>  "specversion": "1.0",</a:t>
            </a:r>
          </a:p>
          <a:p>
            <a:r>
              <a:rPr lang="nl-NL">
                <a:solidFill>
                  <a:srgbClr val="4472C4"/>
                </a:solidFill>
              </a:rPr>
              <a:t>   ...</a:t>
            </a:r>
          </a:p>
          <a:p>
            <a:r>
              <a:rPr lang="nl-NL">
                <a:solidFill>
                  <a:srgbClr val="4472C4"/>
                </a:solidFill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C5171-E2C4-4FA9-AC57-B82FBD09BA98}"/>
              </a:ext>
            </a:extLst>
          </p:cNvPr>
          <p:cNvSpPr txBox="1"/>
          <p:nvPr/>
        </p:nvSpPr>
        <p:spPr>
          <a:xfrm>
            <a:off x="554182" y="10971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>
                <a:solidFill>
                  <a:srgbClr val="4472C4"/>
                </a:solidFill>
              </a:rPr>
              <a:t>1</a:t>
            </a:r>
            <a:endParaRPr lang="nl-NL">
              <a:solidFill>
                <a:srgbClr val="4472C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240B9-68BE-4D3C-BE59-0373600615DB}"/>
              </a:ext>
            </a:extLst>
          </p:cNvPr>
          <p:cNvSpPr txBox="1"/>
          <p:nvPr/>
        </p:nvSpPr>
        <p:spPr>
          <a:xfrm>
            <a:off x="554182" y="352169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>
                <a:solidFill>
                  <a:srgbClr val="4472C4"/>
                </a:solidFill>
              </a:rPr>
              <a:t>2</a:t>
            </a:r>
            <a:endParaRPr lang="nl-NL">
              <a:solidFill>
                <a:srgbClr val="4472C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19B84-32BC-4A6A-B6F5-6A3E12768BEB}"/>
              </a:ext>
            </a:extLst>
          </p:cNvPr>
          <p:cNvSpPr txBox="1"/>
          <p:nvPr/>
        </p:nvSpPr>
        <p:spPr>
          <a:xfrm>
            <a:off x="554182" y="5612518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0">
                <a:solidFill>
                  <a:srgbClr val="4472C4"/>
                </a:solidFill>
              </a:rPr>
              <a:t>…</a:t>
            </a:r>
            <a:endParaRPr lang="nl-NL">
              <a:solidFill>
                <a:srgbClr val="4472C4"/>
              </a:solidFill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AD9B91CB-2770-4F52-A999-C62CE2CE222D}"/>
              </a:ext>
            </a:extLst>
          </p:cNvPr>
          <p:cNvSpPr/>
          <p:nvPr/>
        </p:nvSpPr>
        <p:spPr>
          <a:xfrm>
            <a:off x="9248775" y="3933826"/>
            <a:ext cx="2279940" cy="1770786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accent1"/>
                </a:solidFill>
              </a:rPr>
              <a:t>Domein</a:t>
            </a:r>
          </a:p>
          <a:p>
            <a:pPr algn="ctr"/>
            <a:r>
              <a:rPr lang="nl-NL">
                <a:solidFill>
                  <a:schemeClr val="accent1"/>
                </a:solidFill>
              </a:rPr>
              <a:t>standaard </a:t>
            </a:r>
          </a:p>
          <a:p>
            <a:pPr algn="ctr"/>
            <a:r>
              <a:rPr lang="nl-NL">
                <a:solidFill>
                  <a:schemeClr val="accent1"/>
                </a:solidFill>
              </a:rPr>
              <a:t>bepaalt</a:t>
            </a:r>
          </a:p>
          <a:p>
            <a:pPr algn="ctr"/>
            <a:r>
              <a:rPr lang="nl-NL" sz="1200">
                <a:solidFill>
                  <a:schemeClr val="accent1"/>
                </a:solidFill>
              </a:rPr>
              <a:t>(in dit geval de </a:t>
            </a:r>
          </a:p>
          <a:p>
            <a:pPr algn="ctr"/>
            <a:r>
              <a:rPr lang="nl-NL" sz="1200">
                <a:solidFill>
                  <a:schemeClr val="accent1"/>
                </a:solidFill>
              </a:rPr>
              <a:t>ZGW-standaard)</a:t>
            </a:r>
            <a:endParaRPr lang="nl-NL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46B1A0-60C5-4108-936D-2AE5526D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Stand van zaken en vervolg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BDFC2C-C252-429C-B1F0-66D916AE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Waar staan we en wat komt er nog ?</a:t>
            </a:r>
          </a:p>
        </p:txBody>
      </p:sp>
    </p:spTree>
    <p:extLst>
      <p:ext uri="{BB962C8B-B14F-4D97-AF65-F5344CB8AC3E}">
        <p14:creationId xmlns:p14="http://schemas.microsoft.com/office/powerpoint/2010/main" val="423269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A65B9450-5E6D-488C-AA92-038CACBA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94977"/>
            <a:ext cx="10445489" cy="4453323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4160231C-309F-48AA-8FB1-BD8DA9E38A60}"/>
              </a:ext>
            </a:extLst>
          </p:cNvPr>
          <p:cNvSpPr/>
          <p:nvPr/>
        </p:nvSpPr>
        <p:spPr>
          <a:xfrm rot="16200000">
            <a:off x="4674206" y="1788124"/>
            <a:ext cx="2805498" cy="1885954"/>
          </a:xfrm>
          <a:prstGeom prst="trapezoid">
            <a:avLst/>
          </a:prstGeom>
          <a:noFill/>
          <a:ln w="762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141C23B-7230-4A92-9219-58A5C5AA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 zijn we?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9ED3D9-69EB-4662-A24A-613982BA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427410"/>
            <a:ext cx="1885954" cy="1353855"/>
          </a:xfrm>
          <a:prstGeom prst="rect">
            <a:avLst/>
          </a:prstGeom>
          <a:ln w="57150">
            <a:solidFill>
              <a:srgbClr val="4472C4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514FA0-F90D-421C-8B96-B08A4EB61FB7}"/>
              </a:ext>
            </a:extLst>
          </p:cNvPr>
          <p:cNvSpPr/>
          <p:nvPr/>
        </p:nvSpPr>
        <p:spPr>
          <a:xfrm>
            <a:off x="5124450" y="3618758"/>
            <a:ext cx="1885954" cy="1353855"/>
          </a:xfrm>
          <a:prstGeom prst="rect">
            <a:avLst/>
          </a:prstGeom>
          <a:solidFill>
            <a:schemeClr val="bg1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1">
                <a:solidFill>
                  <a:schemeClr val="accent1"/>
                </a:solidFill>
              </a:rPr>
              <a:t>CE JSON Format</a:t>
            </a:r>
          </a:p>
          <a:p>
            <a:r>
              <a:rPr lang="nl-NL" b="1">
                <a:solidFill>
                  <a:schemeClr val="accent1"/>
                </a:solidFill>
              </a:rPr>
              <a:t>CE HTTP Protocol</a:t>
            </a:r>
          </a:p>
          <a:p>
            <a:r>
              <a:rPr lang="nl-NL" b="1">
                <a:solidFill>
                  <a:schemeClr val="accent1"/>
                </a:solidFill>
              </a:rPr>
              <a:t>CE Webhooks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1CDB2-B4E1-47A6-BAF6-C947C1D9AB1A}"/>
              </a:ext>
            </a:extLst>
          </p:cNvPr>
          <p:cNvSpPr/>
          <p:nvPr/>
        </p:nvSpPr>
        <p:spPr>
          <a:xfrm>
            <a:off x="1317887" y="5087121"/>
            <a:ext cx="1922386" cy="618354"/>
          </a:xfrm>
          <a:prstGeom prst="rect">
            <a:avLst/>
          </a:prstGeom>
          <a:solidFill>
            <a:schemeClr val="bg1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>
                <a:solidFill>
                  <a:schemeClr val="bg1">
                    <a:lumMod val="50000"/>
                  </a:schemeClr>
                </a:solidFill>
              </a:rPr>
              <a:t>o.a. via Processimulatie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94378-BA7D-46C4-8DD5-476BB241FDB2}"/>
              </a:ext>
            </a:extLst>
          </p:cNvPr>
          <p:cNvSpPr/>
          <p:nvPr/>
        </p:nvSpPr>
        <p:spPr>
          <a:xfrm>
            <a:off x="9080989" y="1549726"/>
            <a:ext cx="1320312" cy="524528"/>
          </a:xfrm>
          <a:prstGeom prst="rect">
            <a:avLst/>
          </a:prstGeom>
          <a:solidFill>
            <a:schemeClr val="bg1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50000"/>
                  </a:schemeClr>
                </a:solidFill>
              </a:rPr>
              <a:t>Súdwest-Fryslân 3x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D0F75E-B0F1-43BA-9C25-423528A7CF9F}"/>
              </a:ext>
            </a:extLst>
          </p:cNvPr>
          <p:cNvSpPr/>
          <p:nvPr/>
        </p:nvSpPr>
        <p:spPr>
          <a:xfrm>
            <a:off x="9080989" y="3325769"/>
            <a:ext cx="1320312" cy="524528"/>
          </a:xfrm>
          <a:prstGeom prst="rect">
            <a:avLst/>
          </a:prstGeom>
          <a:solidFill>
            <a:schemeClr val="bg1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bg1">
                    <a:lumMod val="50000"/>
                  </a:schemeClr>
                </a:solidFill>
              </a:rPr>
              <a:t>Logius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2A4FA-A1C0-44D0-BF76-9DEDEB317A18}"/>
              </a:ext>
            </a:extLst>
          </p:cNvPr>
          <p:cNvSpPr txBox="1"/>
          <p:nvPr/>
        </p:nvSpPr>
        <p:spPr>
          <a:xfrm>
            <a:off x="3449823" y="4351621"/>
            <a:ext cx="1465077" cy="1353854"/>
          </a:xfrm>
          <a:prstGeom prst="rect">
            <a:avLst/>
          </a:prstGeom>
          <a:solidFill>
            <a:schemeClr val="bg1"/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 b="1"/>
              <a:t>Abonneren Filteren</a:t>
            </a:r>
          </a:p>
          <a:p>
            <a:r>
              <a:rPr lang="nl-NL"/>
              <a:t>Discovery</a:t>
            </a:r>
          </a:p>
          <a:p>
            <a:r>
              <a:rPr lang="nl-NL"/>
              <a:t>Autorisatie</a:t>
            </a:r>
          </a:p>
          <a:p>
            <a:r>
              <a:rPr lang="nl-NL"/>
              <a:t> 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8F7B67-745A-445D-8881-78B0C17EFEB9}"/>
              </a:ext>
            </a:extLst>
          </p:cNvPr>
          <p:cNvGrpSpPr/>
          <p:nvPr/>
        </p:nvGrpSpPr>
        <p:grpSpPr>
          <a:xfrm>
            <a:off x="838200" y="5597293"/>
            <a:ext cx="10515599" cy="1317588"/>
            <a:chOff x="838200" y="5597293"/>
            <a:chExt cx="10515599" cy="131758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E9846B-4874-42A0-986A-E4197EA6697F}"/>
                </a:ext>
              </a:extLst>
            </p:cNvPr>
            <p:cNvSpPr/>
            <p:nvPr/>
          </p:nvSpPr>
          <p:spPr>
            <a:xfrm>
              <a:off x="4781548" y="6011360"/>
              <a:ext cx="4514852" cy="62099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nl-NL" b="1">
                  <a:solidFill>
                    <a:schemeClr val="tx1"/>
                  </a:solidFill>
                </a:rPr>
                <a:t>Community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7DEB3A-C98B-4E1B-8BC4-F45BBB0C8FE3}"/>
                </a:ext>
              </a:extLst>
            </p:cNvPr>
            <p:cNvGrpSpPr/>
            <p:nvPr/>
          </p:nvGrpSpPr>
          <p:grpSpPr>
            <a:xfrm>
              <a:off x="838200" y="5597293"/>
              <a:ext cx="10515599" cy="1317588"/>
              <a:chOff x="838202" y="5695658"/>
              <a:chExt cx="10515599" cy="131758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0E8466E-DA73-4B2B-A2D6-9841DEEADC83}"/>
                  </a:ext>
                </a:extLst>
              </p:cNvPr>
              <p:cNvGrpSpPr/>
              <p:nvPr/>
            </p:nvGrpSpPr>
            <p:grpSpPr>
              <a:xfrm>
                <a:off x="838202" y="5695658"/>
                <a:ext cx="10515599" cy="1317588"/>
                <a:chOff x="838202" y="5695658"/>
                <a:chExt cx="10515599" cy="131758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AA4EACA-E95C-437E-B2D4-381077DB207E}"/>
                    </a:ext>
                  </a:extLst>
                </p:cNvPr>
                <p:cNvGrpSpPr/>
                <p:nvPr/>
              </p:nvGrpSpPr>
              <p:grpSpPr>
                <a:xfrm>
                  <a:off x="838202" y="5695658"/>
                  <a:ext cx="10515599" cy="886117"/>
                  <a:chOff x="838202" y="5695658"/>
                  <a:chExt cx="10515599" cy="886117"/>
                </a:xfrm>
              </p:grpSpPr>
              <p:sp>
                <p:nvSpPr>
                  <p:cNvPr id="18" name="Left Bracket 17">
                    <a:extLst>
                      <a:ext uri="{FF2B5EF4-FFF2-40B4-BE49-F238E27FC236}">
                        <a16:creationId xmlns:a16="http://schemas.microsoft.com/office/drawing/2014/main" id="{E35C2C8A-63E8-477E-9CBB-DEA0163623B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50600" y="583260"/>
                    <a:ext cx="290804" cy="10515599"/>
                  </a:xfrm>
                  <a:prstGeom prst="leftBracket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9" name="Arrow: Down 18">
                    <a:extLst>
                      <a:ext uri="{FF2B5EF4-FFF2-40B4-BE49-F238E27FC236}">
                        <a16:creationId xmlns:a16="http://schemas.microsoft.com/office/drawing/2014/main" id="{73E2D8B6-7492-4564-8728-9B6C793A9996}"/>
                      </a:ext>
                    </a:extLst>
                  </p:cNvPr>
                  <p:cNvSpPr/>
                  <p:nvPr/>
                </p:nvSpPr>
                <p:spPr>
                  <a:xfrm>
                    <a:off x="4686300" y="5986463"/>
                    <a:ext cx="495300" cy="140494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E2C4510-8021-407B-AA07-17DBFE5D8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900" y="6273998"/>
                    <a:ext cx="2812693" cy="307777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sz="1400" b="1"/>
                      <a:t>"Nederlandse Notificatie Strategie"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CB4F1D-09F7-433A-A518-445913D5A75D}"/>
                    </a:ext>
                  </a:extLst>
                </p:cNvPr>
                <p:cNvSpPr txBox="1"/>
                <p:nvPr/>
              </p:nvSpPr>
              <p:spPr>
                <a:xfrm>
                  <a:off x="4781550" y="6705469"/>
                  <a:ext cx="45148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sz="1400"/>
                    <a:t>2022………….2023…..……….2024…………..2025…………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CFE2D5-D4C3-45C5-A25A-80B9EADB14BD}"/>
                  </a:ext>
                </a:extLst>
              </p:cNvPr>
              <p:cNvSpPr txBox="1"/>
              <p:nvPr/>
            </p:nvSpPr>
            <p:spPr>
              <a:xfrm>
                <a:off x="4274029" y="5952834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4400"/>
                  <a:t>?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48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2C4FBDA-C1C0-447D-BFDB-A2120F23C75B}"/>
              </a:ext>
            </a:extLst>
          </p:cNvPr>
          <p:cNvSpPr txBox="1"/>
          <p:nvPr/>
        </p:nvSpPr>
        <p:spPr>
          <a:xfrm>
            <a:off x="6534150" y="1002564"/>
            <a:ext cx="1323974" cy="584775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nl-NL" sz="1600"/>
          </a:p>
          <a:p>
            <a:endParaRPr lang="nl-NL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1F51-7F9F-4EF2-B2E9-58E74AC5A5F5}"/>
              </a:ext>
            </a:extLst>
          </p:cNvPr>
          <p:cNvSpPr/>
          <p:nvPr/>
        </p:nvSpPr>
        <p:spPr>
          <a:xfrm>
            <a:off x="619126" y="201109"/>
            <a:ext cx="5562599" cy="62377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b="1">
                <a:solidFill>
                  <a:schemeClr val="tx1"/>
                </a:solidFill>
              </a:rPr>
              <a:t>Project Notificatieservices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5291C4-9397-4D38-A8E7-7DA623674B56}"/>
              </a:ext>
            </a:extLst>
          </p:cNvPr>
          <p:cNvSpPr txBox="1"/>
          <p:nvPr/>
        </p:nvSpPr>
        <p:spPr>
          <a:xfrm>
            <a:off x="876300" y="1002564"/>
            <a:ext cx="5086350" cy="584775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b="1"/>
              <a:t>Berichtstandaard</a:t>
            </a:r>
            <a:r>
              <a:rPr lang="nl-NL" sz="1600"/>
              <a:t> NL Gov Profile for CloudEvents</a:t>
            </a:r>
          </a:p>
          <a:p>
            <a:endParaRPr lang="nl-NL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BCE1A-E24D-49B5-B1FF-BF38311DE9B2}"/>
              </a:ext>
            </a:extLst>
          </p:cNvPr>
          <p:cNvSpPr txBox="1"/>
          <p:nvPr/>
        </p:nvSpPr>
        <p:spPr>
          <a:xfrm>
            <a:off x="876300" y="4879451"/>
            <a:ext cx="6981824" cy="1323439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b="1"/>
              <a:t>Aanbevelingen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Wegnemen belemmeringen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Doorontwikkeling basisregistraties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Doorontwikkeling via Ned Notificatie Strategie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A088-C217-42CC-B02C-881418F195F3}"/>
              </a:ext>
            </a:extLst>
          </p:cNvPr>
          <p:cNvSpPr txBox="1"/>
          <p:nvPr/>
        </p:nvSpPr>
        <p:spPr>
          <a:xfrm>
            <a:off x="876300" y="1827368"/>
            <a:ext cx="6981824" cy="1631216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b="1"/>
              <a:t>Afspraken en handreikingen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/>
              <a:t>Abonneren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/>
              <a:t>Filteren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>
                <a:solidFill>
                  <a:schemeClr val="bg1">
                    <a:lumMod val="50000"/>
                  </a:schemeClr>
                </a:solidFill>
              </a:rPr>
              <a:t>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>
                <a:solidFill>
                  <a:schemeClr val="bg1">
                    <a:lumMod val="50000"/>
                  </a:schemeClr>
                </a:solidFill>
              </a:rPr>
              <a:t>Autorisatie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>
                <a:solidFill>
                  <a:schemeClr val="bg1">
                    <a:lumMod val="50000"/>
                  </a:schemeClr>
                </a:solidFill>
              </a:rPr>
              <a:t>Standaarden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B5C95-E298-48AE-8DA6-0A741A6CE2CD}"/>
              </a:ext>
            </a:extLst>
          </p:cNvPr>
          <p:cNvSpPr txBox="1"/>
          <p:nvPr/>
        </p:nvSpPr>
        <p:spPr>
          <a:xfrm>
            <a:off x="876299" y="3491909"/>
            <a:ext cx="6981825" cy="1354217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b="1"/>
              <a:t>Informatie en kaders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Terminologie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Het waarom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Stijlen, patronen, standaarden, formaten, protocollen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AB66A-B348-43EE-BB02-EDFFF42E6C56}"/>
              </a:ext>
            </a:extLst>
          </p:cNvPr>
          <p:cNvSpPr txBox="1"/>
          <p:nvPr/>
        </p:nvSpPr>
        <p:spPr>
          <a:xfrm>
            <a:off x="619126" y="643889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2021-01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CD3CE-1CAD-4F44-83B9-FD498095D7B8}"/>
              </a:ext>
            </a:extLst>
          </p:cNvPr>
          <p:cNvSpPr txBox="1"/>
          <p:nvPr/>
        </p:nvSpPr>
        <p:spPr>
          <a:xfrm>
            <a:off x="5876926" y="647222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2022-06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9E535-9025-404C-AC1C-F8A931EADFC0}"/>
              </a:ext>
            </a:extLst>
          </p:cNvPr>
          <p:cNvSpPr txBox="1"/>
          <p:nvPr/>
        </p:nvSpPr>
        <p:spPr>
          <a:xfrm>
            <a:off x="4238626" y="1458037"/>
            <a:ext cx="3619498" cy="1077218"/>
          </a:xfrm>
          <a:prstGeom prst="rect">
            <a:avLst/>
          </a:prstGeom>
          <a:solidFill>
            <a:srgbClr val="FFF2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b="1"/>
              <a:t>Berichtstandaard gebruik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Formaten (JSON,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Procolllen (HTTP,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/>
              <a:t>Webhooks (…)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A1B03-3069-492F-BF0E-FC5FAEDC1F47}"/>
              </a:ext>
            </a:extLst>
          </p:cNvPr>
          <p:cNvSpPr txBox="1"/>
          <p:nvPr/>
        </p:nvSpPr>
        <p:spPr>
          <a:xfrm>
            <a:off x="6355582" y="201109"/>
            <a:ext cx="5524502" cy="6237790"/>
          </a:xfrm>
          <a:prstGeom prst="rect">
            <a:avLst/>
          </a:prstGeom>
          <a:solidFill>
            <a:srgbClr val="FFC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NL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nl-NL">
                <a:solidFill>
                  <a:schemeClr val="tx1"/>
                </a:solidFill>
              </a:rPr>
              <a:t>"Nederlandse Notificatie Strategie"</a:t>
            </a:r>
          </a:p>
        </p:txBody>
      </p:sp>
    </p:spTree>
    <p:extLst>
      <p:ext uri="{BB962C8B-B14F-4D97-AF65-F5344CB8AC3E}">
        <p14:creationId xmlns:p14="http://schemas.microsoft.com/office/powerpoint/2010/main" val="375567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D241B-BE1C-4455-BA59-43F9E91D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CloudEvents</a:t>
            </a:r>
            <a:r>
              <a:rPr lang="nl-NL" dirty="0"/>
              <a:t> </a:t>
            </a:r>
            <a:r>
              <a:rPr lang="nl-NL" dirty="0" err="1"/>
              <a:t>Webhook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en </a:t>
            </a:r>
            <a:r>
              <a:rPr lang="nl-NL" dirty="0" err="1"/>
              <a:t>WebSub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A73BB-5D9C-4A12-A5DB-0411B1D37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Standaardisatieafspraken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webhooks'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54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B29156-FC78-43CC-8D38-9994A758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92" y="2443447"/>
            <a:ext cx="1119308" cy="698602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3D494DFF-C2F4-4409-B423-7A0A654A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Vervolg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EB6B1C6-42E0-4C25-B505-3892F8AD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133"/>
            <a:ext cx="10629900" cy="310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- </a:t>
            </a:r>
            <a:r>
              <a:rPr lang="nl-NL"/>
              <a:t>volgende bijeenkomst 18 november 2021</a:t>
            </a:r>
            <a:endParaRPr lang="nl-NL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Backlog</a:t>
            </a:r>
            <a:endParaRPr lang="nl-NL" sz="2000" dirty="0"/>
          </a:p>
          <a:p>
            <a:r>
              <a:rPr lang="nl-NL" sz="2000" dirty="0"/>
              <a:t>Verwerken van resultaten uit deze sessie		</a:t>
            </a:r>
            <a:r>
              <a:rPr lang="nl-NL" sz="2000"/>
              <a:t>		Project</a:t>
            </a:r>
          </a:p>
          <a:p>
            <a:r>
              <a:rPr lang="nl-NL" sz="2000"/>
              <a:t>Feedback op berichtenstandaard </a:t>
            </a:r>
            <a:r>
              <a:rPr lang="nl-NL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 Gov Profile for CloudEvents</a:t>
            </a:r>
            <a:r>
              <a:rPr lang="nl-NL" sz="2000"/>
              <a:t> 	Werkgroep</a:t>
            </a:r>
          </a:p>
          <a:p>
            <a:r>
              <a:rPr lang="nl-NL" sz="2000"/>
              <a:t>Terugkoppelen berichtenstandaard naar Community (11 nov)	Project + Werkgroep</a:t>
            </a:r>
          </a:p>
          <a:p>
            <a:r>
              <a:rPr lang="nl-NL" sz="2000"/>
              <a:t>Beproeven van berichtenstandaard (1-5 nov)			Project + Partners + …</a:t>
            </a:r>
          </a:p>
          <a:p>
            <a:endParaRPr lang="nl-NL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804D33-DD00-41DB-9740-CD6BBFBD36D5}"/>
              </a:ext>
            </a:extLst>
          </p:cNvPr>
          <p:cNvGrpSpPr/>
          <p:nvPr/>
        </p:nvGrpSpPr>
        <p:grpSpPr>
          <a:xfrm>
            <a:off x="666750" y="4401405"/>
            <a:ext cx="11134725" cy="2019706"/>
            <a:chOff x="666750" y="4401405"/>
            <a:chExt cx="11134725" cy="2019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CCE954-7FC0-4246-B6A9-D12FDE9F8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50" y="4401405"/>
              <a:ext cx="2375494" cy="12431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74CA86-5B98-4313-9D53-22295018530C}"/>
                </a:ext>
              </a:extLst>
            </p:cNvPr>
            <p:cNvSpPr txBox="1"/>
            <p:nvPr/>
          </p:nvSpPr>
          <p:spPr>
            <a:xfrm>
              <a:off x="3267075" y="6113334"/>
              <a:ext cx="8534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400">
                  <a:hlinkClick r:id="rId5"/>
                </a:rPr>
                <a:t>https://www.digitaleoverheid.nl/evenementen/demodam-hackathon-ii-samenwerken-aan-common-ground/</a:t>
              </a:r>
              <a:r>
                <a:rPr lang="nl-NL" sz="140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267CA9-FE42-4EE2-906D-B4E02C832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2244" y="4856191"/>
              <a:ext cx="7628571" cy="12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0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BB00-8585-4A59-A4C1-BA7820EB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CloudEvents</a:t>
            </a:r>
            <a:r>
              <a:rPr lang="nl-NL" dirty="0"/>
              <a:t> gelaagde architectuur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F8117C-0F06-4A03-A333-22446FDB8E84}"/>
              </a:ext>
            </a:extLst>
          </p:cNvPr>
          <p:cNvGrpSpPr/>
          <p:nvPr/>
        </p:nvGrpSpPr>
        <p:grpSpPr>
          <a:xfrm>
            <a:off x="1647825" y="1898697"/>
            <a:ext cx="8313764" cy="3060606"/>
            <a:chOff x="955742" y="1690688"/>
            <a:chExt cx="7047929" cy="220850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B3A1899-CBF1-4A67-9543-59BCC7DC8E0A}"/>
                </a:ext>
              </a:extLst>
            </p:cNvPr>
            <p:cNvSpPr/>
            <p:nvPr/>
          </p:nvSpPr>
          <p:spPr>
            <a:xfrm>
              <a:off x="1023607" y="2049061"/>
              <a:ext cx="6917540" cy="382876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000" dirty="0"/>
                <a:t>B</a:t>
              </a:r>
              <a:r>
                <a:rPr lang="nl-NL" sz="2000" kern="1200" dirty="0"/>
                <a:t>ase </a:t>
              </a:r>
              <a:r>
                <a:rPr lang="nl-NL" sz="2000" kern="1200" dirty="0" err="1"/>
                <a:t>specification</a:t>
              </a:r>
              <a:endParaRPr lang="nl-NL" sz="2000" kern="120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74C1BCA-D2B9-4C6F-BCAD-BE1D080FEFC3}"/>
                </a:ext>
              </a:extLst>
            </p:cNvPr>
            <p:cNvSpPr/>
            <p:nvPr/>
          </p:nvSpPr>
          <p:spPr>
            <a:xfrm>
              <a:off x="1023607" y="2467597"/>
              <a:ext cx="6917540" cy="382876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000" kern="1200" dirty="0" err="1"/>
                <a:t>Extensions</a:t>
              </a:r>
              <a:endParaRPr lang="nl-NL" sz="2000" kern="12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67E09E-A5B1-4A02-BD60-61E1599B35E7}"/>
                </a:ext>
              </a:extLst>
            </p:cNvPr>
            <p:cNvSpPr/>
            <p:nvPr/>
          </p:nvSpPr>
          <p:spPr>
            <a:xfrm>
              <a:off x="1023608" y="3024838"/>
              <a:ext cx="6917540" cy="382876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000" kern="1200" dirty="0"/>
                <a:t>Event format </a:t>
              </a:r>
              <a:r>
                <a:rPr lang="nl-NL" sz="2000" kern="1200" dirty="0" err="1"/>
                <a:t>encodings</a:t>
              </a:r>
              <a:endParaRPr lang="nl-NL" sz="20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DD458F-C7EC-4F24-BCA8-59445696892A}"/>
                </a:ext>
              </a:extLst>
            </p:cNvPr>
            <p:cNvSpPr/>
            <p:nvPr/>
          </p:nvSpPr>
          <p:spPr>
            <a:xfrm>
              <a:off x="1023607" y="3446002"/>
              <a:ext cx="6917540" cy="382876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000" kern="1200" dirty="0"/>
                <a:t>Event protocol </a:t>
              </a:r>
              <a:r>
                <a:rPr lang="nl-NL" sz="2000" kern="1200" dirty="0" err="1"/>
                <a:t>bindings</a:t>
              </a:r>
              <a:endParaRPr lang="nl-NL" sz="2000" kern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119140-BB7E-4F61-AD28-54DABD6CAECD}"/>
                </a:ext>
              </a:extLst>
            </p:cNvPr>
            <p:cNvSpPr/>
            <p:nvPr/>
          </p:nvSpPr>
          <p:spPr>
            <a:xfrm>
              <a:off x="955742" y="1690688"/>
              <a:ext cx="7047929" cy="220850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b="1" dirty="0" err="1">
                  <a:solidFill>
                    <a:schemeClr val="accent6">
                      <a:lumMod val="75000"/>
                    </a:schemeClr>
                  </a:solidFill>
                </a:rPr>
                <a:t>CloudEvents</a:t>
              </a:r>
              <a:endParaRPr lang="nl-NL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58B268-3D09-45AC-9AEC-7C3234465F67}"/>
                </a:ext>
              </a:extLst>
            </p:cNvPr>
            <p:cNvSpPr/>
            <p:nvPr/>
          </p:nvSpPr>
          <p:spPr>
            <a:xfrm>
              <a:off x="3039536" y="2257600"/>
              <a:ext cx="3527678" cy="3600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200" dirty="0">
                  <a:solidFill>
                    <a:schemeClr val="bg1"/>
                  </a:solidFill>
                </a:rPr>
                <a:t>Informatiemodel met </a:t>
              </a:r>
              <a:r>
                <a:rPr lang="nl-NL" sz="1200" dirty="0" err="1">
                  <a:solidFill>
                    <a:schemeClr val="bg1"/>
                  </a:solidFill>
                </a:rPr>
                <a:t>key-value</a:t>
              </a:r>
              <a:r>
                <a:rPr lang="nl-NL" sz="1200" dirty="0">
                  <a:solidFill>
                    <a:schemeClr val="bg1"/>
                  </a:solidFill>
                </a:rPr>
                <a:t> pair attributen en afspraken</a:t>
              </a:r>
              <a:endParaRPr lang="nl-NL" sz="1200" kern="12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3BD171-CEF0-43DE-8F87-1600654C818E}"/>
                </a:ext>
              </a:extLst>
            </p:cNvPr>
            <p:cNvSpPr/>
            <p:nvPr/>
          </p:nvSpPr>
          <p:spPr>
            <a:xfrm>
              <a:off x="3904745" y="3105537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200" kern="1200" dirty="0"/>
                <a:t>JSON</a:t>
              </a:r>
              <a:endParaRPr lang="nl-NL" sz="1400" kern="12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9BE4B64-E2FA-40B0-BFC0-247429F7DBDD}"/>
                </a:ext>
              </a:extLst>
            </p:cNvPr>
            <p:cNvSpPr/>
            <p:nvPr/>
          </p:nvSpPr>
          <p:spPr>
            <a:xfrm>
              <a:off x="4702046" y="3106077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200" kern="1200" dirty="0"/>
                <a:t>XML</a:t>
              </a:r>
              <a:endParaRPr lang="nl-NL" sz="1400" kern="12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1F319D-EC55-49FF-862E-DAF0A14CF5FE}"/>
                </a:ext>
              </a:extLst>
            </p:cNvPr>
            <p:cNvSpPr/>
            <p:nvPr/>
          </p:nvSpPr>
          <p:spPr>
            <a:xfrm>
              <a:off x="5506042" y="3104832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200" kern="1200" dirty="0" err="1"/>
                <a:t>Avro</a:t>
              </a:r>
              <a:endParaRPr lang="nl-NL" sz="1400" kern="1200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987EAC-32DD-43EC-A8B7-B92D803EE96B}"/>
                </a:ext>
              </a:extLst>
            </p:cNvPr>
            <p:cNvSpPr/>
            <p:nvPr/>
          </p:nvSpPr>
          <p:spPr>
            <a:xfrm>
              <a:off x="6300262" y="3108775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165100" rIns="360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050" kern="1200" dirty="0" err="1"/>
                <a:t>Protobuf</a:t>
              </a:r>
              <a:endParaRPr lang="nl-NL" sz="1100" kern="1200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ECFD38-F057-4B97-89AE-CF4ADE043D4E}"/>
                </a:ext>
              </a:extLst>
            </p:cNvPr>
            <p:cNvSpPr/>
            <p:nvPr/>
          </p:nvSpPr>
          <p:spPr>
            <a:xfrm>
              <a:off x="3904744" y="3525996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5100" tIns="165100" rIns="165100" bIns="16510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1200" kern="1200" dirty="0"/>
                <a:t>HTTP</a:t>
              </a:r>
              <a:endParaRPr lang="nl-NL" sz="14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95EFD7-A3A7-4160-849E-553B3FE6067B}"/>
                </a:ext>
              </a:extLst>
            </p:cNvPr>
            <p:cNvSpPr/>
            <p:nvPr/>
          </p:nvSpPr>
          <p:spPr>
            <a:xfrm>
              <a:off x="4702044" y="3523562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165100" rIns="36000" bIns="16510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/>
                <a:t>Webhook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B28CAFC-1F9B-4A97-8918-9BDA48527BE4}"/>
                </a:ext>
              </a:extLst>
            </p:cNvPr>
            <p:cNvSpPr/>
            <p:nvPr/>
          </p:nvSpPr>
          <p:spPr>
            <a:xfrm>
              <a:off x="5521744" y="3523561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165100" rIns="36000" bIns="16510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/>
                <a:t>AMQP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5B6EA9-8ADC-4C55-9DC7-2C02B2A3B69B}"/>
                </a:ext>
              </a:extLst>
            </p:cNvPr>
            <p:cNvSpPr/>
            <p:nvPr/>
          </p:nvSpPr>
          <p:spPr>
            <a:xfrm>
              <a:off x="6308112" y="3519181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165100" rIns="36000" bIns="16510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/>
                <a:t>MQTT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2E7DB2-A38A-444C-9E7A-7ADED9966D46}"/>
                </a:ext>
              </a:extLst>
            </p:cNvPr>
            <p:cNvSpPr/>
            <p:nvPr/>
          </p:nvSpPr>
          <p:spPr>
            <a:xfrm>
              <a:off x="7097429" y="3519077"/>
              <a:ext cx="729435" cy="222887"/>
            </a:xfrm>
            <a:custGeom>
              <a:avLst/>
              <a:gdLst>
                <a:gd name="connsiteX0" fmla="*/ 0 w 4140000"/>
                <a:gd name="connsiteY0" fmla="*/ 0 h 1402286"/>
                <a:gd name="connsiteX1" fmla="*/ 4140000 w 4140000"/>
                <a:gd name="connsiteY1" fmla="*/ 0 h 1402286"/>
                <a:gd name="connsiteX2" fmla="*/ 4140000 w 4140000"/>
                <a:gd name="connsiteY2" fmla="*/ 1402286 h 1402286"/>
                <a:gd name="connsiteX3" fmla="*/ 0 w 4140000"/>
                <a:gd name="connsiteY3" fmla="*/ 1402286 h 1402286"/>
                <a:gd name="connsiteX4" fmla="*/ 0 w 4140000"/>
                <a:gd name="connsiteY4" fmla="*/ 0 h 140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000" h="1402286">
                  <a:moveTo>
                    <a:pt x="0" y="0"/>
                  </a:moveTo>
                  <a:lnTo>
                    <a:pt x="4140000" y="0"/>
                  </a:lnTo>
                  <a:lnTo>
                    <a:pt x="4140000" y="1402286"/>
                  </a:lnTo>
                  <a:lnTo>
                    <a:pt x="0" y="1402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165100" rIns="36000" bIns="16510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1050" dirty="0"/>
                <a:t>…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D8DF15-7C7F-41DD-B8F8-FCD2C2874893}"/>
              </a:ext>
            </a:extLst>
          </p:cNvPr>
          <p:cNvSpPr/>
          <p:nvPr/>
        </p:nvSpPr>
        <p:spPr>
          <a:xfrm>
            <a:off x="5122532" y="3856420"/>
            <a:ext cx="860444" cy="308882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DB12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200" kern="1200" dirty="0"/>
              <a:t>JSON</a:t>
            </a:r>
            <a:endParaRPr lang="nl-NL" sz="1400" kern="12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C32DC4-639A-4509-9EC4-6B35074B4BF8}"/>
              </a:ext>
            </a:extLst>
          </p:cNvPr>
          <p:cNvSpPr/>
          <p:nvPr/>
        </p:nvSpPr>
        <p:spPr>
          <a:xfrm>
            <a:off x="5126479" y="4437350"/>
            <a:ext cx="860444" cy="308882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DB12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5100" tIns="165100" rIns="165100" bIns="16510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NL" sz="1200" kern="1200" dirty="0"/>
              <a:t>HTTP</a:t>
            </a:r>
            <a:endParaRPr lang="nl-NL" sz="14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2E120F7-2BEA-4CB1-9DC3-FDCD36FF63F6}"/>
              </a:ext>
            </a:extLst>
          </p:cNvPr>
          <p:cNvSpPr/>
          <p:nvPr/>
        </p:nvSpPr>
        <p:spPr>
          <a:xfrm>
            <a:off x="6066977" y="4438739"/>
            <a:ext cx="860444" cy="308882"/>
          </a:xfrm>
          <a:custGeom>
            <a:avLst/>
            <a:gdLst>
              <a:gd name="connsiteX0" fmla="*/ 0 w 4140000"/>
              <a:gd name="connsiteY0" fmla="*/ 0 h 1402286"/>
              <a:gd name="connsiteX1" fmla="*/ 4140000 w 4140000"/>
              <a:gd name="connsiteY1" fmla="*/ 0 h 1402286"/>
              <a:gd name="connsiteX2" fmla="*/ 4140000 w 4140000"/>
              <a:gd name="connsiteY2" fmla="*/ 1402286 h 1402286"/>
              <a:gd name="connsiteX3" fmla="*/ 0 w 4140000"/>
              <a:gd name="connsiteY3" fmla="*/ 1402286 h 1402286"/>
              <a:gd name="connsiteX4" fmla="*/ 0 w 4140000"/>
              <a:gd name="connsiteY4" fmla="*/ 0 h 140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0000" h="1402286">
                <a:moveTo>
                  <a:pt x="0" y="0"/>
                </a:moveTo>
                <a:lnTo>
                  <a:pt x="4140000" y="0"/>
                </a:lnTo>
                <a:lnTo>
                  <a:pt x="4140000" y="1402286"/>
                </a:lnTo>
                <a:lnTo>
                  <a:pt x="0" y="1402286"/>
                </a:lnTo>
                <a:lnTo>
                  <a:pt x="0" y="0"/>
                </a:lnTo>
                <a:close/>
              </a:path>
            </a:pathLst>
          </a:custGeom>
          <a:solidFill>
            <a:srgbClr val="2DB12D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165100" rIns="36000" bIns="165100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050" dirty="0"/>
              <a:t>Webhook</a:t>
            </a:r>
          </a:p>
        </p:txBody>
      </p:sp>
    </p:spTree>
    <p:extLst>
      <p:ext uri="{BB962C8B-B14F-4D97-AF65-F5344CB8AC3E}">
        <p14:creationId xmlns:p14="http://schemas.microsoft.com/office/powerpoint/2010/main" val="4880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112B6-373F-4A5A-A447-707FEB71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71" y="462088"/>
            <a:ext cx="9023777" cy="2966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63C4CC-81AF-46D0-BD68-6A648DECC2B5}"/>
              </a:ext>
            </a:extLst>
          </p:cNvPr>
          <p:cNvCxnSpPr/>
          <p:nvPr/>
        </p:nvCxnSpPr>
        <p:spPr>
          <a:xfrm>
            <a:off x="1304925" y="3362325"/>
            <a:ext cx="6324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C4B2C-45C5-4855-BABD-6684AEE902F1}"/>
              </a:ext>
            </a:extLst>
          </p:cNvPr>
          <p:cNvCxnSpPr>
            <a:cxnSpLocks/>
          </p:cNvCxnSpPr>
          <p:nvPr/>
        </p:nvCxnSpPr>
        <p:spPr>
          <a:xfrm>
            <a:off x="2609850" y="2314575"/>
            <a:ext cx="1400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D73863C-4DE4-46E1-AE82-ECDF9C61F18B}"/>
              </a:ext>
            </a:extLst>
          </p:cNvPr>
          <p:cNvSpPr/>
          <p:nvPr/>
        </p:nvSpPr>
        <p:spPr>
          <a:xfrm>
            <a:off x="3788977" y="4476747"/>
            <a:ext cx="3533774" cy="985965"/>
          </a:xfrm>
          <a:prstGeom prst="cloudCallout">
            <a:avLst>
              <a:gd name="adj1" fmla="val -3851"/>
              <a:gd name="adj2" fmla="val -1307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REST or not to REST </a:t>
            </a:r>
          </a:p>
          <a:p>
            <a:pPr algn="ctr"/>
            <a:r>
              <a:rPr lang="nl-NL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that's a question</a:t>
            </a:r>
          </a:p>
        </p:txBody>
      </p:sp>
    </p:spTree>
    <p:extLst>
      <p:ext uri="{BB962C8B-B14F-4D97-AF65-F5344CB8AC3E}">
        <p14:creationId xmlns:p14="http://schemas.microsoft.com/office/powerpoint/2010/main" val="1415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112B6-373F-4A5A-A447-707FEB71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21" y="328738"/>
            <a:ext cx="9023777" cy="2966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63C4CC-81AF-46D0-BD68-6A648DECC2B5}"/>
              </a:ext>
            </a:extLst>
          </p:cNvPr>
          <p:cNvCxnSpPr/>
          <p:nvPr/>
        </p:nvCxnSpPr>
        <p:spPr>
          <a:xfrm>
            <a:off x="752475" y="3228975"/>
            <a:ext cx="6324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C4B2C-45C5-4855-BABD-6684AEE902F1}"/>
              </a:ext>
            </a:extLst>
          </p:cNvPr>
          <p:cNvCxnSpPr>
            <a:cxnSpLocks/>
          </p:cNvCxnSpPr>
          <p:nvPr/>
        </p:nvCxnSpPr>
        <p:spPr>
          <a:xfrm>
            <a:off x="2057400" y="2181225"/>
            <a:ext cx="14001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4B4B6B-A325-492F-BCD1-48F8F6192A9F}"/>
              </a:ext>
            </a:extLst>
          </p:cNvPr>
          <p:cNvSpPr txBox="1"/>
          <p:nvPr/>
        </p:nvSpPr>
        <p:spPr>
          <a:xfrm>
            <a:off x="7077075" y="2905809"/>
            <a:ext cx="28152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tx1">
                    <a:lumMod val="75000"/>
                    <a:lumOff val="25000"/>
                  </a:schemeClr>
                </a:solidFill>
              </a:rPr>
              <a:t>naar een API die </a:t>
            </a:r>
            <a:r>
              <a:rPr lang="nl-NL" u="sng">
                <a:solidFill>
                  <a:schemeClr val="tx1">
                    <a:lumMod val="75000"/>
                    <a:lumOff val="25000"/>
                  </a:schemeClr>
                </a:solidFill>
              </a:rPr>
              <a:t>wel of niet</a:t>
            </a:r>
            <a:r>
              <a:rPr lang="nl-NL">
                <a:solidFill>
                  <a:schemeClr val="tx1">
                    <a:lumMod val="75000"/>
                    <a:lumOff val="25000"/>
                  </a:schemeClr>
                </a:solidFill>
              </a:rPr>
              <a:t> is gemaakt is volgens de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4AB28D-C750-4ADB-B044-D85CA85A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427" y="3552140"/>
            <a:ext cx="2688323" cy="31421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368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51D18-834C-4D12-A8AB-BFAF466F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webhooks spec als al JSON en HTTP specs ?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27D35-1173-4610-81C8-F1DDC9FE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spite of pattern usage being widespread, there is no formal definition for Web Hooks. This specification aims to provide such a definition for use with </a:t>
            </a:r>
            <a:r>
              <a:rPr lang="en-US" dirty="0">
                <a:hlinkClick r:id="rId2"/>
              </a:rPr>
              <a:t>CNCF </a:t>
            </a:r>
            <a:r>
              <a:rPr lang="en-US" dirty="0" err="1">
                <a:hlinkClick r:id="rId2"/>
              </a:rPr>
              <a:t>CloudEvents</a:t>
            </a:r>
            <a:r>
              <a:rPr lang="en-US" dirty="0"/>
              <a:t>, but is considered generally usable beyond the scope of </a:t>
            </a:r>
            <a:r>
              <a:rPr lang="en-US" dirty="0" err="1"/>
              <a:t>CloudEvents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hlinkClick r:id="rId3"/>
              </a:rPr>
              <a:t>HTTP Webhook</a:t>
            </a:r>
            <a:r>
              <a:rPr lang="en-US" dirty="0"/>
              <a:t> specification is not specific to </a:t>
            </a:r>
            <a:r>
              <a:rPr lang="en-US" dirty="0" err="1"/>
              <a:t>CloudEvents</a:t>
            </a:r>
            <a:r>
              <a:rPr lang="en-US" dirty="0"/>
              <a:t> and can be used to post any kind of one-way event and notifications to a conformant HTTP endpoint. </a:t>
            </a:r>
          </a:p>
          <a:p>
            <a:pPr marL="0" indent="0">
              <a:buNone/>
            </a:pPr>
            <a:r>
              <a:rPr lang="en-US" dirty="0"/>
              <a:t>This specification prescribes rules constraining the use and handling of specific </a:t>
            </a:r>
            <a:r>
              <a:rPr lang="en-US" dirty="0">
                <a:hlinkClick r:id="rId4"/>
              </a:rPr>
              <a:t>HTTP methods</a:t>
            </a:r>
            <a:r>
              <a:rPr lang="en-US" dirty="0"/>
              <a:t> and headers:</a:t>
            </a:r>
          </a:p>
          <a:p>
            <a:pPr lvl="1"/>
            <a:r>
              <a:rPr lang="en-US" dirty="0"/>
              <a:t>a registration handshake </a:t>
            </a:r>
            <a:r>
              <a:rPr lang="en-US" sz="1800" dirty="0"/>
              <a:t>(that protects the sender from being abused for flooding arbitrary HTTP sites with requests) (</a:t>
            </a:r>
            <a:r>
              <a:rPr lang="en-US" sz="1800" dirty="0" err="1"/>
              <a:t>n.a.v</a:t>
            </a:r>
            <a:r>
              <a:rPr lang="en-US" sz="1800" dirty="0"/>
              <a:t>. </a:t>
            </a:r>
            <a:r>
              <a:rPr lang="en-US" sz="1800" dirty="0" err="1"/>
              <a:t>een</a:t>
            </a:r>
            <a:r>
              <a:rPr lang="en-US" sz="1800" dirty="0"/>
              <a:t> subscription request)</a:t>
            </a:r>
            <a:endParaRPr lang="en-US" dirty="0"/>
          </a:p>
          <a:p>
            <a:pPr lvl="1"/>
            <a:r>
              <a:rPr lang="en-US" dirty="0"/>
              <a:t>an authorization model for event delivery </a:t>
            </a:r>
            <a:r>
              <a:rPr lang="en-US" sz="1800" dirty="0"/>
              <a:t>(to protect the delivery target)</a:t>
            </a:r>
            <a:endParaRPr lang="en-US" dirty="0"/>
          </a:p>
          <a:p>
            <a:pPr lvl="1"/>
            <a:r>
              <a:rPr lang="en-US" dirty="0"/>
              <a:t>a HTTP method by how notifications are delivered by the sender.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6811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EFD83-5DA0-4E91-8A34-B6CAD62386F5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2503902" y="3898348"/>
            <a:ext cx="7399049" cy="2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F06CF23-9131-46DD-A062-B6F82C5B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4" y="233684"/>
            <a:ext cx="10737639" cy="633798"/>
          </a:xfrm>
        </p:spPr>
        <p:txBody>
          <a:bodyPr>
            <a:normAutofit fontScale="90000"/>
          </a:bodyPr>
          <a:lstStyle/>
          <a:p>
            <a:r>
              <a:rPr lang="nl-NL"/>
              <a:t>CloudEvents Subcription API voor abonneren op push-notificaties</a:t>
            </a:r>
            <a:br>
              <a:rPr lang="nl-NL"/>
            </a:br>
            <a:r>
              <a:rPr lang="nl-NL" sz="2000"/>
              <a:t>(besproken tijdens bijeenkomst 3)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9D077-1E83-48E6-AF23-C5565EB5AF11}"/>
              </a:ext>
            </a:extLst>
          </p:cNvPr>
          <p:cNvSpPr/>
          <p:nvPr/>
        </p:nvSpPr>
        <p:spPr>
          <a:xfrm>
            <a:off x="880314" y="3440660"/>
            <a:ext cx="1623588" cy="9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7E014-7C8A-4E16-8A63-DA7ED62C4F66}"/>
              </a:ext>
            </a:extLst>
          </p:cNvPr>
          <p:cNvSpPr/>
          <p:nvPr/>
        </p:nvSpPr>
        <p:spPr>
          <a:xfrm>
            <a:off x="9902951" y="3417340"/>
            <a:ext cx="1623588" cy="9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consumer</a:t>
            </a:r>
            <a:endParaRPr lang="nl-NL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DAE9EA-39A2-4AA8-8F92-F2AF87CB36CA}"/>
              </a:ext>
            </a:extLst>
          </p:cNvPr>
          <p:cNvGrpSpPr/>
          <p:nvPr/>
        </p:nvGrpSpPr>
        <p:grpSpPr>
          <a:xfrm>
            <a:off x="3033987" y="1752600"/>
            <a:ext cx="6563520" cy="3695700"/>
            <a:chOff x="3033987" y="1752600"/>
            <a:chExt cx="6563520" cy="3695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F56466-9470-4FD7-8EA3-6B1D3F042A4C}"/>
                </a:ext>
              </a:extLst>
            </p:cNvPr>
            <p:cNvSpPr/>
            <p:nvPr/>
          </p:nvSpPr>
          <p:spPr>
            <a:xfrm>
              <a:off x="3033987" y="1752600"/>
              <a:ext cx="6563520" cy="3695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100" dirty="0">
                  <a:solidFill>
                    <a:schemeClr val="bg1">
                      <a:lumMod val="50000"/>
                    </a:schemeClr>
                  </a:solidFill>
                </a:rPr>
                <a:t>Subscription </a:t>
              </a:r>
              <a:r>
                <a:rPr lang="nl-NL" sz="1100" dirty="0" err="1">
                  <a:solidFill>
                    <a:schemeClr val="bg1">
                      <a:lumMod val="50000"/>
                    </a:schemeClr>
                  </a:solidFill>
                </a:rPr>
                <a:t>request</a:t>
              </a:r>
              <a:endParaRPr lang="nl-NL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1B39B6-3A29-4D87-9F1A-BD93F3D7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1350" y="1938600"/>
              <a:ext cx="6286500" cy="35097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FB1B8-6665-4713-A97B-33A019325983}"/>
              </a:ext>
            </a:extLst>
          </p:cNvPr>
          <p:cNvSpPr/>
          <p:nvPr/>
        </p:nvSpPr>
        <p:spPr>
          <a:xfrm>
            <a:off x="3295650" y="4305301"/>
            <a:ext cx="4048125" cy="6963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81AB420-3729-459F-932C-CB59BFCB9972}"/>
              </a:ext>
            </a:extLst>
          </p:cNvPr>
          <p:cNvSpPr/>
          <p:nvPr/>
        </p:nvSpPr>
        <p:spPr>
          <a:xfrm>
            <a:off x="7418129" y="4338639"/>
            <a:ext cx="1409700" cy="557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webhook</a:t>
            </a:r>
          </a:p>
        </p:txBody>
      </p:sp>
    </p:spTree>
    <p:extLst>
      <p:ext uri="{BB962C8B-B14F-4D97-AF65-F5344CB8AC3E}">
        <p14:creationId xmlns:p14="http://schemas.microsoft.com/office/powerpoint/2010/main" val="134676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06CF23-9131-46DD-A062-B6F82C5B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4" y="233684"/>
            <a:ext cx="10737639" cy="633798"/>
          </a:xfrm>
        </p:spPr>
        <p:txBody>
          <a:bodyPr>
            <a:normAutofit fontScale="90000"/>
          </a:bodyPr>
          <a:lstStyle/>
          <a:p>
            <a:r>
              <a:rPr lang="en-US"/>
              <a:t>CloudEvents HTTP 1.1 Web Hooks for Event Delivery - Version 1.0.1 - wip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D9D077-1E83-48E6-AF23-C5565EB5AF11}"/>
              </a:ext>
            </a:extLst>
          </p:cNvPr>
          <p:cNvSpPr/>
          <p:nvPr/>
        </p:nvSpPr>
        <p:spPr>
          <a:xfrm>
            <a:off x="880314" y="3440660"/>
            <a:ext cx="1623588" cy="9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7E014-7C8A-4E16-8A63-DA7ED62C4F66}"/>
              </a:ext>
            </a:extLst>
          </p:cNvPr>
          <p:cNvSpPr/>
          <p:nvPr/>
        </p:nvSpPr>
        <p:spPr>
          <a:xfrm>
            <a:off x="9842491" y="3440660"/>
            <a:ext cx="1623588" cy="96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consumer</a:t>
            </a:r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7DFA23-5772-4ACF-94C0-B56D1A0CFA5B}"/>
              </a:ext>
            </a:extLst>
          </p:cNvPr>
          <p:cNvCxnSpPr/>
          <p:nvPr/>
        </p:nvCxnSpPr>
        <p:spPr>
          <a:xfrm>
            <a:off x="9581" y="1724924"/>
            <a:ext cx="12192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25F39B3-0C2E-40C5-9957-D15B22EB40D2}"/>
              </a:ext>
            </a:extLst>
          </p:cNvPr>
          <p:cNvGrpSpPr/>
          <p:nvPr/>
        </p:nvGrpSpPr>
        <p:grpSpPr>
          <a:xfrm>
            <a:off x="1692107" y="2993291"/>
            <a:ext cx="8962178" cy="534321"/>
            <a:chOff x="1692107" y="2993291"/>
            <a:chExt cx="8962178" cy="534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18BDC2-86E5-469E-B019-3242821FC3DB}"/>
                </a:ext>
              </a:extLst>
            </p:cNvPr>
            <p:cNvSpPr/>
            <p:nvPr/>
          </p:nvSpPr>
          <p:spPr>
            <a:xfrm>
              <a:off x="2860003" y="2993291"/>
              <a:ext cx="1593410" cy="534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Validatie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OPTIONS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method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CCB5D48-7AC2-484B-980D-63DA791797D0}"/>
                </a:ext>
              </a:extLst>
            </p:cNvPr>
            <p:cNvCxnSpPr>
              <a:stCxn id="6" idx="0"/>
              <a:endCxn id="8" idx="1"/>
            </p:cNvCxnSpPr>
            <p:nvPr/>
          </p:nvCxnSpPr>
          <p:spPr>
            <a:xfrm rot="5400000" flipH="1" flipV="1">
              <a:off x="2185951" y="2766609"/>
              <a:ext cx="180208" cy="11678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F051AD3B-5207-48DD-86DB-75D99A579618}"/>
                </a:ext>
              </a:extLst>
            </p:cNvPr>
            <p:cNvCxnSpPr>
              <a:stCxn id="8" idx="3"/>
              <a:endCxn id="7" idx="0"/>
            </p:cNvCxnSpPr>
            <p:nvPr/>
          </p:nvCxnSpPr>
          <p:spPr>
            <a:xfrm>
              <a:off x="4453413" y="3260452"/>
              <a:ext cx="6200872" cy="1802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BE8A7A-C86A-4492-A2E1-EC4774A1252F}"/>
              </a:ext>
            </a:extLst>
          </p:cNvPr>
          <p:cNvGrpSpPr/>
          <p:nvPr/>
        </p:nvGrpSpPr>
        <p:grpSpPr>
          <a:xfrm>
            <a:off x="1692108" y="4402675"/>
            <a:ext cx="8962177" cy="969222"/>
            <a:chOff x="1692108" y="4402675"/>
            <a:chExt cx="8962177" cy="9692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5942E-D592-4109-BD4D-F8E4148D0666}"/>
                </a:ext>
              </a:extLst>
            </p:cNvPr>
            <p:cNvSpPr/>
            <p:nvPr/>
          </p:nvSpPr>
          <p:spPr>
            <a:xfrm>
              <a:off x="3012184" y="4837576"/>
              <a:ext cx="1593410" cy="534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Notificatie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Request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HTTP POST </a:t>
              </a:r>
              <a:r>
                <a:rPr lang="nl-NL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method</a:t>
              </a:r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36932664-6692-462C-96C4-569E437117B3}"/>
                </a:ext>
              </a:extLst>
            </p:cNvPr>
            <p:cNvCxnSpPr>
              <a:stCxn id="6" idx="2"/>
              <a:endCxn id="9" idx="1"/>
            </p:cNvCxnSpPr>
            <p:nvPr/>
          </p:nvCxnSpPr>
          <p:spPr>
            <a:xfrm rot="16200000" flipH="1">
              <a:off x="2001115" y="4093668"/>
              <a:ext cx="702062" cy="1320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EE58B85-41DC-465D-95BF-37AFC76351DE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4605594" y="4402675"/>
              <a:ext cx="6048691" cy="7020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6AA547-6150-4A8A-B279-904C44F6C6B3}"/>
              </a:ext>
            </a:extLst>
          </p:cNvPr>
          <p:cNvGrpSpPr/>
          <p:nvPr/>
        </p:nvGrpSpPr>
        <p:grpSpPr>
          <a:xfrm>
            <a:off x="2503903" y="3650959"/>
            <a:ext cx="7338588" cy="534321"/>
            <a:chOff x="2503903" y="3650959"/>
            <a:chExt cx="7338588" cy="53432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843543-25F4-46CE-9BE9-54B3C8627DF3}"/>
                </a:ext>
              </a:extLst>
            </p:cNvPr>
            <p:cNvSpPr/>
            <p:nvPr/>
          </p:nvSpPr>
          <p:spPr>
            <a:xfrm>
              <a:off x="6533449" y="3650959"/>
              <a:ext cx="1902956" cy="5343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Validatie Response</a:t>
              </a:r>
            </a:p>
            <a:p>
              <a:pPr algn="ctr"/>
              <a:endParaRPr lang="nl-NL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200 OK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DD7B8A4-2A7D-43EE-BE3C-48357E99A153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rot="10800000">
              <a:off x="8436405" y="3918120"/>
              <a:ext cx="1406086" cy="35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47879BCE-8B7E-4655-B627-887120714B05}"/>
                </a:ext>
              </a:extLst>
            </p:cNvPr>
            <p:cNvCxnSpPr>
              <a:cxnSpLocks/>
              <a:stCxn id="18" idx="1"/>
              <a:endCxn id="6" idx="3"/>
            </p:cNvCxnSpPr>
            <p:nvPr/>
          </p:nvCxnSpPr>
          <p:spPr>
            <a:xfrm rot="10800000" flipV="1">
              <a:off x="2503903" y="3918120"/>
              <a:ext cx="4029547" cy="35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B765424-8DA8-483A-A53E-40AE8E7FEF99}"/>
              </a:ext>
            </a:extLst>
          </p:cNvPr>
          <p:cNvGrpSpPr/>
          <p:nvPr/>
        </p:nvGrpSpPr>
        <p:grpSpPr>
          <a:xfrm>
            <a:off x="880315" y="3921668"/>
            <a:ext cx="10585764" cy="1790888"/>
            <a:chOff x="880315" y="3921668"/>
            <a:chExt cx="10585764" cy="179088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F7A077-F929-4990-B9A5-488D3010554C}"/>
                </a:ext>
              </a:extLst>
            </p:cNvPr>
            <p:cNvSpPr/>
            <p:nvPr/>
          </p:nvSpPr>
          <p:spPr>
            <a:xfrm>
              <a:off x="6533449" y="5369277"/>
              <a:ext cx="1902956" cy="3432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Notificatie Response</a:t>
              </a:r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E16C608A-2737-45BC-BA1B-01CA1D5D6666}"/>
                </a:ext>
              </a:extLst>
            </p:cNvPr>
            <p:cNvCxnSpPr>
              <a:cxnSpLocks/>
              <a:stCxn id="7" idx="3"/>
              <a:endCxn id="58" idx="3"/>
            </p:cNvCxnSpPr>
            <p:nvPr/>
          </p:nvCxnSpPr>
          <p:spPr>
            <a:xfrm flipH="1">
              <a:off x="8436405" y="3921668"/>
              <a:ext cx="3029674" cy="1619249"/>
            </a:xfrm>
            <a:prstGeom prst="bentConnector3">
              <a:avLst>
                <a:gd name="adj1" fmla="val -75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B76FE2F-9E62-4E68-BFF3-A8274A75086C}"/>
                </a:ext>
              </a:extLst>
            </p:cNvPr>
            <p:cNvCxnSpPr>
              <a:cxnSpLocks/>
              <a:stCxn id="58" idx="1"/>
              <a:endCxn id="6" idx="1"/>
            </p:cNvCxnSpPr>
            <p:nvPr/>
          </p:nvCxnSpPr>
          <p:spPr>
            <a:xfrm rot="10800000">
              <a:off x="880315" y="3921669"/>
              <a:ext cx="5653135" cy="1619249"/>
            </a:xfrm>
            <a:prstGeom prst="bentConnector3">
              <a:avLst>
                <a:gd name="adj1" fmla="val 10404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A08B6575-ECB1-4669-B654-B36A942DDE70}"/>
              </a:ext>
            </a:extLst>
          </p:cNvPr>
          <p:cNvSpPr txBox="1"/>
          <p:nvPr/>
        </p:nvSpPr>
        <p:spPr>
          <a:xfrm>
            <a:off x="-19225" y="3009007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endParaRPr lang="nl-NL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E61930-14AF-4FCC-BA3E-42AE3C7D910F}"/>
              </a:ext>
            </a:extLst>
          </p:cNvPr>
          <p:cNvSpPr txBox="1"/>
          <p:nvPr/>
        </p:nvSpPr>
        <p:spPr>
          <a:xfrm>
            <a:off x="-19225" y="5053416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669D3-F563-4FF2-9272-6F3266BF5120}"/>
              </a:ext>
            </a:extLst>
          </p:cNvPr>
          <p:cNvSpPr txBox="1"/>
          <p:nvPr/>
        </p:nvSpPr>
        <p:spPr>
          <a:xfrm>
            <a:off x="609464" y="1296525"/>
            <a:ext cx="113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Producer heeft een subcription request ontvangen met daarin een webhook (bijv. via een CloudEvents Subscription API)</a:t>
            </a:r>
          </a:p>
        </p:txBody>
      </p:sp>
    </p:spTree>
    <p:extLst>
      <p:ext uri="{BB962C8B-B14F-4D97-AF65-F5344CB8AC3E}">
        <p14:creationId xmlns:p14="http://schemas.microsoft.com/office/powerpoint/2010/main" val="39841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B79C466-3077-462B-9D89-90EB78120BCE}">
  <we:reference id="wa104380121" version="2.0.0.0" store="nl-NL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6D6CE283D034DA7CAB9F5C19E35C5" ma:contentTypeVersion="13" ma:contentTypeDescription="Een nieuw document maken." ma:contentTypeScope="" ma:versionID="8cca10c1ee08643d4bba821f8cada12f">
  <xsd:schema xmlns:xsd="http://www.w3.org/2001/XMLSchema" xmlns:xs="http://www.w3.org/2001/XMLSchema" xmlns:p="http://schemas.microsoft.com/office/2006/metadata/properties" xmlns:ns2="9c6c619d-3dda-43e0-965c-f72c6186b5e1" xmlns:ns3="bdcdeddd-627c-4bb4-a5c6-f691fe7e91ca" targetNamespace="http://schemas.microsoft.com/office/2006/metadata/properties" ma:root="true" ma:fieldsID="056ddb657fe238ced06145a6a76f8ba7" ns2:_="" ns3:_="">
    <xsd:import namespace="9c6c619d-3dda-43e0-965c-f72c6186b5e1"/>
    <xsd:import namespace="bdcdeddd-627c-4bb4-a5c6-f691fe7e9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c619d-3dda-43e0-965c-f72c6186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deddd-627c-4bb4-a5c6-f691fe7e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9AAC33-C1DD-43CA-96A1-56A920CC27CB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9c6c619d-3dda-43e0-965c-f72c6186b5e1"/>
    <ds:schemaRef ds:uri="http://schemas.microsoft.com/office/2006/metadata/properties"/>
    <ds:schemaRef ds:uri="bdcdeddd-627c-4bb4-a5c6-f691fe7e91ca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D5ECAC-545A-4703-807D-C0D6CBBC56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AF5010-A4AC-41B6-918B-4A8835F92D7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Microsoft Office PowerPoint</Application>
  <PresentationFormat>Widescreen</PresentationFormat>
  <Paragraphs>354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Kantoorthema</vt:lpstr>
      <vt:lpstr>  Nederlandse Notificatie Strategie</vt:lpstr>
      <vt:lpstr>Agenda</vt:lpstr>
      <vt:lpstr>CloudEvents Webhook specification en WebSub</vt:lpstr>
      <vt:lpstr>CloudEvents gelaagde architectuur</vt:lpstr>
      <vt:lpstr>PowerPoint Presentation</vt:lpstr>
      <vt:lpstr>PowerPoint Presentation</vt:lpstr>
      <vt:lpstr>Waarom webhooks spec als al JSON en HTTP specs ?</vt:lpstr>
      <vt:lpstr>CloudEvents Subcription API voor abonneren op push-notificaties (besproken tijdens bijeenkomst 3)</vt:lpstr>
      <vt:lpstr>CloudEvents HTTP 1.1 Web Hooks for Event Delivery - Version 1.0.1 - wip</vt:lpstr>
      <vt:lpstr>CloudEvents HTTP 1.1 Web Hooks for Event Delivery - Version 1.0.1 - wip</vt:lpstr>
      <vt:lpstr>WebSub ?</vt:lpstr>
      <vt:lpstr>PowerPoint Presentation</vt:lpstr>
      <vt:lpstr>PowerPoint Presentation</vt:lpstr>
      <vt:lpstr>Conclusie m.b.t. WebSub</vt:lpstr>
      <vt:lpstr>Aanbeveling (voor nu)</vt:lpstr>
      <vt:lpstr>NL GOV profile for CloudEvents</vt:lpstr>
      <vt:lpstr>NL GOV profile for CloudEvents</vt:lpstr>
      <vt:lpstr>NL GOV profile for CloudEvents</vt:lpstr>
      <vt:lpstr>Voorbeeld</vt:lpstr>
      <vt:lpstr>ZGW-Notificeren API-standaard</vt:lpstr>
      <vt:lpstr>CloudEvents-NL vs ZGW-Notificeren</vt:lpstr>
      <vt:lpstr>Informatiearme ZGW notificatie</vt:lpstr>
      <vt:lpstr>Mogelijke vertaling van  ZGW attributen naar CE-NL attributen</vt:lpstr>
      <vt:lpstr>Notificatiebericht-inhoud 1</vt:lpstr>
      <vt:lpstr>Notificatiebericht-inhoud 2</vt:lpstr>
      <vt:lpstr>PowerPoint Presentation</vt:lpstr>
      <vt:lpstr>Stand van zaken en vervolg</vt:lpstr>
      <vt:lpstr>Waar zijn we?</vt:lpstr>
      <vt:lpstr>PowerPoint Presentation</vt:lpstr>
      <vt:lpstr>Vervolg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J.W. Bijpost</dc:creator>
  <cp:lastModifiedBy>Ad Gerrits</cp:lastModifiedBy>
  <cp:revision>36</cp:revision>
  <dcterms:created xsi:type="dcterms:W3CDTF">2021-03-10T08:47:22Z</dcterms:created>
  <dcterms:modified xsi:type="dcterms:W3CDTF">2021-10-21T12:43:47Z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0x0101008316D6CE283D034DA7CAB9F5C19E35C5</vt:lpwstr>
  </property>
</Properties>
</file>