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39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61" r:id="rId5"/>
    <p:sldId id="265" r:id="rId6"/>
    <p:sldId id="266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18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0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rnout Drenthel" initials="AD [7]" lastIdx="1" clrIdx="6"/>
  <p:cmAuthor id="1" name="Arnout Drenthel" initials="AD" lastIdx="1" clrIdx="0"/>
  <p:cmAuthor id="8" name="Arnout Drenthel" initials="AD [8]" lastIdx="1" clrIdx="7"/>
  <p:cmAuthor id="2" name="Arnout Drenthel" initials="AD [2]" lastIdx="1" clrIdx="1"/>
  <p:cmAuthor id="9" name="Arnout Drenthel" initials="AD [9]" lastIdx="1" clrIdx="8"/>
  <p:cmAuthor id="3" name="Arnout Drenthel" initials="AD [3]" lastIdx="1" clrIdx="2"/>
  <p:cmAuthor id="4" name="Arnout Drenthel" initials="AD [4]" lastIdx="1" clrIdx="3"/>
  <p:cmAuthor id="5" name="Arnout Drenthel" initials="AD [5]" lastIdx="1" clrIdx="4"/>
  <p:cmAuthor id="6" name="Arnout Drenthel" initials="AD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00689A"/>
    <a:srgbClr val="38870D"/>
    <a:srgbClr val="42145F"/>
    <a:srgbClr val="7F7F7F"/>
    <a:srgbClr val="017BC6"/>
    <a:srgbClr val="FFFFFF"/>
    <a:srgbClr val="39870C"/>
    <a:srgbClr val="154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79292" autoAdjust="0"/>
  </p:normalViewPr>
  <p:slideViewPr>
    <p:cSldViewPr snapToGrid="0">
      <p:cViewPr varScale="1">
        <p:scale>
          <a:sx n="99" d="100"/>
          <a:sy n="99" d="100"/>
        </p:scale>
        <p:origin x="1170" y="78"/>
      </p:cViewPr>
      <p:guideLst>
        <p:guide pos="518"/>
        <p:guide orient="horz" pos="2160"/>
        <p:guide orient="horz" pos="10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224"/>
    </p:cViewPr>
  </p:sorterViewPr>
  <p:notesViewPr>
    <p:cSldViewPr snapToGrid="0">
      <p:cViewPr varScale="1">
        <p:scale>
          <a:sx n="94" d="100"/>
          <a:sy n="94" d="100"/>
        </p:scale>
        <p:origin x="40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09BA-0250-418B-A227-469BF0F69AD3}" type="datetimeFigureOut">
              <a:rPr lang="nl-NL" smtClean="0"/>
              <a:pPr/>
              <a:t>2-6-2020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4FE01-11FF-43DA-B7F5-6592B996E3F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7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240-3B76-4E52-B42B-C39F5C218F4D}" type="datetimeFigureOut">
              <a:rPr lang="nl-NL" smtClean="0"/>
              <a:pPr/>
              <a:t>2-6-2020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01649-886C-4324-AD4C-E61C88D4772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95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1649-886C-4324-AD4C-E61C88D47728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32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 descr="RO_BZK_LG_Logo_Powerpoint_breed_diap_n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001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0576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88" userDrawn="1">
          <p15:clr>
            <a:srgbClr val="FBAE40"/>
          </p15:clr>
        </p15:guide>
        <p15:guide id="2" pos="3693" userDrawn="1">
          <p15:clr>
            <a:srgbClr val="FBAE40"/>
          </p15:clr>
        </p15:guide>
        <p15:guide id="3" orient="horz" pos="16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904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8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9135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139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299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>
              <a:buFont typeface="Arial" charset="0"/>
              <a:buNone/>
            </a:pPr>
            <a:endParaRPr lang="nl-NL" sz="100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41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0" name="Rechthoek 9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809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64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2921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4" name="Rechthoek 13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1097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83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88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720000" tIns="1152000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390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163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720000" tIns="1152000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04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1200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5850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480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779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153776"/>
            <a:ext cx="12192000" cy="576000"/>
          </a:xfrm>
          <a:solidFill>
            <a:srgbClr val="39870C"/>
          </a:solidFill>
        </p:spPr>
        <p:txBody>
          <a:bodyPr lIns="756000" anchor="ctr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0" y="5825413"/>
            <a:ext cx="12192000" cy="396000"/>
          </a:xfrm>
          <a:solidFill>
            <a:schemeClr val="bg1"/>
          </a:solidFill>
        </p:spPr>
        <p:txBody>
          <a:bodyPr lIns="756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/>
          <p:cNvSpPr>
            <a:spLocks noGrp="1"/>
          </p:cNvSpPr>
          <p:nvPr>
            <p:ph type="pic" sz="quarter" idx="22"/>
          </p:nvPr>
        </p:nvSpPr>
        <p:spPr>
          <a:xfrm>
            <a:off x="-3175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76763 w 6099175"/>
              <a:gd name="connsiteY1" fmla="*/ 0 h 6858000"/>
              <a:gd name="connsiteX2" fmla="*/ 5776763 w 6099175"/>
              <a:gd name="connsiteY2" fmla="*/ 1144800 h 6858000"/>
              <a:gd name="connsiteX3" fmla="*/ 6099175 w 6099175"/>
              <a:gd name="connsiteY3" fmla="*/ 1144800 h 6858000"/>
              <a:gd name="connsiteX4" fmla="*/ 6099175 w 6099175"/>
              <a:gd name="connsiteY4" fmla="*/ 6541200 h 6858000"/>
              <a:gd name="connsiteX5" fmla="*/ 5776595 w 6099175"/>
              <a:gd name="connsiteY5" fmla="*/ 6541200 h 6858000"/>
              <a:gd name="connsiteX6" fmla="*/ 5776595 w 6099175"/>
              <a:gd name="connsiteY6" fmla="*/ 6858000 h 6858000"/>
              <a:gd name="connsiteX7" fmla="*/ 0 w 60991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76763" y="0"/>
                </a:lnTo>
                <a:lnTo>
                  <a:pt x="5776763" y="1144800"/>
                </a:lnTo>
                <a:lnTo>
                  <a:pt x="6099175" y="1144800"/>
                </a:lnTo>
                <a:lnTo>
                  <a:pt x="6099175" y="6541200"/>
                </a:lnTo>
                <a:lnTo>
                  <a:pt x="5776595" y="6541200"/>
                </a:lnTo>
                <a:lnTo>
                  <a:pt x="57765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612000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19" name="Rechthoek 18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pic>
        <p:nvPicPr>
          <p:cNvPr id="20" name="Afbeelding 19" descr="RO_BZK_LG_Logo_Powerpoint_breed_diap_n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914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3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000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8688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4443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Afbeelding 14" descr="RO_BZK_LG_Logo_Powerpoint_breed_diap_nl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524000" y="0"/>
            <a:ext cx="914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9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Afbeelding 14" descr="RO_BZK_LG_Logo_Powerpoint_breed_diap_nl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524000" y="0"/>
            <a:ext cx="914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2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6" name="Afbeelding 15" descr="RO_BZK_LG_Logo_Powerpoint_breed_diap_nl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524000" y="0"/>
            <a:ext cx="914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38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FD7B4-D733-4DF9-95EE-FE5A5556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AE23E-CD76-4EF5-B436-C03339C4E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92AED9-370E-4A35-96C8-D56F514E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217ED5-66BA-4276-95C7-E075A540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90942C-4AC8-43A1-9A2D-DDB5C844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112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076F-9681-498A-ABA1-1DA38000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998A2B-16DA-414F-82E8-657736D0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C3D429-ABD4-4DAD-927E-4ACA5E65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6E14FD-E61E-4EC1-ACB0-ACFFB795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1B5015-296A-4FA3-B5B9-21F1A171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6775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B843C-325D-47C3-BC5A-F56B894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DF9FF1-D6D5-40D2-BD65-F3C97713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F5F047-AB93-43C9-BAB7-6314605B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BEF88D-96D5-4D43-9665-F9AF1621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0976AC-ACD3-444C-864C-6F6A5396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1409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BA5C3-32CE-4A43-BCAE-485E1D00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E0E59A-199D-4F74-9D0E-960D01C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A85046-D28B-49B6-A0E1-A30ED790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CB6969-C61B-4BE4-B60C-F5F5AABE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9E54B6A-1B68-49C9-9B2B-76F556EF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A95606-9913-4AF0-95A6-07DA47F7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9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16" name="Tijdelijke aanduiding voor afbeelding 1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2000 w 12192000"/>
              <a:gd name="connsiteY0" fmla="*/ 1 h 3427413"/>
              <a:gd name="connsiteX1" fmla="*/ 5772000 w 12192000"/>
              <a:gd name="connsiteY1" fmla="*/ 1144801 h 3427413"/>
              <a:gd name="connsiteX2" fmla="*/ 6420000 w 12192000"/>
              <a:gd name="connsiteY2" fmla="*/ 1144801 h 3427413"/>
              <a:gd name="connsiteX3" fmla="*/ 64200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2000" y="1"/>
                </a:moveTo>
                <a:lnTo>
                  <a:pt x="5772000" y="1144801"/>
                </a:lnTo>
                <a:lnTo>
                  <a:pt x="6420000" y="1144801"/>
                </a:lnTo>
                <a:lnTo>
                  <a:pt x="64200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48000" anchor="ctr" anchorCtr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1" name="Afbeelding 10" descr="RO_BZK_LG_Logo_Powerpoint_breed_pos_n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5705-D3C3-479C-9955-51EA8C6C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46084A-0684-4CFB-930E-8E6D0A01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4D252E-DE73-4A25-AEC6-178F7E034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9CB994-A7C7-4BD5-AF29-86932EBA6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8BE7A3F-386E-42E1-8ACA-67C371624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F18C1A6-58C9-4AFE-A711-CEFE947E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53BE5CC-E259-4FB9-A086-DB6BC49B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FE9742-B94E-4311-8037-D8784173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24668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B1ABF-6A86-43B6-8BE1-26A56446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E5FD36D-1C2C-4AED-8AAD-FBFD1304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37289F-45DA-429A-875B-0C92B320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B0D928-19FC-4A1B-9F51-A307E4A7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3134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A6FEEBF-7F9F-44E3-995C-BA75643F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08A307C-9441-4D2D-B383-BC30FDCF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1785A4-B439-4DC8-9FA9-3E436F74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927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84291-8568-4337-A546-0E903063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F18F5A-59A5-401C-9A33-80FBE67F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DBCCB1-3928-4321-B92B-6C02063A6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41123A-AE0D-48DB-AC75-25CA4F1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BE9B51-80B8-49D9-9204-7720F28F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BAF6BE-85D7-4B54-A6D1-51A01D4D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7537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8EC54-5142-4EBF-82E6-306C788E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9356F41-8D47-4909-980F-B838C3727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6EB574-8689-4ADD-97CA-4EF7F90A4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7F65B2-8C45-4CF0-A7E9-4FA3DDEB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CE5945-87BF-4BF5-A95E-1DE09130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8691CA-2857-4860-B692-59A39247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283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E27F4-9A62-4AE4-AA96-9A0F8F80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8BBA73-3442-4DB5-8219-9F7E705A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59DA12-8482-4B65-BAF6-A5BDDC97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BE62C7-3F50-4A3E-85FD-0CB3E16E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3F7228-0633-4D0E-8337-41AA4B19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887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42BF9E5-84CF-4F02-BF8F-96922DC17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4B4B91-38FB-4CF6-9A79-F3F4E4BC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CAABA5-EAE4-47CF-B3E4-5E208949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EE8F00-E666-4334-BBD0-623E6E2A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05EA9D-5E77-4A38-A1A9-1D7C31A4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80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7" name="Rechthoek 16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22" name="Afbeelding 21" descr="RO_BZK_LG_Logo_Powerpoint_breed_diap_n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914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RO_BZK_LG_Logo_Powerpoint_breed_diap_n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914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8155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684000" indent="-216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4" name="Tijdelijke aanduiding voor afbeelding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862000 w 6098242"/>
              <a:gd name="connsiteY6" fmla="*/ 6858000 h 6858000"/>
              <a:gd name="connsiteX7" fmla="*/ 0 w 60982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2000" y="0"/>
                </a:lnTo>
                <a:lnTo>
                  <a:pt x="5862000" y="708025"/>
                </a:lnTo>
                <a:lnTo>
                  <a:pt x="6098242" y="708025"/>
                </a:lnTo>
                <a:lnTo>
                  <a:pt x="6098242" y="6620400"/>
                </a:lnTo>
                <a:lnTo>
                  <a:pt x="5862000" y="6620400"/>
                </a:lnTo>
                <a:lnTo>
                  <a:pt x="58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69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bg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 dirty="0"/>
              <a:t>#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1" name="Rechthoek 1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5688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2" orient="horz" pos="26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  <a:p>
            <a:pPr lvl="8"/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3" name="Rechthoek 12"/>
          <p:cNvSpPr>
            <a:spLocks/>
          </p:cNvSpPr>
          <p:nvPr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35000" y="6543488"/>
            <a:ext cx="5003800" cy="264272"/>
          </a:xfrm>
          <a:prstGeom prst="rect">
            <a:avLst/>
          </a:prstGeom>
        </p:spPr>
        <p:txBody>
          <a:bodyPr vert="horz" lIns="91440" tIns="0" rIns="91440" bIns="45720" rtlCol="0" anchor="t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000" y="6221413"/>
            <a:ext cx="5003800" cy="3220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199" y="6221413"/>
            <a:ext cx="5005389" cy="32207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85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650" r:id="rId2"/>
    <p:sldLayoutId id="2147483725" r:id="rId3"/>
    <p:sldLayoutId id="2147483719" r:id="rId4"/>
    <p:sldLayoutId id="2147483726" r:id="rId5"/>
    <p:sldLayoutId id="2147483666" r:id="rId6"/>
    <p:sldLayoutId id="2147483690" r:id="rId7"/>
    <p:sldLayoutId id="2147483728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89" r:id="rId15"/>
    <p:sldLayoutId id="2147483712" r:id="rId16"/>
    <p:sldLayoutId id="2147483711" r:id="rId17"/>
    <p:sldLayoutId id="2147483675" r:id="rId18"/>
    <p:sldLayoutId id="2147483657" r:id="rId19"/>
    <p:sldLayoutId id="2147483691" r:id="rId20"/>
    <p:sldLayoutId id="2147483729" r:id="rId21"/>
    <p:sldLayoutId id="2147483718" r:id="rId22"/>
    <p:sldLayoutId id="2147483717" r:id="rId23"/>
    <p:sldLayoutId id="2147483714" r:id="rId24"/>
    <p:sldLayoutId id="2147483713" r:id="rId25"/>
    <p:sldLayoutId id="2147483716" r:id="rId26"/>
    <p:sldLayoutId id="2147483715" r:id="rId27"/>
    <p:sldLayoutId id="2147483707" r:id="rId28"/>
    <p:sldLayoutId id="2147483667" r:id="rId29"/>
    <p:sldLayoutId id="2147483702" r:id="rId30"/>
    <p:sldLayoutId id="2147483721" r:id="rId31"/>
    <p:sldLayoutId id="2147483700" r:id="rId32"/>
    <p:sldLayoutId id="2147483692" r:id="rId33"/>
    <p:sldLayoutId id="2147483722" r:id="rId34"/>
    <p:sldLayoutId id="2147483723" r:id="rId3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tx2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81" userDrawn="1">
          <p15:clr>
            <a:srgbClr val="F26B43"/>
          </p15:clr>
        </p15:guide>
        <p15:guide id="8" orient="horz" pos="3919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orient="horz" pos="2159" userDrawn="1">
          <p15:clr>
            <a:srgbClr val="F26B43"/>
          </p15:clr>
        </p15:guide>
        <p15:guide id="11" pos="400" userDrawn="1">
          <p15:clr>
            <a:srgbClr val="F26B43"/>
          </p15:clr>
        </p15:guide>
        <p15:guide id="12" pos="4128" userDrawn="1">
          <p15:clr>
            <a:srgbClr val="F26B43"/>
          </p15:clr>
        </p15:guide>
        <p15:guide id="13" pos="3552" userDrawn="1">
          <p15:clr>
            <a:srgbClr val="F26B43"/>
          </p15:clr>
        </p15:guide>
        <p15:guide id="14" orient="horz" pos="1275" userDrawn="1">
          <p15:clr>
            <a:srgbClr val="F26B43"/>
          </p15:clr>
        </p15:guide>
        <p15:guide id="15" orient="horz" pos="1434" userDrawn="1">
          <p15:clr>
            <a:srgbClr val="F26B43"/>
          </p15:clr>
        </p15:guide>
        <p15:guide id="16" pos="46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D236E3B-EB0B-4116-B74B-5C581C5E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E4E89F-3E9C-4A70-BB2B-B2BD4847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E1525-2D8C-45AF-88AD-B2B3BA712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72B2-3962-41CB-91D1-8AD71607BEED}" type="datetimeFigureOut">
              <a:rPr lang="nl-NL" smtClean="0"/>
              <a:t>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622705-4FE3-4754-8553-5DCD09F54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F71C5A-F27D-4A66-90DB-42AAE4F45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77EA-659E-49AE-A9C8-7C905873C3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6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dirty="0" err="1" smtClean="0"/>
              <a:t>Extensies</a:t>
            </a:r>
            <a:r>
              <a:rPr lang="en-US" dirty="0" smtClean="0"/>
              <a:t> in API </a:t>
            </a:r>
            <a:r>
              <a:rPr lang="en-US" dirty="0" err="1" smtClean="0"/>
              <a:t>DesignRules</a:t>
            </a:r>
            <a:r>
              <a:rPr lang="en-US" dirty="0" smtClean="0"/>
              <a:t> </a:t>
            </a:r>
            <a:r>
              <a:rPr lang="en-US" sz="2400" dirty="0" smtClean="0"/>
              <a:t>(ARD) </a:t>
            </a:r>
            <a:endParaRPr lang="nl-NL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599"/>
            <a:ext cx="5004000" cy="16928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Hoe </a:t>
            </a:r>
            <a:r>
              <a:rPr lang="en-US" dirty="0" err="1" smtClean="0"/>
              <a:t>gaan</a:t>
            </a:r>
            <a:r>
              <a:rPr lang="en-US" dirty="0" smtClean="0"/>
              <a:t> de </a:t>
            </a:r>
            <a:r>
              <a:rPr lang="en-US" dirty="0" err="1" smtClean="0"/>
              <a:t>de</a:t>
            </a:r>
            <a:r>
              <a:rPr lang="en-US" dirty="0" smtClean="0"/>
              <a:t> </a:t>
            </a:r>
            <a:r>
              <a:rPr lang="en-US" dirty="0" err="1" smtClean="0"/>
              <a:t>doorontwikkeling</a:t>
            </a:r>
            <a:r>
              <a:rPr lang="en-US" dirty="0" smtClean="0"/>
              <a:t> van de ADR </a:t>
            </a:r>
            <a:r>
              <a:rPr lang="en-US" dirty="0" err="1" smtClean="0"/>
              <a:t>procedureel</a:t>
            </a:r>
            <a:r>
              <a:rPr lang="en-US" dirty="0" smtClean="0"/>
              <a:t> </a:t>
            </a:r>
            <a:r>
              <a:rPr lang="en-US" dirty="0" err="1" smtClean="0"/>
              <a:t>oppakken</a:t>
            </a:r>
            <a:r>
              <a:rPr lang="en-US" dirty="0" smtClean="0"/>
              <a:t>?</a:t>
            </a:r>
          </a:p>
          <a:p>
            <a:endParaRPr lang="nl-NL" dirty="0"/>
          </a:p>
          <a:p>
            <a:r>
              <a:rPr lang="nl-NL" dirty="0" smtClean="0"/>
              <a:t>Maarten van der Veen</a:t>
            </a:r>
          </a:p>
          <a:p>
            <a:r>
              <a:rPr lang="nl-NL" dirty="0" smtClean="0"/>
              <a:t>Logius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535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48E5D-DD79-4A3F-B894-531A7457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C0929A-3971-47C8-AD6E-617F2A12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Volgen voorwaarden ‘pas toe of leg uit’ –status </a:t>
            </a:r>
          </a:p>
          <a:p>
            <a:r>
              <a:rPr lang="nl-NL" dirty="0"/>
              <a:t>O.a. procedure zo toegankelijk mogelijk en tenminste 1x openbare consultatie. </a:t>
            </a:r>
          </a:p>
          <a:p>
            <a:r>
              <a:rPr lang="nl-NL" dirty="0"/>
              <a:t>Geen dubbel werk; Vroege en actieve afstemming tussen werkgroep en technisch overleg is nodig om het proces soepel te laten verlopen. </a:t>
            </a:r>
          </a:p>
          <a:p>
            <a:endParaRPr lang="nl-NL" dirty="0"/>
          </a:p>
          <a:p>
            <a:r>
              <a:rPr lang="nl-NL" dirty="0"/>
              <a:t>En ook: </a:t>
            </a:r>
          </a:p>
          <a:p>
            <a:r>
              <a:rPr lang="nl-NL" dirty="0"/>
              <a:t>Logius wil z.s.m. predicaat ‘Uitstekend beheer’ zodat versie wijzigingen niet meer aan Forum Standaardisatie voorgelegd hoeven te worden. (mits toepassingsgebied gelijk blijft).</a:t>
            </a:r>
          </a:p>
          <a:p>
            <a:r>
              <a:rPr lang="nl-NL" dirty="0"/>
              <a:t>Andersom wordt het kennisplatform actief betrokken bij wijzigingen aan ADR welke door Logius geïnitieerd worden.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45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5467-240E-4D38-AD92-CA785BB1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Variant </a:t>
            </a:r>
            <a:r>
              <a:rPr lang="nl-NL" dirty="0" smtClean="0"/>
              <a:t>1: Logius </a:t>
            </a:r>
            <a:r>
              <a:rPr lang="nl-NL" dirty="0"/>
              <a:t>organiseert openbare consultatie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DFEBE7-8DCC-4A72-BA5D-130ABBA5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96" y="175824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Werkgroep kennisplatform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Stuurgroep kennisplatform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Technisch overleg ADR (Logius)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Openbare consultatie vanuit Logius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Besluitvorming (Logius) 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Akkoord FS (eenmalig?)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029903" y="5496025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Werkgroep</a:t>
            </a:r>
            <a:r>
              <a:rPr lang="en-US" dirty="0" smtClean="0"/>
              <a:t> KP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208420" y="5485974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Stuurgroep</a:t>
            </a:r>
            <a:r>
              <a:rPr lang="en-US" dirty="0" smtClean="0"/>
              <a:t> KP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828548" y="5485974"/>
            <a:ext cx="1671587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Besluitvorming</a:t>
            </a:r>
            <a:r>
              <a:rPr lang="en-US" dirty="0" smtClean="0"/>
              <a:t> Logius 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518483" y="4119187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Openbare</a:t>
            </a:r>
            <a:r>
              <a:rPr lang="en-US" dirty="0" smtClean="0"/>
              <a:t> </a:t>
            </a:r>
            <a:r>
              <a:rPr lang="en-US" dirty="0" err="1" smtClean="0"/>
              <a:t>consultatie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518484" y="5496025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ADR (Logius)</a:t>
            </a:r>
            <a:endParaRPr lang="nl-NL" dirty="0"/>
          </a:p>
        </p:txBody>
      </p:sp>
      <p:sp>
        <p:nvSpPr>
          <p:cNvPr id="10" name="Pijl-rechts 9"/>
          <p:cNvSpPr/>
          <p:nvPr/>
        </p:nvSpPr>
        <p:spPr>
          <a:xfrm>
            <a:off x="2601226" y="5518404"/>
            <a:ext cx="537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rechts 10"/>
          <p:cNvSpPr/>
          <p:nvPr/>
        </p:nvSpPr>
        <p:spPr>
          <a:xfrm>
            <a:off x="4845517" y="5518404"/>
            <a:ext cx="537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rechts 11"/>
          <p:cNvSpPr/>
          <p:nvPr/>
        </p:nvSpPr>
        <p:spPr>
          <a:xfrm>
            <a:off x="7155581" y="5518404"/>
            <a:ext cx="537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en -omlaag 13"/>
          <p:cNvSpPr/>
          <p:nvPr/>
        </p:nvSpPr>
        <p:spPr>
          <a:xfrm>
            <a:off x="6014908" y="4753012"/>
            <a:ext cx="484632" cy="5914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396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5467-240E-4D38-AD92-CA785BB1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Variant </a:t>
            </a:r>
            <a:r>
              <a:rPr lang="nl-NL" dirty="0"/>
              <a:t>2</a:t>
            </a:r>
            <a:r>
              <a:rPr lang="nl-NL" dirty="0" smtClean="0"/>
              <a:t>: Kennisplatform </a:t>
            </a:r>
            <a:r>
              <a:rPr lang="nl-NL" dirty="0"/>
              <a:t>organiseert openbare consultatie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DFEBE7-8DCC-4A72-BA5D-130ABBA5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08" y="177014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Werkgroep kennisplatform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Stuurgroep kennisplatform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Openbare </a:t>
            </a:r>
            <a:r>
              <a:rPr lang="nl-NL" dirty="0"/>
              <a:t>consultatie vanuit </a:t>
            </a:r>
            <a:r>
              <a:rPr lang="nl-NL" dirty="0" smtClean="0"/>
              <a:t>stuurgroep Kennisplatform</a:t>
            </a:r>
            <a:r>
              <a:rPr lang="nl-NL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Technisch</a:t>
            </a:r>
            <a:r>
              <a:rPr lang="en-US" dirty="0" smtClean="0"/>
              <a:t> </a:t>
            </a:r>
            <a:r>
              <a:rPr lang="en-US" dirty="0" err="1" smtClean="0"/>
              <a:t>overleg</a:t>
            </a:r>
            <a:r>
              <a:rPr lang="en-US" dirty="0" smtClean="0"/>
              <a:t> ADR (Logius)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Besluitvorming (Logius) 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Akkoord FS (eenmalig?)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933651" y="4946958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Werkgroep</a:t>
            </a:r>
            <a:r>
              <a:rPr lang="en-US" dirty="0" smtClean="0"/>
              <a:t> KP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208420" y="4946958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Stuurgroep</a:t>
            </a:r>
            <a:r>
              <a:rPr lang="en-US" dirty="0" smtClean="0"/>
              <a:t> KP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905550" y="4927283"/>
            <a:ext cx="1603407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Besluitvorming</a:t>
            </a:r>
            <a:r>
              <a:rPr lang="en-US" dirty="0" smtClean="0"/>
              <a:t> Logius 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208420" y="6226655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Openbare</a:t>
            </a:r>
            <a:r>
              <a:rPr lang="en-US" dirty="0" smtClean="0"/>
              <a:t> </a:t>
            </a:r>
            <a:r>
              <a:rPr lang="en-US" dirty="0" err="1" smtClean="0"/>
              <a:t>consultatie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483189" y="4932521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ADR (Logius)</a:t>
            </a:r>
            <a:endParaRPr lang="nl-NL" dirty="0"/>
          </a:p>
        </p:txBody>
      </p:sp>
      <p:sp>
        <p:nvSpPr>
          <p:cNvPr id="10" name="Pijl-rechts 9"/>
          <p:cNvSpPr/>
          <p:nvPr/>
        </p:nvSpPr>
        <p:spPr>
          <a:xfrm>
            <a:off x="2579892" y="4972041"/>
            <a:ext cx="537411" cy="484632"/>
          </a:xfrm>
          <a:prstGeom prst="rightArrow">
            <a:avLst>
              <a:gd name="adj1" fmla="val 50000"/>
              <a:gd name="adj2" fmla="val 59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rechts 10"/>
          <p:cNvSpPr/>
          <p:nvPr/>
        </p:nvSpPr>
        <p:spPr>
          <a:xfrm>
            <a:off x="4836653" y="4972041"/>
            <a:ext cx="537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rechts 11"/>
          <p:cNvSpPr/>
          <p:nvPr/>
        </p:nvSpPr>
        <p:spPr>
          <a:xfrm>
            <a:off x="7148762" y="4927283"/>
            <a:ext cx="537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en -omlaag 13"/>
          <p:cNvSpPr/>
          <p:nvPr/>
        </p:nvSpPr>
        <p:spPr>
          <a:xfrm>
            <a:off x="3716874" y="5555769"/>
            <a:ext cx="484632" cy="5914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5467-240E-4D38-AD92-CA785BB1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Wijziging ADR vanuit TO Logius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DFEBE7-8DCC-4A72-BA5D-130ABBA5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08" y="1770148"/>
            <a:ext cx="10515600" cy="4351338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933651" y="4946958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ADR Logius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208420" y="4946958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Werkgroep</a:t>
            </a:r>
            <a:r>
              <a:rPr lang="en-US" dirty="0" smtClean="0"/>
              <a:t>  KP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905551" y="4927283"/>
            <a:ext cx="142573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ADR Logius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7907870" y="3552899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Openbare</a:t>
            </a:r>
            <a:r>
              <a:rPr lang="en-US" dirty="0" smtClean="0"/>
              <a:t> </a:t>
            </a:r>
            <a:r>
              <a:rPr lang="en-US" dirty="0" err="1" smtClean="0"/>
              <a:t>Consultatie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483189" y="4932521"/>
            <a:ext cx="150154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Stuurgroep</a:t>
            </a:r>
            <a:r>
              <a:rPr lang="en-US" dirty="0" smtClean="0"/>
              <a:t> KP</a:t>
            </a:r>
            <a:endParaRPr lang="nl-NL" dirty="0"/>
          </a:p>
        </p:txBody>
      </p:sp>
      <p:sp>
        <p:nvSpPr>
          <p:cNvPr id="10" name="Pijl-rechts 9"/>
          <p:cNvSpPr/>
          <p:nvPr/>
        </p:nvSpPr>
        <p:spPr>
          <a:xfrm>
            <a:off x="2579892" y="4972041"/>
            <a:ext cx="537411" cy="484632"/>
          </a:xfrm>
          <a:prstGeom prst="rightArrow">
            <a:avLst>
              <a:gd name="adj1" fmla="val 50000"/>
              <a:gd name="adj2" fmla="val 59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rechts 10"/>
          <p:cNvSpPr/>
          <p:nvPr/>
        </p:nvSpPr>
        <p:spPr>
          <a:xfrm>
            <a:off x="4836653" y="4972041"/>
            <a:ext cx="537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rechts 11"/>
          <p:cNvSpPr/>
          <p:nvPr/>
        </p:nvSpPr>
        <p:spPr>
          <a:xfrm>
            <a:off x="7148762" y="4927283"/>
            <a:ext cx="537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Pijl-omhoog en -omlaag 13"/>
          <p:cNvSpPr/>
          <p:nvPr/>
        </p:nvSpPr>
        <p:spPr>
          <a:xfrm>
            <a:off x="8376102" y="4232073"/>
            <a:ext cx="484632" cy="5914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126155" y="1568917"/>
            <a:ext cx="95482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2800" dirty="0"/>
              <a:t>Technisch Overleg ADR (Logius) 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Werkgroep Kennisplatform 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Stuurgroep kennisplatform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Openbare consultatie vanuit Logius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Besluitvorming (Logius) </a:t>
            </a:r>
            <a:endParaRPr lang="nl-NL" sz="2800" dirty="0"/>
          </a:p>
        </p:txBody>
      </p:sp>
      <p:sp>
        <p:nvSpPr>
          <p:cNvPr id="15" name="Rechthoek 14"/>
          <p:cNvSpPr/>
          <p:nvPr/>
        </p:nvSpPr>
        <p:spPr>
          <a:xfrm>
            <a:off x="10032727" y="4927283"/>
            <a:ext cx="1594591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Besluitvorming</a:t>
            </a:r>
            <a:r>
              <a:rPr lang="en-US" dirty="0" smtClean="0"/>
              <a:t> Logius</a:t>
            </a:r>
            <a:endParaRPr lang="nl-NL" dirty="0"/>
          </a:p>
        </p:txBody>
      </p:sp>
      <p:sp>
        <p:nvSpPr>
          <p:cNvPr id="16" name="Pijl-rechts 15"/>
          <p:cNvSpPr/>
          <p:nvPr/>
        </p:nvSpPr>
        <p:spPr>
          <a:xfrm>
            <a:off x="9409411" y="4927283"/>
            <a:ext cx="537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490133"/>
      </p:ext>
    </p:extLst>
  </p:cSld>
  <p:clrMapOvr>
    <a:masterClrMapping/>
  </p:clrMapOvr>
</p:sld>
</file>

<file path=ppt/theme/theme1.xml><?xml version="1.0" encoding="utf-8"?>
<a:theme xmlns:a="http://schemas.openxmlformats.org/drawingml/2006/main" name="16008 RIJK - Sjabloon 16x9 Hemelblauw">
  <a:themeElements>
    <a:clrScheme name="Rijks Hemelblauw 1">
      <a:dk1>
        <a:srgbClr val="000000"/>
      </a:dk1>
      <a:lt1>
        <a:srgbClr val="FFFFFF"/>
      </a:lt1>
      <a:dk2>
        <a:srgbClr val="017BC6"/>
      </a:dk2>
      <a:lt2>
        <a:srgbClr val="D9EBF6"/>
      </a:lt2>
      <a:accent1>
        <a:srgbClr val="42145F"/>
      </a:accent1>
      <a:accent2>
        <a:srgbClr val="38870D"/>
      </a:accent2>
      <a:accent3>
        <a:srgbClr val="00689A"/>
      </a:accent3>
      <a:accent4>
        <a:srgbClr val="F9E11E"/>
      </a:accent4>
      <a:accent5>
        <a:srgbClr val="275837"/>
      </a:accent5>
      <a:accent6>
        <a:srgbClr val="94700A"/>
      </a:accent6>
      <a:hlink>
        <a:srgbClr val="017BC6"/>
      </a:hlink>
      <a:folHlink>
        <a:srgbClr val="B2D6EE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sz="1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008 RIJK - Sjabloon 16x9 groen" id="{01B5D5D3-FAD8-B243-B7C2-465F7FD3C4EB}" vid="{C332CF47-EC4A-5346-8955-DC20FED4660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16008 RIJK - Sjabloon 16x9 Hemelblauw</Template>
  <TotalTime>0</TotalTime>
  <Words>243</Words>
  <Application>Microsoft Office PowerPoint</Application>
  <PresentationFormat>Breedbeeld</PresentationFormat>
  <Paragraphs>52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16008 RIJK - Sjabloon 16x9 Hemelblauw</vt:lpstr>
      <vt:lpstr>Kantoorthema</vt:lpstr>
      <vt:lpstr>Procedure Extensies in API DesignRules (ARD) </vt:lpstr>
      <vt:lpstr>Uitgangspunten</vt:lpstr>
      <vt:lpstr>Variant 1: Logius organiseert openbare consultatie</vt:lpstr>
      <vt:lpstr>Variant 2: Kennisplatform organiseert openbare consultatie</vt:lpstr>
      <vt:lpstr>Wijziging ADR vanuit TO Logius</vt:lpstr>
    </vt:vector>
  </TitlesOfParts>
  <Company>Logius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Logius Digikoppeling Seminar 31 oktober</dc:title>
  <dc:creator>Pieter Hering</dc:creator>
  <cp:lastModifiedBy>Veen, M.A van der (Maarten) - Forum Standaardisatie</cp:lastModifiedBy>
  <cp:revision>194</cp:revision>
  <dcterms:created xsi:type="dcterms:W3CDTF">2016-06-07T07:48:07Z</dcterms:created>
  <dcterms:modified xsi:type="dcterms:W3CDTF">2020-06-02T05:30:43Z</dcterms:modified>
</cp:coreProperties>
</file>