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5" r:id="rId2"/>
    <p:sldId id="352" r:id="rId3"/>
    <p:sldId id="354" r:id="rId4"/>
    <p:sldId id="358" r:id="rId5"/>
    <p:sldId id="356" r:id="rId6"/>
    <p:sldId id="357"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1"/>
    <a:srgbClr val="A4D4B4"/>
    <a:srgbClr val="FED6E0"/>
    <a:srgbClr val="D9FB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2" d="100"/>
          <a:sy n="42" d="100"/>
        </p:scale>
        <p:origin x="7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307D20-1FDF-4173-8002-BDB4DB44A32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80BFBF58-5046-44E0-BB05-5187086AB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1770C52-5928-452D-AFBB-195551CA2BC1}"/>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5" name="Tijdelijke aanduiding voor voettekst 4">
            <a:extLst>
              <a:ext uri="{FF2B5EF4-FFF2-40B4-BE49-F238E27FC236}">
                <a16:creationId xmlns:a16="http://schemas.microsoft.com/office/drawing/2014/main" id="{613FC4F4-3BC7-40E3-A6EE-2AAB521CB5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52F5087-3EA0-463F-9246-ED7D297659A6}"/>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425181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C0849-CFD7-4052-AABB-C431C4E9AA01}"/>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FC3030BA-3DE5-4A02-BE92-AB6525D10554}"/>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8E8DCC5-F2A8-41E1-AAD8-59F8E59DAB21}"/>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5" name="Tijdelijke aanduiding voor voettekst 4">
            <a:extLst>
              <a:ext uri="{FF2B5EF4-FFF2-40B4-BE49-F238E27FC236}">
                <a16:creationId xmlns:a16="http://schemas.microsoft.com/office/drawing/2014/main" id="{9A2BC9AF-05A1-4B69-A7CB-44F6061E89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1194028-94C7-444A-9B48-D0C8188D1CF6}"/>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45685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431BAB7C-8313-4316-845F-6D1D5A4C536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C0AC59F-0C31-4D99-ACD0-BBDF384269BD}"/>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BC0BC90-A623-44B2-B70E-F2A67069F81A}"/>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5" name="Tijdelijke aanduiding voor voettekst 4">
            <a:extLst>
              <a:ext uri="{FF2B5EF4-FFF2-40B4-BE49-F238E27FC236}">
                <a16:creationId xmlns:a16="http://schemas.microsoft.com/office/drawing/2014/main" id="{12B111EF-6D79-4AE1-AA34-E8AD230DA3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71DFE00-ADD1-4435-B4D5-53F80D455D4B}"/>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425176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CDCC2-084E-45F9-9311-0754B10AEE4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C823C72-3C80-4ACD-AA40-9BFB25A3325E}"/>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5ECAEE3-A4C8-4561-8B25-DDAD0789448E}"/>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5" name="Tijdelijke aanduiding voor voettekst 4">
            <a:extLst>
              <a:ext uri="{FF2B5EF4-FFF2-40B4-BE49-F238E27FC236}">
                <a16:creationId xmlns:a16="http://schemas.microsoft.com/office/drawing/2014/main" id="{6B4A98D0-7F3F-4F44-8B07-805F5ACA5F0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A52EF9F-D1EB-4299-AA4F-5AD68BF73B01}"/>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398074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C36E45-EC3E-4837-A8FC-4AFC7513A92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6B5F943B-4FE0-45A6-BF18-958358B31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32FB8C26-921B-43E2-9EB8-4170C15DD694}"/>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5" name="Tijdelijke aanduiding voor voettekst 4">
            <a:extLst>
              <a:ext uri="{FF2B5EF4-FFF2-40B4-BE49-F238E27FC236}">
                <a16:creationId xmlns:a16="http://schemas.microsoft.com/office/drawing/2014/main" id="{C981AD36-DEF1-4E5E-8018-68822BC38D7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387CF82-9816-44F4-81B2-AFC050BB5032}"/>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155236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EFE2DD-0153-4F2D-B37C-4F0043A259A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173BEFE-5A85-4D71-9093-AF9C85031932}"/>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3E00D8A-DCB3-4C4A-82CE-D021A024598A}"/>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D5E53CB-032B-41AF-8AE7-95C71A79B7F7}"/>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6" name="Tijdelijke aanduiding voor voettekst 5">
            <a:extLst>
              <a:ext uri="{FF2B5EF4-FFF2-40B4-BE49-F238E27FC236}">
                <a16:creationId xmlns:a16="http://schemas.microsoft.com/office/drawing/2014/main" id="{AAFC22CA-EAFA-4701-8798-600B13E94EF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D870D04-FC3C-4745-AA86-AEE49EBA8CC9}"/>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276249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406B06-E9CA-4F82-A38C-A7C67939DF72}"/>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87BAD77-92D8-4275-94FF-13736FE02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039D36E5-1256-489E-8BA6-FD41B14668B7}"/>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D705BEF-204D-4E50-941D-8E39272ED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5682DB6E-7346-458F-B6D4-CDF05679DFA6}"/>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091523D4-048E-4A8B-8AF2-7CF3043D8370}"/>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8" name="Tijdelijke aanduiding voor voettekst 7">
            <a:extLst>
              <a:ext uri="{FF2B5EF4-FFF2-40B4-BE49-F238E27FC236}">
                <a16:creationId xmlns:a16="http://schemas.microsoft.com/office/drawing/2014/main" id="{4920E7BC-C6B5-4917-913A-06BAF7822C7B}"/>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7865672-907F-48E5-A607-E40147D73737}"/>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143143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8EE20F-31EC-47E4-BE32-F4E828B7204D}"/>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25C8F49-DE6C-44D8-A5BA-5C9ED9F2F7AD}"/>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4" name="Tijdelijke aanduiding voor voettekst 3">
            <a:extLst>
              <a:ext uri="{FF2B5EF4-FFF2-40B4-BE49-F238E27FC236}">
                <a16:creationId xmlns:a16="http://schemas.microsoft.com/office/drawing/2014/main" id="{5AB16AEB-CB26-4908-B593-09B7D7DDB353}"/>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3567890E-725A-402F-835D-4A1CA014683E}"/>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38489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C0AECFB-A3BC-4C20-9357-DF4EAF39E1B4}"/>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3" name="Tijdelijke aanduiding voor voettekst 2">
            <a:extLst>
              <a:ext uri="{FF2B5EF4-FFF2-40B4-BE49-F238E27FC236}">
                <a16:creationId xmlns:a16="http://schemas.microsoft.com/office/drawing/2014/main" id="{6D97655D-B56C-4C76-9E29-5894177B004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3C4EE34-2675-4C5F-8EA9-CA5EC0E43A4B}"/>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30909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55F8FD-E032-4B8F-8918-0D3DF7893CA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24F42BF-FBEE-47D4-9527-1A2E734D5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4A492E73-1031-43F5-B2F5-B5FEB0742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B0A71C45-1A27-4443-A826-28230671488B}"/>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6" name="Tijdelijke aanduiding voor voettekst 5">
            <a:extLst>
              <a:ext uri="{FF2B5EF4-FFF2-40B4-BE49-F238E27FC236}">
                <a16:creationId xmlns:a16="http://schemas.microsoft.com/office/drawing/2014/main" id="{7D509B38-D0A0-4709-B892-28C98AF44CE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631380D-738A-4B4F-8D70-099CC65B5E1C}"/>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222054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8DDC0-8B19-4127-AD53-44E47789F04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ADA0DAE9-FA47-48B0-8492-CE9E96DD5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C7FD32A8-366C-4533-99C1-D9F8CAC5C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C97F4923-C4D4-42DF-8854-B45786E1B3C6}"/>
              </a:ext>
            </a:extLst>
          </p:cNvPr>
          <p:cNvSpPr>
            <a:spLocks noGrp="1"/>
          </p:cNvSpPr>
          <p:nvPr>
            <p:ph type="dt" sz="half" idx="10"/>
          </p:nvPr>
        </p:nvSpPr>
        <p:spPr/>
        <p:txBody>
          <a:bodyPr/>
          <a:lstStyle/>
          <a:p>
            <a:fld id="{3E07C85E-D8DD-4794-85D2-72841FA71173}" type="datetimeFigureOut">
              <a:rPr lang="nl-NL" smtClean="0"/>
              <a:t>20-4-2018</a:t>
            </a:fld>
            <a:endParaRPr lang="nl-NL"/>
          </a:p>
        </p:txBody>
      </p:sp>
      <p:sp>
        <p:nvSpPr>
          <p:cNvPr id="6" name="Tijdelijke aanduiding voor voettekst 5">
            <a:extLst>
              <a:ext uri="{FF2B5EF4-FFF2-40B4-BE49-F238E27FC236}">
                <a16:creationId xmlns:a16="http://schemas.microsoft.com/office/drawing/2014/main" id="{51CDAB6A-2687-4001-A1A2-8634D7E7A06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178F70E-C233-479B-8E47-83A8AFAE16D3}"/>
              </a:ext>
            </a:extLst>
          </p:cNvPr>
          <p:cNvSpPr>
            <a:spLocks noGrp="1"/>
          </p:cNvSpPr>
          <p:nvPr>
            <p:ph type="sldNum" sz="quarter" idx="12"/>
          </p:nvPr>
        </p:nvSpPr>
        <p:spPr/>
        <p:txBody>
          <a:bodyPr/>
          <a:lstStyle/>
          <a:p>
            <a:fld id="{149C27F3-DEE2-45C8-9250-771AEAAC3E6E}" type="slidenum">
              <a:rPr lang="nl-NL" smtClean="0"/>
              <a:t>‹nr.›</a:t>
            </a:fld>
            <a:endParaRPr lang="nl-NL"/>
          </a:p>
        </p:txBody>
      </p:sp>
    </p:spTree>
    <p:extLst>
      <p:ext uri="{BB962C8B-B14F-4D97-AF65-F5344CB8AC3E}">
        <p14:creationId xmlns:p14="http://schemas.microsoft.com/office/powerpoint/2010/main" val="41338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539D7C4-DD69-40BF-A6F7-C7C93DD32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F4E02021-917A-4707-A60D-7EDE63E2C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955BB19-9FDE-4C5C-BDD5-56E54CC5B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7C85E-D8DD-4794-85D2-72841FA71173}" type="datetimeFigureOut">
              <a:rPr lang="nl-NL" smtClean="0"/>
              <a:t>20-4-2018</a:t>
            </a:fld>
            <a:endParaRPr lang="nl-NL"/>
          </a:p>
        </p:txBody>
      </p:sp>
      <p:sp>
        <p:nvSpPr>
          <p:cNvPr id="5" name="Tijdelijke aanduiding voor voettekst 4">
            <a:extLst>
              <a:ext uri="{FF2B5EF4-FFF2-40B4-BE49-F238E27FC236}">
                <a16:creationId xmlns:a16="http://schemas.microsoft.com/office/drawing/2014/main" id="{DD85D092-2604-4F5C-B9A2-B656A8E6E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757A26FA-20E9-49B7-A5D1-C587544BA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C27F3-DEE2-45C8-9250-771AEAAC3E6E}" type="slidenum">
              <a:rPr lang="nl-NL" smtClean="0"/>
              <a:t>‹nr.›</a:t>
            </a:fld>
            <a:endParaRPr lang="nl-NL"/>
          </a:p>
        </p:txBody>
      </p:sp>
    </p:spTree>
    <p:extLst>
      <p:ext uri="{BB962C8B-B14F-4D97-AF65-F5344CB8AC3E}">
        <p14:creationId xmlns:p14="http://schemas.microsoft.com/office/powerpoint/2010/main" val="198329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eonovum/KP-APIs-Communicatie-Beleid" TargetMode="External"/><Relationship Id="rId2" Type="http://schemas.openxmlformats.org/officeDocument/2006/relationships/hyperlink" Target="https://github.com/Geonovum/KP-APIs-APIStrategie" TargetMode="External"/><Relationship Id="rId1" Type="http://schemas.openxmlformats.org/officeDocument/2006/relationships/slideLayout" Target="../slideLayouts/slideLayout2.xml"/><Relationship Id="rId6" Type="http://schemas.openxmlformats.org/officeDocument/2006/relationships/hyperlink" Target="https://github.com/Geonovum/KP-APIs-OAuthNL" TargetMode="External"/><Relationship Id="rId5" Type="http://schemas.openxmlformats.org/officeDocument/2006/relationships/hyperlink" Target="https://github.com/Geonovum/KP-APIs-Ondersteuning" TargetMode="External"/><Relationship Id="rId4" Type="http://schemas.openxmlformats.org/officeDocument/2006/relationships/hyperlink" Target="https://github.com/Geonovum/KP-APIs-Gebruikerswens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2FB6B-F5EC-47AF-8C26-9BCFA504294C}"/>
              </a:ext>
            </a:extLst>
          </p:cNvPr>
          <p:cNvSpPr>
            <a:spLocks noGrp="1"/>
          </p:cNvSpPr>
          <p:nvPr>
            <p:ph type="ctrTitle"/>
          </p:nvPr>
        </p:nvSpPr>
        <p:spPr/>
        <p:txBody>
          <a:bodyPr/>
          <a:lstStyle/>
          <a:p>
            <a:r>
              <a:rPr lang="nl-NL" dirty="0">
                <a:latin typeface="+mn-lt"/>
                <a:ea typeface="Verdana" panose="020B0604030504040204" pitchFamily="34" charset="0"/>
                <a:cs typeface="Verdana" panose="020B0604030504040204" pitchFamily="34" charset="0"/>
              </a:rPr>
              <a:t>Startbijeenkomst </a:t>
            </a:r>
            <a:r>
              <a:rPr lang="nl-NL" b="1" dirty="0">
                <a:latin typeface="+mn-lt"/>
                <a:ea typeface="Verdana" panose="020B0604030504040204" pitchFamily="34" charset="0"/>
                <a:cs typeface="Verdana" panose="020B0604030504040204" pitchFamily="34" charset="0"/>
              </a:rPr>
              <a:t>Kennisplatform </a:t>
            </a:r>
            <a:r>
              <a:rPr lang="nl-NL" b="1" dirty="0" err="1">
                <a:latin typeface="+mn-lt"/>
                <a:ea typeface="Verdana" panose="020B0604030504040204" pitchFamily="34" charset="0"/>
                <a:cs typeface="Verdana" panose="020B0604030504040204" pitchFamily="34" charset="0"/>
              </a:rPr>
              <a:t>APIs</a:t>
            </a:r>
            <a:endParaRPr lang="nl-NL" b="1" dirty="0">
              <a:latin typeface="+mn-lt"/>
              <a:ea typeface="Verdana" panose="020B0604030504040204" pitchFamily="34" charset="0"/>
              <a:cs typeface="Verdana" panose="020B0604030504040204" pitchFamily="34" charset="0"/>
            </a:endParaRPr>
          </a:p>
        </p:txBody>
      </p:sp>
      <p:sp>
        <p:nvSpPr>
          <p:cNvPr id="3" name="Ondertitel 2">
            <a:extLst>
              <a:ext uri="{FF2B5EF4-FFF2-40B4-BE49-F238E27FC236}">
                <a16:creationId xmlns:a16="http://schemas.microsoft.com/office/drawing/2014/main" id="{DBB61E18-DF40-45DA-9F53-6000E2DB2B23}"/>
              </a:ext>
            </a:extLst>
          </p:cNvPr>
          <p:cNvSpPr>
            <a:spLocks noGrp="1"/>
          </p:cNvSpPr>
          <p:nvPr>
            <p:ph type="subTitle" idx="1"/>
          </p:nvPr>
        </p:nvSpPr>
        <p:spPr/>
        <p:txBody>
          <a:bodyPr/>
          <a:lstStyle/>
          <a:p>
            <a:r>
              <a:rPr lang="nl-NL" dirty="0">
                <a:ea typeface="Verdana" panose="020B0604030504040204" pitchFamily="34" charset="0"/>
                <a:cs typeface="Verdana" panose="020B0604030504040204" pitchFamily="34" charset="0"/>
              </a:rPr>
              <a:t>26-4-2018 </a:t>
            </a:r>
            <a:r>
              <a:rPr lang="nl-NL" dirty="0" err="1">
                <a:ea typeface="Verdana" panose="020B0604030504040204" pitchFamily="34" charset="0"/>
                <a:cs typeface="Verdana" panose="020B0604030504040204" pitchFamily="34" charset="0"/>
              </a:rPr>
              <a:t>Hofclub</a:t>
            </a:r>
            <a:r>
              <a:rPr lang="nl-NL" dirty="0">
                <a:ea typeface="Verdana" panose="020B0604030504040204" pitchFamily="34" charset="0"/>
                <a:cs typeface="Verdana" panose="020B0604030504040204" pitchFamily="34" charset="0"/>
              </a:rPr>
              <a:t> Woerden</a:t>
            </a:r>
          </a:p>
        </p:txBody>
      </p:sp>
      <p:pic>
        <p:nvPicPr>
          <p:cNvPr id="4" name="Afbeelding 3">
            <a:extLst>
              <a:ext uri="{FF2B5EF4-FFF2-40B4-BE49-F238E27FC236}">
                <a16:creationId xmlns:a16="http://schemas.microsoft.com/office/drawing/2014/main" id="{2CFBF8EC-8D13-4BA1-8A5F-6E885715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 y="4650003"/>
            <a:ext cx="12191198" cy="2438400"/>
          </a:xfrm>
          <a:prstGeom prst="rect">
            <a:avLst/>
          </a:prstGeom>
        </p:spPr>
      </p:pic>
    </p:spTree>
    <p:extLst>
      <p:ext uri="{BB962C8B-B14F-4D97-AF65-F5344CB8AC3E}">
        <p14:creationId xmlns:p14="http://schemas.microsoft.com/office/powerpoint/2010/main" val="108429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AAF7A36C-82DF-487F-B21E-4F2BA0693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97730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AAF7A36C-82DF-487F-B21E-4F2BA0693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9"/>
            <a:ext cx="12192000" cy="6857142"/>
          </a:xfrm>
        </p:spPr>
      </p:pic>
    </p:spTree>
    <p:extLst>
      <p:ext uri="{BB962C8B-B14F-4D97-AF65-F5344CB8AC3E}">
        <p14:creationId xmlns:p14="http://schemas.microsoft.com/office/powerpoint/2010/main" val="226808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0E1362-96F5-4F02-9356-094F4E6EE2A0}"/>
              </a:ext>
            </a:extLst>
          </p:cNvPr>
          <p:cNvSpPr>
            <a:spLocks noGrp="1"/>
          </p:cNvSpPr>
          <p:nvPr>
            <p:ph type="title"/>
          </p:nvPr>
        </p:nvSpPr>
        <p:spPr/>
        <p:txBody>
          <a:bodyPr>
            <a:normAutofit fontScale="90000"/>
          </a:bodyPr>
          <a:lstStyle/>
          <a:p>
            <a:r>
              <a:rPr lang="nl-NL" b="1" dirty="0"/>
              <a:t>Manifest ‘Naar een </a:t>
            </a:r>
            <a:r>
              <a:rPr lang="nl-NL" b="1" dirty="0" err="1"/>
              <a:t>overheidsbrede</a:t>
            </a:r>
            <a:r>
              <a:rPr lang="nl-NL" b="1" dirty="0"/>
              <a:t> API strategie’</a:t>
            </a:r>
            <a:br>
              <a:rPr lang="nl-NL" b="1" dirty="0"/>
            </a:br>
            <a:endParaRPr lang="nl-NL" dirty="0"/>
          </a:p>
        </p:txBody>
      </p:sp>
      <p:sp>
        <p:nvSpPr>
          <p:cNvPr id="3" name="Tijdelijke aanduiding voor inhoud 2">
            <a:extLst>
              <a:ext uri="{FF2B5EF4-FFF2-40B4-BE49-F238E27FC236}">
                <a16:creationId xmlns:a16="http://schemas.microsoft.com/office/drawing/2014/main" id="{ACE720B8-67CA-4BE6-BD7F-9B15DD5630B9}"/>
              </a:ext>
            </a:extLst>
          </p:cNvPr>
          <p:cNvSpPr>
            <a:spLocks noGrp="1"/>
          </p:cNvSpPr>
          <p:nvPr>
            <p:ph idx="1"/>
          </p:nvPr>
        </p:nvSpPr>
        <p:spPr>
          <a:xfrm>
            <a:off x="838200" y="1188720"/>
            <a:ext cx="10515600" cy="4988243"/>
          </a:xfrm>
        </p:spPr>
        <p:txBody>
          <a:bodyPr>
            <a:normAutofit fontScale="62500" lnSpcReduction="20000"/>
          </a:bodyPr>
          <a:lstStyle/>
          <a:p>
            <a:pPr lvl="0"/>
            <a:r>
              <a:rPr lang="nl-NL" dirty="0"/>
              <a:t>Gezien de ontwikkeling naar een digitale samenleving waar veel digitale diensten op een eenvoudige wijze met elkaar kunnen, willen en moeten samenwerken geloven wij dat de Nederlandse overheid baat heeft bij een Kennisplatform </a:t>
            </a:r>
            <a:r>
              <a:rPr lang="nl-NL" dirty="0" err="1"/>
              <a:t>API’s</a:t>
            </a:r>
            <a:r>
              <a:rPr lang="nl-NL" dirty="0"/>
              <a:t>, waarin in gezamenlijkheid gekeken wordt naar strategische en tactische vraagstukken rond het ontwikkelen van </a:t>
            </a:r>
            <a:r>
              <a:rPr lang="nl-NL" dirty="0" err="1"/>
              <a:t>API’s</a:t>
            </a:r>
            <a:r>
              <a:rPr lang="nl-NL" dirty="0"/>
              <a:t> door de overheid en gebruik van deze </a:t>
            </a:r>
            <a:r>
              <a:rPr lang="nl-NL" dirty="0" err="1"/>
              <a:t>APIs</a:t>
            </a:r>
            <a:r>
              <a:rPr lang="nl-NL" dirty="0"/>
              <a:t> buiten en binnen de overheid.</a:t>
            </a:r>
          </a:p>
          <a:p>
            <a:pPr lvl="0"/>
            <a:r>
              <a:rPr lang="nl-NL" dirty="0"/>
              <a:t>Wij geloven dat het Kennisplatform </a:t>
            </a:r>
            <a:r>
              <a:rPr lang="nl-NL" dirty="0" err="1"/>
              <a:t>API’s</a:t>
            </a:r>
            <a:r>
              <a:rPr lang="nl-NL" dirty="0"/>
              <a:t> zich moet inzetten voor:</a:t>
            </a:r>
          </a:p>
          <a:p>
            <a:pPr lvl="1"/>
            <a:r>
              <a:rPr lang="nl-NL" dirty="0"/>
              <a:t>het verbinden van overheidspartijen en overheidsleveranciers die nu al werken aan het ontsluiten van informatie en functionaliteit middels </a:t>
            </a:r>
            <a:r>
              <a:rPr lang="nl-NL" dirty="0" err="1"/>
              <a:t>API’s</a:t>
            </a:r>
            <a:r>
              <a:rPr lang="nl-NL" dirty="0"/>
              <a:t> en het uitwisselen van kennis en ervaringen;</a:t>
            </a:r>
          </a:p>
          <a:p>
            <a:pPr lvl="1"/>
            <a:r>
              <a:rPr lang="nl-NL" dirty="0"/>
              <a:t>Het formuleren van een strategie om </a:t>
            </a:r>
            <a:r>
              <a:rPr lang="nl-NL" dirty="0" err="1"/>
              <a:t>API’s</a:t>
            </a:r>
            <a:r>
              <a:rPr lang="nl-NL" dirty="0"/>
              <a:t> beter aan te laten sluiten bij de vragen van de gebruikers;</a:t>
            </a:r>
          </a:p>
          <a:p>
            <a:pPr lvl="1"/>
            <a:r>
              <a:rPr lang="nl-NL" dirty="0"/>
              <a:t>het uniformeren van het aanbieden van </a:t>
            </a:r>
            <a:r>
              <a:rPr lang="nl-NL" dirty="0" err="1"/>
              <a:t>API’s</a:t>
            </a:r>
            <a:r>
              <a:rPr lang="nl-NL" dirty="0"/>
              <a:t> d.m.v. het opstellen van een </a:t>
            </a:r>
            <a:r>
              <a:rPr lang="nl-NL" dirty="0" err="1"/>
              <a:t>overheidsbrede</a:t>
            </a:r>
            <a:r>
              <a:rPr lang="nl-NL" dirty="0"/>
              <a:t> API strategie om zo de interoperabiliteit, kwaliteit en bruikbaarheid te versterken.</a:t>
            </a:r>
          </a:p>
          <a:p>
            <a:pPr lvl="0"/>
            <a:r>
              <a:rPr lang="nl-NL" dirty="0"/>
              <a:t>Wij geloven dat in het Kennisplatform de vragen van gebruikers ingebracht moeten worden door ontwikkelaars, bedrijven, decentrale overheden, rijksoverheid en manifestpartijen en dat uit deze gebruikersvragen generieke principes voor het aanbieden van gebruiksgerichte </a:t>
            </a:r>
            <a:r>
              <a:rPr lang="nl-NL" dirty="0" err="1"/>
              <a:t>API’s</a:t>
            </a:r>
            <a:r>
              <a:rPr lang="nl-NL" dirty="0"/>
              <a:t> kunnen worden afgeleid.</a:t>
            </a:r>
          </a:p>
          <a:p>
            <a:pPr lvl="0"/>
            <a:r>
              <a:rPr lang="nl-NL" dirty="0"/>
              <a:t>Wij geloven dat de API-strategie:</a:t>
            </a:r>
          </a:p>
          <a:p>
            <a:pPr lvl="1"/>
            <a:r>
              <a:rPr lang="nl-NL" dirty="0"/>
              <a:t>direct technisch toepasbaar (implementeerbaar) moet zijn;</a:t>
            </a:r>
          </a:p>
          <a:p>
            <a:pPr lvl="1"/>
            <a:r>
              <a:rPr lang="nl-NL" dirty="0"/>
              <a:t>een niet-technische uitleg van het waarom van </a:t>
            </a:r>
            <a:r>
              <a:rPr lang="nl-NL" dirty="0" err="1"/>
              <a:t>API’s</a:t>
            </a:r>
            <a:r>
              <a:rPr lang="nl-NL" dirty="0"/>
              <a:t> geeft; </a:t>
            </a:r>
          </a:p>
          <a:p>
            <a:pPr lvl="1"/>
            <a:r>
              <a:rPr lang="nl-NL" dirty="0"/>
              <a:t>functionele behoeften voor </a:t>
            </a:r>
            <a:r>
              <a:rPr lang="nl-NL" dirty="0" err="1"/>
              <a:t>API’s</a:t>
            </a:r>
            <a:r>
              <a:rPr lang="nl-NL" dirty="0"/>
              <a:t> vastlegt;</a:t>
            </a:r>
          </a:p>
          <a:p>
            <a:pPr lvl="1"/>
            <a:r>
              <a:rPr lang="nl-NL" dirty="0"/>
              <a:t>handvaten biedt voor beheeraspecten, waaronder hoe om te gaan met </a:t>
            </a:r>
            <a:r>
              <a:rPr lang="nl-NL" dirty="0" err="1"/>
              <a:t>SLAs</a:t>
            </a:r>
            <a:r>
              <a:rPr lang="nl-NL" dirty="0"/>
              <a:t> en met verrekening van kosten; </a:t>
            </a:r>
          </a:p>
          <a:p>
            <a:pPr lvl="1"/>
            <a:r>
              <a:rPr lang="nl-NL" dirty="0"/>
              <a:t>eind 2018 in concept gereed is en kan rekenen op een breed draagvlak.</a:t>
            </a:r>
          </a:p>
          <a:p>
            <a:pPr lvl="1"/>
            <a:r>
              <a:rPr lang="nl-NL" dirty="0"/>
              <a:t>In 2019 formeel vastgesteld en breed toegepast zal worden. </a:t>
            </a:r>
          </a:p>
          <a:p>
            <a:pPr marL="0" indent="0">
              <a:buNone/>
            </a:pPr>
            <a:endParaRPr lang="nl-NL" dirty="0"/>
          </a:p>
        </p:txBody>
      </p:sp>
    </p:spTree>
    <p:extLst>
      <p:ext uri="{BB962C8B-B14F-4D97-AF65-F5344CB8AC3E}">
        <p14:creationId xmlns:p14="http://schemas.microsoft.com/office/powerpoint/2010/main" val="134341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Tijdelijke aanduiding voor inhoud 8">
            <a:extLst>
              <a:ext uri="{FF2B5EF4-FFF2-40B4-BE49-F238E27FC236}">
                <a16:creationId xmlns:a16="http://schemas.microsoft.com/office/drawing/2014/main" id="{E53F9569-E554-43B9-AC40-1A7BC0BC3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69215" cy="6844328"/>
          </a:xfrm>
        </p:spPr>
      </p:pic>
    </p:spTree>
    <p:extLst>
      <p:ext uri="{BB962C8B-B14F-4D97-AF65-F5344CB8AC3E}">
        <p14:creationId xmlns:p14="http://schemas.microsoft.com/office/powerpoint/2010/main" val="290073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4E502-C872-400D-8C5F-87BB815B77A1}"/>
              </a:ext>
            </a:extLst>
          </p:cNvPr>
          <p:cNvSpPr>
            <a:spLocks noGrp="1"/>
          </p:cNvSpPr>
          <p:nvPr>
            <p:ph type="title"/>
          </p:nvPr>
        </p:nvSpPr>
        <p:spPr/>
        <p:txBody>
          <a:bodyPr/>
          <a:lstStyle/>
          <a:p>
            <a:r>
              <a:rPr lang="nl-NL" b="1" dirty="0">
                <a:latin typeface="+mn-lt"/>
              </a:rPr>
              <a:t>Online informatie</a:t>
            </a:r>
          </a:p>
        </p:txBody>
      </p:sp>
      <p:sp>
        <p:nvSpPr>
          <p:cNvPr id="3" name="Tijdelijke aanduiding voor inhoud 2">
            <a:extLst>
              <a:ext uri="{FF2B5EF4-FFF2-40B4-BE49-F238E27FC236}">
                <a16:creationId xmlns:a16="http://schemas.microsoft.com/office/drawing/2014/main" id="{0C677315-1B74-4815-B494-14CBB312AF16}"/>
              </a:ext>
            </a:extLst>
          </p:cNvPr>
          <p:cNvSpPr>
            <a:spLocks noGrp="1"/>
          </p:cNvSpPr>
          <p:nvPr>
            <p:ph idx="1"/>
          </p:nvPr>
        </p:nvSpPr>
        <p:spPr/>
        <p:txBody>
          <a:bodyPr>
            <a:normAutofit lnSpcReduction="10000"/>
          </a:bodyPr>
          <a:lstStyle/>
          <a:p>
            <a:pPr marL="0" indent="0">
              <a:buNone/>
            </a:pPr>
            <a:r>
              <a:rPr lang="nl-NL" b="1" dirty="0"/>
              <a:t>Algemeen</a:t>
            </a:r>
            <a:endParaRPr lang="nl-NL" b="1" dirty="0">
              <a:hlinkClick r:id="rId2"/>
            </a:endParaRPr>
          </a:p>
          <a:p>
            <a:r>
              <a:rPr lang="nl-NL" dirty="0">
                <a:hlinkClick r:id="rId2"/>
              </a:rPr>
              <a:t>https://www.geonovum.nl/themas/kennisplatform-apis</a:t>
            </a:r>
          </a:p>
          <a:p>
            <a:pPr marL="0" indent="0">
              <a:buNone/>
            </a:pPr>
            <a:endParaRPr lang="nl-NL" b="1" dirty="0">
              <a:hlinkClick r:id="rId2"/>
            </a:endParaRPr>
          </a:p>
          <a:p>
            <a:pPr marL="0" indent="0">
              <a:buNone/>
            </a:pPr>
            <a:r>
              <a:rPr lang="nl-NL" b="1" dirty="0"/>
              <a:t>Per werkgroep</a:t>
            </a:r>
            <a:endParaRPr lang="nl-NL" b="1" dirty="0">
              <a:hlinkClick r:id="rId2"/>
            </a:endParaRPr>
          </a:p>
          <a:p>
            <a:r>
              <a:rPr lang="nl-NL" dirty="0">
                <a:hlinkClick r:id="rId2"/>
              </a:rPr>
              <a:t>https://github.com/Geonovum/KP-APIs-APIStrategie</a:t>
            </a:r>
            <a:endParaRPr lang="nl-NL" dirty="0"/>
          </a:p>
          <a:p>
            <a:r>
              <a:rPr lang="nl-NL" dirty="0">
                <a:hlinkClick r:id="rId3"/>
              </a:rPr>
              <a:t>https://github.com/Geonovum/KP-APIs-Communicatie-Beleid</a:t>
            </a:r>
            <a:endParaRPr lang="nl-NL" dirty="0"/>
          </a:p>
          <a:p>
            <a:r>
              <a:rPr lang="nl-NL" dirty="0">
                <a:hlinkClick r:id="rId4"/>
              </a:rPr>
              <a:t>https://github.com/Geonovum/KP-APIs-Gebruikerswensen</a:t>
            </a:r>
            <a:endParaRPr lang="nl-NL" dirty="0"/>
          </a:p>
          <a:p>
            <a:r>
              <a:rPr lang="nl-NL" dirty="0">
                <a:hlinkClick r:id="rId5"/>
              </a:rPr>
              <a:t>https://github.com/Geonovum/KP-APIs-Ondersteuning</a:t>
            </a:r>
            <a:endParaRPr lang="nl-NL" dirty="0"/>
          </a:p>
          <a:p>
            <a:r>
              <a:rPr lang="nl-NL" dirty="0">
                <a:hlinkClick r:id="rId6"/>
              </a:rPr>
              <a:t>https://github.com/Geonovum/KP-APIs-OAuthNL</a:t>
            </a:r>
            <a:endParaRPr lang="nl-NL" dirty="0"/>
          </a:p>
          <a:p>
            <a:pPr marL="0" indent="0">
              <a:buNone/>
            </a:pPr>
            <a:endParaRPr lang="nl-NL" dirty="0"/>
          </a:p>
          <a:p>
            <a:endParaRPr lang="nl-NL" dirty="0"/>
          </a:p>
        </p:txBody>
      </p:sp>
    </p:spTree>
    <p:extLst>
      <p:ext uri="{BB962C8B-B14F-4D97-AF65-F5344CB8AC3E}">
        <p14:creationId xmlns:p14="http://schemas.microsoft.com/office/powerpoint/2010/main" val="184949147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1868</TotalTime>
  <Words>342</Words>
  <Application>Microsoft Office PowerPoint</Application>
  <PresentationFormat>Breedbeeld</PresentationFormat>
  <Paragraphs>26</Paragraphs>
  <Slides>6</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Calibri</vt:lpstr>
      <vt:lpstr>Calibri Light</vt:lpstr>
      <vt:lpstr>Verdana</vt:lpstr>
      <vt:lpstr>Kantoorthema</vt:lpstr>
      <vt:lpstr>Startbijeenkomst Kennisplatform APIs</vt:lpstr>
      <vt:lpstr>PowerPoint-presentatie</vt:lpstr>
      <vt:lpstr>PowerPoint-presentatie</vt:lpstr>
      <vt:lpstr>Manifest ‘Naar een overheidsbrede API strategie’ </vt:lpstr>
      <vt:lpstr>PowerPoint-presentatie</vt:lpstr>
      <vt:lpstr>Online informatie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Wim van Stokkum</dc:creator>
  <cp:lastModifiedBy>Frank Terpstra</cp:lastModifiedBy>
  <cp:revision>29</cp:revision>
  <dcterms:created xsi:type="dcterms:W3CDTF">2018-04-17T09:20:43Z</dcterms:created>
  <dcterms:modified xsi:type="dcterms:W3CDTF">2018-04-20T15:21:07Z</dcterms:modified>
</cp:coreProperties>
</file>