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3"/>
  </p:notesMasterIdLst>
  <p:handoutMasterIdLst>
    <p:handoutMasterId r:id="rId14"/>
  </p:handoutMasterIdLst>
  <p:sldIdLst>
    <p:sldId id="288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</p:sldIdLst>
  <p:sldSz cx="9144000" cy="6858000" type="screen4x3"/>
  <p:notesSz cx="690403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28" autoAdjust="0"/>
    <p:restoredTop sz="94667" autoAdjust="0"/>
  </p:normalViewPr>
  <p:slideViewPr>
    <p:cSldViewPr>
      <p:cViewPr varScale="1">
        <p:scale>
          <a:sx n="64" d="100"/>
          <a:sy n="64" d="100"/>
        </p:scale>
        <p:origin x="748" y="3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15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7" d="100"/>
        <a:sy n="197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77A3A7E-F5CD-46D3-A13A-1E89DDCE1BD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4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FA596D1-2086-497E-B86B-EDC648C59BE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60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 dirty="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Copyright © 2018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24430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CC2AF-53E3-4102-9F9B-95E02476E41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3254-DEF5-4971-86C6-25BD74B3832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7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8CA8-DA42-484A-8C65-92CBA5C05D7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BCBD8-8BAC-44FF-BE88-B3175AA249A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7514E-C3C4-42A2-B5AA-F3D4B7D68D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47A2C-5780-4146-81E5-0EB263958CD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78970-3676-47DA-89CC-BC19C9DF274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00FB9-A2BE-4B3E-B073-9718403746C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1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74CA9-66D6-4CFA-A5DB-CEC6E7E8B19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1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CA338-4672-4C59-A13E-A6A8CE13BFE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smtClean="0">
                <a:solidFill>
                  <a:srgbClr val="092E5C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2018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653A9A5-426D-4CBC-B501-7694E86E5C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delft3d/cityjson/issues/1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pigee.com/articles/21711/dsig-part-3-xml-dsig-vs-json-web-signature.html" TargetMode="External"/><Relationship Id="rId2" Type="http://schemas.openxmlformats.org/officeDocument/2006/relationships/hyperlink" Target="https://www.di-mgt.com.au/xmldsig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facilelogin.com/json-message-signing-alternatives-897f90d411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phone.github.io/doc/security/jc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-mgt.com.au/xmldsig-c14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159" TargetMode="External"/><Relationship Id="rId2" Type="http://schemas.openxmlformats.org/officeDocument/2006/relationships/hyperlink" Target="https://tools.ietf.org/html/rfc7159#section-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JWS(rfc7515)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XMLDsig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106th OGC Technical Committee</a:t>
            </a:r>
          </a:p>
          <a:p>
            <a:r>
              <a:rPr lang="en-US" altLang="en-US" dirty="0" err="1">
                <a:ea typeface="MS PGothic" charset="-128"/>
              </a:rPr>
              <a:t>Orléans</a:t>
            </a:r>
            <a:r>
              <a:rPr lang="en-US" altLang="en-US" dirty="0">
                <a:ea typeface="MS PGothic" charset="-128"/>
              </a:rPr>
              <a:t>, France</a:t>
            </a:r>
          </a:p>
          <a:p>
            <a:r>
              <a:rPr lang="en-US" altLang="en-US" dirty="0">
                <a:ea typeface="MS PGothic" charset="-128"/>
              </a:rPr>
              <a:t>Frank Terpstra</a:t>
            </a:r>
          </a:p>
          <a:p>
            <a:r>
              <a:rPr lang="en-US" altLang="en-US" dirty="0">
                <a:ea typeface="MS PGothic" charset="-128"/>
              </a:rPr>
              <a:t>20 March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2018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482129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58C2F-D30E-414C-A4F8-625DE8C0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JWS </a:t>
            </a:r>
            <a:r>
              <a:rPr lang="nl-NL" dirty="0" err="1"/>
              <a:t>avoids</a:t>
            </a:r>
            <a:r>
              <a:rPr lang="nl-NL" dirty="0"/>
              <a:t> </a:t>
            </a:r>
            <a:r>
              <a:rPr lang="nl-NL" dirty="0" err="1"/>
              <a:t>canonicalization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6DF4C8-C172-46A8-BED9-6C85B01DA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According </a:t>
            </a:r>
            <a:r>
              <a:rPr lang="nl-NL" dirty="0" err="1"/>
              <a:t>to</a:t>
            </a:r>
            <a:r>
              <a:rPr lang="nl-NL" dirty="0"/>
              <a:t> JWS </a:t>
            </a:r>
            <a:r>
              <a:rPr lang="nl-NL" dirty="0" err="1"/>
              <a:t>spec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validate</a:t>
            </a:r>
            <a:r>
              <a:rPr lang="nl-NL" dirty="0"/>
              <a:t> </a:t>
            </a:r>
            <a:r>
              <a:rPr lang="nl-NL" dirty="0" err="1"/>
              <a:t>signatures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UTF8 </a:t>
            </a:r>
            <a:r>
              <a:rPr lang="nl-NL" dirty="0" err="1"/>
              <a:t>representation</a:t>
            </a:r>
            <a:r>
              <a:rPr lang="nl-NL" dirty="0"/>
              <a:t> of JSON </a:t>
            </a:r>
            <a:r>
              <a:rPr lang="nl-NL" dirty="0" err="1"/>
              <a:t>txt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payload</a:t>
            </a:r>
            <a:r>
              <a:rPr lang="nl-NL" dirty="0"/>
              <a:t>.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first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payload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JSON </a:t>
            </a:r>
            <a:r>
              <a:rPr lang="nl-NL" dirty="0" err="1"/>
              <a:t>parser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expect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validate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signature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parser</a:t>
            </a:r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sign</a:t>
            </a:r>
            <a:r>
              <a:rPr lang="nl-NL" dirty="0"/>
              <a:t> </a:t>
            </a:r>
            <a:r>
              <a:rPr lang="nl-NL" dirty="0" err="1"/>
              <a:t>basically</a:t>
            </a:r>
            <a:r>
              <a:rPr lang="nl-NL" dirty="0"/>
              <a:t> </a:t>
            </a:r>
            <a:r>
              <a:rPr lang="nl-NL" dirty="0" err="1"/>
              <a:t>anything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JSON.</a:t>
            </a:r>
          </a:p>
        </p:txBody>
      </p:sp>
    </p:spTree>
    <p:extLst>
      <p:ext uri="{BB962C8B-B14F-4D97-AF65-F5344CB8AC3E}">
        <p14:creationId xmlns:p14="http://schemas.microsoft.com/office/powerpoint/2010/main" val="304570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338A3-6FA3-4363-BCDB-5083FAB3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78A762-ED9C-44E8-8CD4-9ADCEB2E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JWS is </a:t>
            </a:r>
            <a:r>
              <a:rPr lang="nl-NL" dirty="0" err="1"/>
              <a:t>simpler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more </a:t>
            </a:r>
            <a:r>
              <a:rPr lang="nl-NL" dirty="0" err="1"/>
              <a:t>efficient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XMLDsig</a:t>
            </a:r>
            <a:endParaRPr lang="nl-NL" dirty="0"/>
          </a:p>
          <a:p>
            <a:r>
              <a:rPr lang="nl-NL" dirty="0"/>
              <a:t>No JWS 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envoloped</a:t>
            </a:r>
            <a:r>
              <a:rPr lang="nl-NL" dirty="0"/>
              <a:t> </a:t>
            </a:r>
            <a:r>
              <a:rPr lang="nl-NL" dirty="0" err="1"/>
              <a:t>signatures</a:t>
            </a:r>
            <a:endParaRPr lang="nl-NL" dirty="0"/>
          </a:p>
          <a:p>
            <a:pPr lvl="1"/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proposal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signatures</a:t>
            </a:r>
            <a:r>
              <a:rPr lang="nl-NL" dirty="0"/>
              <a:t> in (OGC) XML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enveloped</a:t>
            </a:r>
            <a:r>
              <a:rPr lang="nl-NL" dirty="0"/>
              <a:t> </a:t>
            </a:r>
            <a:r>
              <a:rPr lang="nl-NL" dirty="0" err="1"/>
              <a:t>signature</a:t>
            </a:r>
            <a:endParaRPr lang="nl-NL" dirty="0"/>
          </a:p>
          <a:p>
            <a:pPr lvl="1"/>
            <a:r>
              <a:rPr lang="nl-NL" dirty="0"/>
              <a:t>No </a:t>
            </a:r>
            <a:r>
              <a:rPr lang="nl-NL" dirty="0" err="1"/>
              <a:t>similar</a:t>
            </a:r>
            <a:r>
              <a:rPr lang="nl-NL" dirty="0"/>
              <a:t> approach </a:t>
            </a:r>
            <a:r>
              <a:rPr lang="nl-NL" dirty="0" err="1"/>
              <a:t>possible</a:t>
            </a:r>
            <a:r>
              <a:rPr lang="nl-NL" dirty="0"/>
              <a:t> (at </a:t>
            </a:r>
            <a:r>
              <a:rPr lang="nl-NL" dirty="0" err="1"/>
              <a:t>this</a:t>
            </a:r>
            <a:r>
              <a:rPr lang="nl-NL" dirty="0"/>
              <a:t> time) </a:t>
            </a:r>
            <a:r>
              <a:rPr lang="nl-NL" dirty="0" err="1"/>
              <a:t>for</a:t>
            </a:r>
            <a:r>
              <a:rPr lang="nl-NL" dirty="0"/>
              <a:t> JSON </a:t>
            </a:r>
            <a:r>
              <a:rPr lang="nl-NL" dirty="0" err="1"/>
              <a:t>encodings</a:t>
            </a:r>
            <a:endParaRPr lang="nl-NL" dirty="0"/>
          </a:p>
          <a:p>
            <a:r>
              <a:rPr lang="nl-NL" dirty="0"/>
              <a:t>JWS </a:t>
            </a:r>
            <a:r>
              <a:rPr lang="nl-NL" dirty="0" err="1"/>
              <a:t>theoretically</a:t>
            </a:r>
            <a:r>
              <a:rPr lang="nl-NL" dirty="0"/>
              <a:t> supports </a:t>
            </a:r>
            <a:r>
              <a:rPr lang="nl-NL" dirty="0" err="1"/>
              <a:t>signing</a:t>
            </a:r>
            <a:r>
              <a:rPr lang="nl-NL" dirty="0"/>
              <a:t> XML </a:t>
            </a:r>
            <a:r>
              <a:rPr lang="nl-NL" dirty="0" err="1"/>
              <a:t>payloads</a:t>
            </a:r>
            <a:r>
              <a:rPr lang="nl-NL" dirty="0"/>
              <a:t> as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enveloping</a:t>
            </a:r>
            <a:r>
              <a:rPr lang="nl-NL" dirty="0"/>
              <a:t> </a:t>
            </a:r>
            <a:r>
              <a:rPr lang="nl-NL" dirty="0" err="1"/>
              <a:t>signature</a:t>
            </a:r>
            <a:endParaRPr lang="nl-NL" dirty="0"/>
          </a:p>
          <a:p>
            <a:pPr lvl="1"/>
            <a:r>
              <a:rPr lang="nl-NL" dirty="0"/>
              <a:t>Single </a:t>
            </a:r>
            <a:r>
              <a:rPr lang="nl-NL" dirty="0" err="1"/>
              <a:t>simple</a:t>
            </a:r>
            <a:r>
              <a:rPr lang="nl-NL" dirty="0"/>
              <a:t> approach </a:t>
            </a:r>
            <a:r>
              <a:rPr lang="nl-NL" dirty="0" err="1"/>
              <a:t>possible</a:t>
            </a:r>
            <a:r>
              <a:rPr lang="nl-NL" dirty="0"/>
              <a:t>? (</a:t>
            </a:r>
            <a:r>
              <a:rPr lang="nl-NL" dirty="0" err="1"/>
              <a:t>probably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265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165FB-9664-405F-859B-5F0B924C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4E637F-43B4-4DB6-A90A-4B8635DB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 </a:t>
            </a:r>
            <a:r>
              <a:rPr lang="nl-NL" dirty="0" err="1"/>
              <a:t>suggested</a:t>
            </a:r>
            <a:r>
              <a:rPr lang="nl-NL" dirty="0"/>
              <a:t> </a:t>
            </a:r>
            <a:r>
              <a:rPr lang="nl-NL" dirty="0" err="1"/>
              <a:t>CityJSON</a:t>
            </a:r>
            <a:r>
              <a:rPr lang="nl-NL" dirty="0"/>
              <a:t> do </a:t>
            </a:r>
            <a:r>
              <a:rPr lang="nl-NL" dirty="0" err="1"/>
              <a:t>signatures</a:t>
            </a:r>
            <a:endParaRPr lang="nl-NL" dirty="0"/>
          </a:p>
          <a:p>
            <a:pPr lvl="1"/>
            <a:r>
              <a:rPr lang="nl-NL" dirty="0">
                <a:hlinkClick r:id="rId2"/>
              </a:rPr>
              <a:t>https://github.com/tudelft3d/cityjson/issues/11</a:t>
            </a:r>
            <a:endParaRPr lang="nl-NL" dirty="0"/>
          </a:p>
          <a:p>
            <a:r>
              <a:rPr lang="nl-NL" dirty="0"/>
              <a:t>I </a:t>
            </a:r>
            <a:r>
              <a:rPr lang="nl-NL" dirty="0" err="1"/>
              <a:t>therefor</a:t>
            </a:r>
            <a:r>
              <a:rPr lang="nl-NL" dirty="0"/>
              <a:t> </a:t>
            </a:r>
            <a:r>
              <a:rPr lang="nl-NL" dirty="0" err="1"/>
              <a:t>researched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JWS(rfc7515)</a:t>
            </a:r>
          </a:p>
        </p:txBody>
      </p:sp>
    </p:spTree>
    <p:extLst>
      <p:ext uri="{BB962C8B-B14F-4D97-AF65-F5344CB8AC3E}">
        <p14:creationId xmlns:p14="http://schemas.microsoft.com/office/powerpoint/2010/main" val="159047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B6C7D-77E4-4A08-9CD8-1AF606BC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XMLDSIG </a:t>
            </a:r>
            <a:r>
              <a:rPr lang="nl-NL" dirty="0" err="1"/>
              <a:t>vs</a:t>
            </a:r>
            <a:r>
              <a:rPr lang="nl-NL" dirty="0"/>
              <a:t> JWS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9A1B66-4B88-411C-B6D0-4F7BD682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sources:</a:t>
            </a:r>
            <a:endParaRPr lang="nl-NL" dirty="0">
              <a:hlinkClick r:id="rId2"/>
            </a:endParaRPr>
          </a:p>
          <a:p>
            <a:r>
              <a:rPr lang="nl-NL" dirty="0">
                <a:hlinkClick r:id="rId2"/>
              </a:rPr>
              <a:t>https://www.di-mgt.com.au/xmldsig2.html</a:t>
            </a:r>
            <a:endParaRPr lang="nl-NL" dirty="0"/>
          </a:p>
          <a:p>
            <a:r>
              <a:rPr lang="nl-NL" dirty="0">
                <a:hlinkClick r:id="rId3"/>
              </a:rPr>
              <a:t>https://community.apigee.com/articles/21711/dsig-part-3-xml-dsig-vs-json-web-signature.html</a:t>
            </a:r>
            <a:endParaRPr lang="nl-NL" dirty="0"/>
          </a:p>
          <a:p>
            <a:r>
              <a:rPr lang="nl-NL" dirty="0">
                <a:hlinkClick r:id="rId4"/>
              </a:rPr>
              <a:t>https://medium.facilelogin.com/json-message-signing-alternatives-897f90d411c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Enveloping</a:t>
            </a:r>
            <a:r>
              <a:rPr lang="nl-NL" dirty="0"/>
              <a:t> </a:t>
            </a:r>
            <a:r>
              <a:rPr lang="nl-NL" dirty="0" err="1"/>
              <a:t>signature</a:t>
            </a:r>
            <a:r>
              <a:rPr lang="nl-NL" dirty="0"/>
              <a:t> VS </a:t>
            </a:r>
            <a:r>
              <a:rPr lang="nl-NL" dirty="0" err="1"/>
              <a:t>enveloped</a:t>
            </a:r>
            <a:r>
              <a:rPr lang="nl-NL" dirty="0"/>
              <a:t> </a:t>
            </a:r>
            <a:r>
              <a:rPr lang="nl-NL" dirty="0" err="1"/>
              <a:t>signature</a:t>
            </a:r>
            <a:endParaRPr lang="nl-NL" dirty="0"/>
          </a:p>
          <a:p>
            <a:r>
              <a:rPr lang="nl-NL" dirty="0" err="1"/>
              <a:t>Canonicalization</a:t>
            </a:r>
            <a:endParaRPr lang="nl-NL" dirty="0"/>
          </a:p>
          <a:p>
            <a:r>
              <a:rPr lang="nl-NL" dirty="0" err="1"/>
              <a:t>conclusion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411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FDEDC-692E-49B5-A68D-4148E0AC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XML </a:t>
            </a:r>
            <a:r>
              <a:rPr lang="nl-NL" dirty="0" err="1"/>
              <a:t>Enveloping</a:t>
            </a:r>
            <a:r>
              <a:rPr lang="nl-NL" dirty="0"/>
              <a:t> VS </a:t>
            </a:r>
            <a:r>
              <a:rPr lang="nl-NL" dirty="0" err="1"/>
              <a:t>enveloped</a:t>
            </a:r>
            <a:r>
              <a:rPr lang="nl-NL" dirty="0"/>
              <a:t> </a:t>
            </a:r>
            <a:r>
              <a:rPr lang="nl-NL" dirty="0" err="1"/>
              <a:t>signature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EE482BA-80B2-4100-B809-2882F2120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2564904"/>
            <a:ext cx="4322406" cy="201622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D4717C3-7CCF-4032-AE4A-513F3BB04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18" y="2564904"/>
            <a:ext cx="413784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9870F-72A4-4FE8-A408-735DED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JWS is </a:t>
            </a:r>
            <a:r>
              <a:rPr lang="nl-NL" dirty="0" err="1"/>
              <a:t>enveloping</a:t>
            </a:r>
            <a:r>
              <a:rPr lang="nl-NL" dirty="0"/>
              <a:t> </a:t>
            </a:r>
            <a:r>
              <a:rPr lang="nl-NL" dirty="0" err="1"/>
              <a:t>only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A02FC1-4AD6-41AE-9BE2-FCFCCEDB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JWS </a:t>
            </a:r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forms</a:t>
            </a:r>
            <a:r>
              <a:rPr lang="nl-NL" dirty="0"/>
              <a:t> of </a:t>
            </a:r>
            <a:r>
              <a:rPr lang="nl-NL" dirty="0" err="1"/>
              <a:t>serialization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Compact </a:t>
            </a:r>
            <a:r>
              <a:rPr lang="nl-NL" dirty="0" err="1"/>
              <a:t>serialization</a:t>
            </a:r>
            <a:r>
              <a:rPr lang="nl-NL" dirty="0"/>
              <a:t> &amp; JSON </a:t>
            </a:r>
            <a:r>
              <a:rPr lang="nl-NL" dirty="0" err="1"/>
              <a:t>serialization</a:t>
            </a:r>
            <a:endParaRPr lang="nl-NL" dirty="0"/>
          </a:p>
          <a:p>
            <a:r>
              <a:rPr lang="nl-NL" dirty="0"/>
              <a:t>Compact </a:t>
            </a:r>
            <a:r>
              <a:rPr lang="nl-NL" dirty="0" err="1"/>
              <a:t>serialization</a:t>
            </a:r>
            <a:r>
              <a:rPr lang="nl-NL" dirty="0"/>
              <a:t>: </a:t>
            </a:r>
          </a:p>
          <a:p>
            <a:pPr marL="400050" lvl="1" indent="0">
              <a:buNone/>
            </a:pPr>
            <a:r>
              <a:rPr lang="nl-NL" dirty="0"/>
              <a:t>BASE64URL(UTF8(JWS </a:t>
            </a:r>
            <a:r>
              <a:rPr lang="nl-NL" dirty="0" err="1"/>
              <a:t>Protected</a:t>
            </a:r>
            <a:r>
              <a:rPr lang="nl-NL" dirty="0"/>
              <a:t> Header)) || '.' ||</a:t>
            </a:r>
          </a:p>
          <a:p>
            <a:pPr marL="400050" lvl="1" indent="0">
              <a:buNone/>
            </a:pPr>
            <a:r>
              <a:rPr lang="nl-NL" dirty="0"/>
              <a:t>BASE64URL(JWS </a:t>
            </a:r>
            <a:r>
              <a:rPr lang="nl-NL" dirty="0" err="1"/>
              <a:t>Payload</a:t>
            </a:r>
            <a:r>
              <a:rPr lang="nl-NL" dirty="0"/>
              <a:t>) || '.' ||</a:t>
            </a:r>
          </a:p>
          <a:p>
            <a:pPr marL="400050" lvl="1" indent="0">
              <a:buNone/>
            </a:pPr>
            <a:r>
              <a:rPr lang="nl-NL" dirty="0"/>
              <a:t>BASE64URL(JWS </a:t>
            </a:r>
            <a:r>
              <a:rPr lang="nl-NL" dirty="0" err="1"/>
              <a:t>Signature</a:t>
            </a:r>
            <a:r>
              <a:rPr lang="nl-NL" dirty="0"/>
              <a:t>)</a:t>
            </a:r>
          </a:p>
          <a:p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pPr marL="914400" lvl="2" indent="0">
              <a:buNone/>
            </a:pPr>
            <a:r>
              <a:rPr lang="nl-NL" dirty="0"/>
              <a:t> </a:t>
            </a:r>
            <a:r>
              <a:rPr lang="nl-NL" sz="1050" dirty="0"/>
              <a:t>eyJ0eXAiOiJKV1QiLA0KICJhbGciOiJIUzI1NiJ9</a:t>
            </a:r>
          </a:p>
          <a:p>
            <a:pPr marL="914400" lvl="2" indent="0">
              <a:buNone/>
            </a:pPr>
            <a:r>
              <a:rPr lang="nl-NL" sz="1050" dirty="0"/>
              <a:t>  .</a:t>
            </a:r>
          </a:p>
          <a:p>
            <a:pPr marL="914400" lvl="2" indent="0">
              <a:buNone/>
            </a:pPr>
            <a:r>
              <a:rPr lang="nl-NL" sz="1050" dirty="0"/>
              <a:t>  eyJpc3MiOiJqb2UiLA0KICJleHAiOjEzMDA4MTkzODAsDQogImh0dHA6Ly9leGFt</a:t>
            </a:r>
          </a:p>
          <a:p>
            <a:pPr marL="914400" lvl="2" indent="0">
              <a:buNone/>
            </a:pPr>
            <a:r>
              <a:rPr lang="nl-NL" sz="1050" dirty="0"/>
              <a:t>  cGxlLmNvbS9pc19yb290Ijp0cnVlfQ</a:t>
            </a:r>
          </a:p>
          <a:p>
            <a:pPr marL="914400" lvl="2" indent="0">
              <a:buNone/>
            </a:pPr>
            <a:r>
              <a:rPr lang="nl-NL" sz="1050" dirty="0"/>
              <a:t>  .</a:t>
            </a:r>
          </a:p>
          <a:p>
            <a:pPr marL="914400" lvl="2" indent="0">
              <a:buNone/>
            </a:pPr>
            <a:r>
              <a:rPr lang="nl-NL" sz="1050" dirty="0"/>
              <a:t>  dBjftJeZ4CVP-mB92K27uhbUJU1p1r_wW1gFWFOEjXk</a:t>
            </a:r>
          </a:p>
          <a:p>
            <a:pPr marL="914400" lvl="2" indent="0">
              <a:buNone/>
            </a:pPr>
            <a:endParaRPr lang="nl-NL" sz="1050" dirty="0"/>
          </a:p>
          <a:p>
            <a:pPr lvl="1"/>
            <a:endParaRPr lang="nl-NL" sz="700" dirty="0"/>
          </a:p>
        </p:txBody>
      </p:sp>
    </p:spTree>
    <p:extLst>
      <p:ext uri="{BB962C8B-B14F-4D97-AF65-F5344CB8AC3E}">
        <p14:creationId xmlns:p14="http://schemas.microsoft.com/office/powerpoint/2010/main" val="16867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C039-8EDC-48A6-89BD-ABA2F827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JWS is </a:t>
            </a:r>
            <a:r>
              <a:rPr lang="nl-NL" dirty="0" err="1"/>
              <a:t>enveloping</a:t>
            </a:r>
            <a:r>
              <a:rPr lang="nl-NL" dirty="0"/>
              <a:t> </a:t>
            </a:r>
            <a:r>
              <a:rPr lang="nl-NL" dirty="0" err="1"/>
              <a:t>only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556899-0C81-4B16-95C7-582865B3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JSON </a:t>
            </a:r>
            <a:r>
              <a:rPr lang="nl-NL" dirty="0" err="1"/>
              <a:t>serialization</a:t>
            </a:r>
            <a:r>
              <a:rPr lang="nl-NL" dirty="0"/>
              <a:t> (</a:t>
            </a:r>
            <a:r>
              <a:rPr lang="nl-NL" dirty="0" err="1"/>
              <a:t>allows</a:t>
            </a:r>
            <a:r>
              <a:rPr lang="nl-NL" dirty="0"/>
              <a:t> multiple </a:t>
            </a:r>
            <a:r>
              <a:rPr lang="nl-NL" dirty="0" err="1"/>
              <a:t>signatures</a:t>
            </a:r>
            <a:r>
              <a:rPr lang="nl-NL" dirty="0"/>
              <a:t>)</a:t>
            </a:r>
          </a:p>
          <a:p>
            <a:pPr marL="457200" lvl="1" indent="0">
              <a:buNone/>
            </a:pPr>
            <a:r>
              <a:rPr lang="nl-NL" sz="1050" dirty="0"/>
              <a:t>{</a:t>
            </a:r>
          </a:p>
          <a:p>
            <a:pPr marL="457200" lvl="1" indent="0">
              <a:buNone/>
            </a:pPr>
            <a:r>
              <a:rPr lang="nl-NL" sz="1050" dirty="0"/>
              <a:t>   "</a:t>
            </a:r>
            <a:r>
              <a:rPr lang="nl-NL" sz="1050" dirty="0" err="1"/>
              <a:t>payload</a:t>
            </a:r>
            <a:r>
              <a:rPr lang="nl-NL" sz="1050" dirty="0"/>
              <a:t>":</a:t>
            </a:r>
          </a:p>
          <a:p>
            <a:pPr marL="457200" lvl="1" indent="0">
              <a:buNone/>
            </a:pPr>
            <a:r>
              <a:rPr lang="nl-NL" sz="1050" dirty="0"/>
              <a:t>    "eyJpc3MiOiJqb2UiLA0KICJleHAiOjEzMDA4MTkzODAsDQogImh0dHA6Ly9leGF</a:t>
            </a:r>
          </a:p>
          <a:p>
            <a:pPr marL="457200" lvl="1" indent="0">
              <a:buNone/>
            </a:pPr>
            <a:r>
              <a:rPr lang="nl-NL" sz="1050" dirty="0"/>
              <a:t>     tcGxlLmNvbS9pc19yb290Ijp0cnVlfQ",</a:t>
            </a:r>
          </a:p>
          <a:p>
            <a:pPr marL="457200" lvl="1" indent="0">
              <a:buNone/>
            </a:pPr>
            <a:r>
              <a:rPr lang="nl-NL" sz="1050" dirty="0"/>
              <a:t>   "</a:t>
            </a:r>
            <a:r>
              <a:rPr lang="nl-NL" sz="1050" dirty="0" err="1"/>
              <a:t>signatures</a:t>
            </a:r>
            <a:r>
              <a:rPr lang="nl-NL" sz="1050" dirty="0"/>
              <a:t>":[</a:t>
            </a:r>
          </a:p>
          <a:p>
            <a:pPr marL="457200" lvl="1" indent="0">
              <a:buNone/>
            </a:pPr>
            <a:r>
              <a:rPr lang="nl-NL" sz="1050" dirty="0"/>
              <a:t>    {"protected":"eyJhbGciOiJSUzI1NiJ9",</a:t>
            </a:r>
          </a:p>
          <a:p>
            <a:pPr marL="457200" lvl="1" indent="0">
              <a:buNone/>
            </a:pPr>
            <a:r>
              <a:rPr lang="nl-NL" sz="1050" dirty="0"/>
              <a:t>     "header":</a:t>
            </a:r>
          </a:p>
          <a:p>
            <a:pPr marL="457200" lvl="1" indent="0">
              <a:buNone/>
            </a:pPr>
            <a:r>
              <a:rPr lang="nl-NL" sz="1050" dirty="0"/>
              <a:t>      {"kid":"2010-12-29"},</a:t>
            </a:r>
          </a:p>
          <a:p>
            <a:pPr marL="457200" lvl="1" indent="0">
              <a:buNone/>
            </a:pPr>
            <a:r>
              <a:rPr lang="nl-NL" sz="1050" dirty="0"/>
              <a:t>     "</a:t>
            </a:r>
            <a:r>
              <a:rPr lang="nl-NL" sz="1050" dirty="0" err="1"/>
              <a:t>signature</a:t>
            </a:r>
            <a:r>
              <a:rPr lang="nl-NL" sz="1050" dirty="0"/>
              <a:t>":</a:t>
            </a:r>
          </a:p>
          <a:p>
            <a:pPr marL="457200" lvl="1" indent="0">
              <a:buNone/>
            </a:pPr>
            <a:r>
              <a:rPr lang="nl-NL" sz="1050" dirty="0"/>
              <a:t>      "cC4hiUPoj9Eetdgtv3hF80EGrhuB__dzERat0XF9g2VtQgr9PJbu3XOiZj5RZ</a:t>
            </a:r>
          </a:p>
          <a:p>
            <a:pPr marL="457200" lvl="1" indent="0">
              <a:buNone/>
            </a:pPr>
            <a:r>
              <a:rPr lang="nl-NL" sz="1050" dirty="0"/>
              <a:t>       mh7AAuHIm4Bh-0Qc_lF5YKt_O8W2Fp5jujGbds9uJdbF9CUAr7t1dnZcAcQjb</a:t>
            </a:r>
          </a:p>
          <a:p>
            <a:pPr marL="457200" lvl="1" indent="0">
              <a:buNone/>
            </a:pPr>
            <a:r>
              <a:rPr lang="nl-NL" sz="1050" dirty="0"/>
              <a:t>       KBYNX4BAynRFdiuB--f_nZLgrnbyTyWzO75vRK5h6xBArLIARNPvkSjtQBMHl</a:t>
            </a:r>
          </a:p>
          <a:p>
            <a:pPr marL="457200" lvl="1" indent="0">
              <a:buNone/>
            </a:pPr>
            <a:r>
              <a:rPr lang="nl-NL" sz="1050" dirty="0"/>
              <a:t>       b1L07Qe7K0GarZRmB_eSN9383LcOLn6_dO--xi12jzDwusC-eOkHWEsqtFZES</a:t>
            </a:r>
          </a:p>
          <a:p>
            <a:pPr marL="457200" lvl="1" indent="0">
              <a:buNone/>
            </a:pPr>
            <a:r>
              <a:rPr lang="nl-NL" sz="1050" dirty="0"/>
              <a:t>       c6BfI7noOPqvhJ1phCnvWh6IeYI2w9QOYEUipUTI8np6LbgGY9Fs98rqVt5AX</a:t>
            </a:r>
          </a:p>
          <a:p>
            <a:pPr marL="457200" lvl="1" indent="0">
              <a:buNone/>
            </a:pPr>
            <a:r>
              <a:rPr lang="nl-NL" sz="1050" dirty="0"/>
              <a:t>       LIhWkWywlVmtVrBp0igcN_IoypGlUPQGe77Rw"},</a:t>
            </a:r>
          </a:p>
          <a:p>
            <a:pPr marL="457200" lvl="1" indent="0">
              <a:buNone/>
            </a:pPr>
            <a:r>
              <a:rPr lang="nl-NL" sz="1050" dirty="0"/>
              <a:t>    {"protected":"eyJhbGciOiJFUzI1NiJ9",</a:t>
            </a:r>
          </a:p>
          <a:p>
            <a:pPr marL="457200" lvl="1" indent="0">
              <a:buNone/>
            </a:pPr>
            <a:r>
              <a:rPr lang="nl-NL" sz="1050" dirty="0"/>
              <a:t>     "header":</a:t>
            </a:r>
          </a:p>
          <a:p>
            <a:pPr marL="457200" lvl="1" indent="0">
              <a:buNone/>
            </a:pPr>
            <a:r>
              <a:rPr lang="nl-NL" sz="1050" dirty="0"/>
              <a:t>      {"kid":"e9bc097a-ce51-4036-9562-d2ade882db0d"},</a:t>
            </a:r>
          </a:p>
          <a:p>
            <a:pPr marL="457200" lvl="1" indent="0">
              <a:buNone/>
            </a:pPr>
            <a:r>
              <a:rPr lang="nl-NL" sz="1050" dirty="0"/>
              <a:t>     "</a:t>
            </a:r>
            <a:r>
              <a:rPr lang="nl-NL" sz="1050" dirty="0" err="1"/>
              <a:t>signature</a:t>
            </a:r>
            <a:r>
              <a:rPr lang="nl-NL" sz="1050" dirty="0"/>
              <a:t>":</a:t>
            </a:r>
          </a:p>
          <a:p>
            <a:pPr marL="457200" lvl="1" indent="0">
              <a:buNone/>
            </a:pPr>
            <a:r>
              <a:rPr lang="nl-NL" sz="1050" dirty="0"/>
              <a:t>      "DtEhU3ljbEg8L38VWAfUAqOyKAM6-Xx-F4GawxaepmXFCgfTjDxw5djxLa8IS</a:t>
            </a:r>
          </a:p>
          <a:p>
            <a:pPr marL="457200" lvl="1" indent="0">
              <a:buNone/>
            </a:pPr>
            <a:r>
              <a:rPr lang="nl-NL" sz="1050" dirty="0"/>
              <a:t>       lSApmWQxfKTUJqPP3-Kg6NU1Q"}]</a:t>
            </a:r>
          </a:p>
          <a:p>
            <a:pPr marL="457200" lvl="1" indent="0">
              <a:buNone/>
            </a:pPr>
            <a:r>
              <a:rPr lang="nl-NL" sz="1050" dirty="0"/>
              <a:t> 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919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1CC48-03C2-42EF-BFF1-310C2888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Enveloped</a:t>
            </a:r>
            <a:r>
              <a:rPr lang="nl-NL" dirty="0"/>
              <a:t> JSON </a:t>
            </a:r>
            <a:r>
              <a:rPr lang="nl-NL" dirty="0" err="1"/>
              <a:t>alternative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E5B7B6-AFAA-4288-927D-436AEC69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279525"/>
            <a:ext cx="8458200" cy="4891088"/>
          </a:xfrm>
        </p:spPr>
        <p:txBody>
          <a:bodyPr>
            <a:normAutofit/>
          </a:bodyPr>
          <a:lstStyle/>
          <a:p>
            <a:r>
              <a:rPr lang="nl-NL" dirty="0">
                <a:hlinkClick r:id="rId2"/>
              </a:rPr>
              <a:t>https://cyberphone.github.io/doc/security/jcs.html</a:t>
            </a:r>
            <a:endParaRPr lang="nl-NL" dirty="0"/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really</a:t>
            </a:r>
            <a:r>
              <a:rPr lang="nl-NL" dirty="0"/>
              <a:t> a standard, few </a:t>
            </a:r>
            <a:r>
              <a:rPr lang="nl-NL" dirty="0" err="1"/>
              <a:t>implementations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.</a:t>
            </a:r>
          </a:p>
          <a:p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sz="1400" dirty="0"/>
              <a:t>{</a:t>
            </a:r>
            <a:br>
              <a:rPr lang="nl-NL" sz="1400" dirty="0"/>
            </a:br>
            <a:r>
              <a:rPr lang="nl-NL" sz="1400" dirty="0"/>
              <a:t>  "</a:t>
            </a:r>
            <a:r>
              <a:rPr lang="nl-NL" sz="1400" dirty="0" err="1"/>
              <a:t>now</a:t>
            </a:r>
            <a:r>
              <a:rPr lang="nl-NL" sz="1400" dirty="0"/>
              <a:t>": "2017-04-16T11:23:06Z",</a:t>
            </a:r>
            <a:br>
              <a:rPr lang="nl-NL" sz="1400" dirty="0"/>
            </a:br>
            <a:r>
              <a:rPr lang="nl-NL" sz="1400" dirty="0"/>
              <a:t>  "</a:t>
            </a:r>
            <a:r>
              <a:rPr lang="nl-NL" sz="1400" dirty="0" err="1"/>
              <a:t>escapeMe</a:t>
            </a:r>
            <a:r>
              <a:rPr lang="nl-NL" sz="1400" dirty="0"/>
              <a:t>": "\u20ac$\u000F\u000aA'\u0042\u0022\u005c\\\"\/",</a:t>
            </a:r>
            <a:br>
              <a:rPr lang="nl-NL" sz="1400" dirty="0"/>
            </a:br>
            <a:r>
              <a:rPr lang="nl-NL" sz="1400" dirty="0"/>
              <a:t>  "</a:t>
            </a:r>
            <a:r>
              <a:rPr lang="nl-NL" sz="1400" dirty="0" err="1"/>
              <a:t>numbers</a:t>
            </a:r>
            <a:r>
              <a:rPr lang="nl-NL" sz="1400" dirty="0"/>
              <a:t>": [1e+30,4.5,6],</a:t>
            </a:r>
            <a:br>
              <a:rPr lang="nl-NL" sz="1400" dirty="0"/>
            </a:br>
            <a:r>
              <a:rPr lang="nl-NL" sz="1400" dirty="0"/>
              <a:t>  "</a:t>
            </a:r>
            <a:r>
              <a:rPr lang="nl-NL" sz="1400" dirty="0" err="1"/>
              <a:t>signature</a:t>
            </a:r>
            <a:r>
              <a:rPr lang="nl-NL" sz="1400" dirty="0"/>
              <a:t>": {</a:t>
            </a:r>
            <a:br>
              <a:rPr lang="nl-NL" sz="1400" dirty="0"/>
            </a:br>
            <a:r>
              <a:rPr lang="nl-NL" sz="1400" dirty="0"/>
              <a:t>    "</a:t>
            </a:r>
            <a:r>
              <a:rPr lang="nl-NL" sz="1400" dirty="0" err="1"/>
              <a:t>algorithm</a:t>
            </a:r>
            <a:r>
              <a:rPr lang="nl-NL" sz="1400" dirty="0"/>
              <a:t>": "ES256",</a:t>
            </a:r>
            <a:br>
              <a:rPr lang="nl-NL" sz="1400" dirty="0"/>
            </a:br>
            <a:r>
              <a:rPr lang="nl-NL" sz="1400" dirty="0"/>
              <a:t>    "</a:t>
            </a:r>
            <a:r>
              <a:rPr lang="nl-NL" sz="1400" dirty="0" err="1"/>
              <a:t>publicKey</a:t>
            </a:r>
            <a:r>
              <a:rPr lang="nl-NL" sz="1400" dirty="0"/>
              <a:t>": {</a:t>
            </a:r>
            <a:br>
              <a:rPr lang="nl-NL" sz="1400" dirty="0"/>
            </a:br>
            <a:r>
              <a:rPr lang="nl-NL" sz="1400" dirty="0"/>
              <a:t>      "</a:t>
            </a:r>
            <a:r>
              <a:rPr lang="nl-NL" sz="1400" dirty="0" err="1"/>
              <a:t>kty</a:t>
            </a:r>
            <a:r>
              <a:rPr lang="nl-NL" sz="1400" dirty="0"/>
              <a:t>": "EC",</a:t>
            </a:r>
            <a:br>
              <a:rPr lang="nl-NL" sz="1400" dirty="0"/>
            </a:br>
            <a:r>
              <a:rPr lang="nl-NL" sz="1400" dirty="0"/>
              <a:t>      "</a:t>
            </a:r>
            <a:r>
              <a:rPr lang="nl-NL" sz="1400" dirty="0" err="1"/>
              <a:t>crv</a:t>
            </a:r>
            <a:r>
              <a:rPr lang="nl-NL" sz="1400" dirty="0"/>
              <a:t>": "P-256",</a:t>
            </a:r>
            <a:br>
              <a:rPr lang="nl-NL" sz="1400" dirty="0"/>
            </a:br>
            <a:r>
              <a:rPr lang="nl-NL" sz="1400" dirty="0"/>
              <a:t>      "x": "_gow8fcS3Dx9z6j57U5q8tunnRBdrgLU9A7CZTYCnqU",</a:t>
            </a:r>
            <a:br>
              <a:rPr lang="nl-NL" sz="1400" dirty="0"/>
            </a:br>
            <a:r>
              <a:rPr lang="nl-NL" sz="1400" dirty="0"/>
              <a:t>      "y": "bdfJGraBVL5aPj38TG4tHwxpU2VKwG1XBp0wQfCLOFQ"</a:t>
            </a:r>
            <a:br>
              <a:rPr lang="nl-NL" sz="1400" dirty="0"/>
            </a:br>
            <a:r>
              <a:rPr lang="nl-NL" sz="1400" dirty="0"/>
              <a:t>    },</a:t>
            </a:r>
            <a:br>
              <a:rPr lang="nl-NL" sz="1400" dirty="0"/>
            </a:br>
            <a:r>
              <a:rPr lang="nl-NL" sz="1400" dirty="0"/>
              <a:t>    "</a:t>
            </a:r>
            <a:r>
              <a:rPr lang="nl-NL" sz="1400" dirty="0" err="1"/>
              <a:t>value</a:t>
            </a:r>
            <a:r>
              <a:rPr lang="nl-NL" sz="1400" dirty="0"/>
              <a:t>": "aRx2MQyCGVOZGViAC_7bEDUp8_CGO1kU1l7Lvp1FHx4qBiPkGs9Z7TKGK774XLTGwaCfUtd1VrscabQhmArCxA"</a:t>
            </a:r>
            <a:br>
              <a:rPr lang="nl-NL" sz="1400" dirty="0"/>
            </a:br>
            <a:r>
              <a:rPr lang="nl-NL" sz="1400" dirty="0"/>
              <a:t>  }</a:t>
            </a:r>
            <a:br>
              <a:rPr lang="nl-NL" sz="1400" dirty="0"/>
            </a:br>
            <a:r>
              <a:rPr lang="nl-NL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72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752CB-29C2-4750-9A86-5A1D8B04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XML DSIG </a:t>
            </a:r>
            <a:r>
              <a:rPr lang="nl-NL" dirty="0" err="1"/>
              <a:t>DigestValue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444511-00F5-4737-97A5-31994016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Before</a:t>
            </a:r>
            <a:r>
              <a:rPr lang="nl-NL" dirty="0"/>
              <a:t> computing </a:t>
            </a:r>
            <a:r>
              <a:rPr lang="nl-NL" dirty="0" err="1"/>
              <a:t>digest</a:t>
            </a:r>
            <a:r>
              <a:rPr lang="nl-NL" dirty="0"/>
              <a:t> first </a:t>
            </a:r>
            <a:r>
              <a:rPr lang="nl-NL" dirty="0" err="1"/>
              <a:t>canonicalize</a:t>
            </a:r>
            <a:endParaRPr lang="nl-NL" dirty="0"/>
          </a:p>
          <a:p>
            <a:pPr lvl="1"/>
            <a:r>
              <a:rPr lang="en-US" sz="1400" dirty="0"/>
              <a:t>Remove the xml declaration (&lt;?xml...).</a:t>
            </a:r>
          </a:p>
          <a:p>
            <a:pPr lvl="1"/>
            <a:r>
              <a:rPr lang="en-US" sz="1400" dirty="0"/>
              <a:t>Start at precisely the "&lt;" character opening the root element (&lt;Envelope&gt;) and end at the "&gt;" character that closes this element (&lt;/Envelope&gt;).</a:t>
            </a:r>
          </a:p>
          <a:p>
            <a:pPr lvl="1"/>
            <a:r>
              <a:rPr lang="en-US" sz="1400" dirty="0"/>
              <a:t>Retain all whitespace between these "&lt;" and "&gt;" characters.</a:t>
            </a:r>
          </a:p>
          <a:p>
            <a:pPr lvl="1"/>
            <a:r>
              <a:rPr lang="en-US" sz="1400" dirty="0"/>
              <a:t>Encode in UTF-8.</a:t>
            </a:r>
          </a:p>
          <a:p>
            <a:pPr lvl="1"/>
            <a:r>
              <a:rPr lang="en-US" sz="1400" dirty="0"/>
              <a:t>Replace all CR-LF line endings with the newline character 0x0A.</a:t>
            </a:r>
          </a:p>
          <a:p>
            <a:pPr lvl="1"/>
            <a:r>
              <a:rPr lang="en-US" sz="1400" dirty="0"/>
              <a:t>Remove the Signature element but leave any surrounding whitespace intact.</a:t>
            </a:r>
          </a:p>
          <a:p>
            <a:pPr lvl="1"/>
            <a:r>
              <a:rPr lang="en-US" sz="1400" dirty="0"/>
              <a:t>Or see </a:t>
            </a:r>
            <a:r>
              <a:rPr lang="en-US" sz="1400" dirty="0">
                <a:hlinkClick r:id="rId2"/>
              </a:rPr>
              <a:t>https://www.di-mgt.com.au/xmldsig-c14n.html</a:t>
            </a:r>
            <a:r>
              <a:rPr lang="en-US" sz="1400" dirty="0"/>
              <a:t> for the real harsh nitty gritty truth</a:t>
            </a:r>
          </a:p>
          <a:p>
            <a:r>
              <a:rPr lang="en-US" dirty="0"/>
              <a:t>Compute digest and encode digest using Base64 encoding</a:t>
            </a:r>
          </a:p>
          <a:p>
            <a:r>
              <a:rPr lang="en-US" dirty="0"/>
              <a:t>Place base64 encoded value between &lt;</a:t>
            </a:r>
            <a:r>
              <a:rPr lang="en-US" dirty="0" err="1"/>
              <a:t>DigestValue</a:t>
            </a:r>
            <a:r>
              <a:rPr lang="en-US" dirty="0"/>
              <a:t>&gt; tags in &lt;</a:t>
            </a:r>
            <a:r>
              <a:rPr lang="en-US" dirty="0" err="1"/>
              <a:t>SignatureInfo</a:t>
            </a:r>
            <a:r>
              <a:rPr lang="en-US" dirty="0"/>
              <a:t>&gt;</a:t>
            </a:r>
          </a:p>
          <a:p>
            <a:pPr lvl="1"/>
            <a:endParaRPr lang="nl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8DA049-B80C-4304-9E75-C6310A523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34086"/>
            <a:ext cx="184731" cy="646331"/>
          </a:xfrm>
          <a:prstGeom prst="rect">
            <a:avLst/>
          </a:prstGeom>
          <a:solidFill>
            <a:srgbClr val="FF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endParaRPr lang="nl-NL" altLang="nl-NL" sz="1800" b="0" dirty="0">
              <a:latin typeface="Arial" panose="020B0604020202020204" pitchFamily="34" charset="0"/>
            </a:endParaRPr>
          </a:p>
          <a:p>
            <a:pPr eaLnBrk="0" hangingPunct="0"/>
            <a:endParaRPr lang="nl-NL" altLang="nl-NL" sz="18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71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4EE8D-142A-4168-AEEC-99233C1C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JWS </a:t>
            </a:r>
            <a:r>
              <a:rPr lang="nl-NL" dirty="0" err="1"/>
              <a:t>avoids</a:t>
            </a:r>
            <a:r>
              <a:rPr lang="nl-NL" dirty="0"/>
              <a:t> </a:t>
            </a:r>
            <a:r>
              <a:rPr lang="nl-NL" dirty="0" err="1"/>
              <a:t>canonicalization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1D8917-7048-4151-BEAC-89C97BC6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From the Spec:</a:t>
            </a:r>
          </a:p>
          <a:p>
            <a:pPr marL="336550" lvl="1" indent="0">
              <a:buNone/>
            </a:pPr>
            <a:r>
              <a:rPr lang="en-US" sz="1800" i="1" dirty="0"/>
              <a:t>JWS represents digitally signed or </a:t>
            </a:r>
            <a:r>
              <a:rPr lang="en-US" sz="1800" i="1" dirty="0" err="1"/>
              <a:t>MACed</a:t>
            </a:r>
            <a:r>
              <a:rPr lang="en-US" sz="1800" i="1" dirty="0"/>
              <a:t> content using JSON data structures and base64url encoding. These JSON data structures MAY contain whitespace and/or line breaks before or after any JSON values or structural characters, in accordance with </a:t>
            </a:r>
            <a:r>
              <a:rPr lang="en-US" sz="1800" i="1" dirty="0">
                <a:hlinkClick r:id="rId2"/>
              </a:rPr>
              <a:t>Section 2 of RFC 7159</a:t>
            </a:r>
            <a:r>
              <a:rPr lang="en-US" sz="1800" i="1" dirty="0"/>
              <a:t> [</a:t>
            </a:r>
            <a:r>
              <a:rPr lang="en-US" sz="1800" i="1" dirty="0">
                <a:hlinkClick r:id="rId3"/>
              </a:rPr>
              <a:t>RFC7159</a:t>
            </a:r>
            <a:r>
              <a:rPr lang="en-US" sz="1800" i="1" dirty="0"/>
              <a:t>]</a:t>
            </a:r>
            <a:endParaRPr lang="en-US" sz="1400" i="1" dirty="0"/>
          </a:p>
          <a:p>
            <a:r>
              <a:rPr lang="nl-NL" sz="1800" dirty="0" err="1"/>
              <a:t>This</a:t>
            </a:r>
            <a:r>
              <a:rPr lang="nl-NL" sz="1800" dirty="0"/>
              <a:t> means </a:t>
            </a:r>
            <a:r>
              <a:rPr lang="nl-NL" sz="1800" dirty="0" err="1"/>
              <a:t>that</a:t>
            </a:r>
            <a:r>
              <a:rPr lang="nl-NL" sz="1800" dirty="0"/>
              <a:t> :</a:t>
            </a:r>
          </a:p>
          <a:p>
            <a:pPr marL="0" indent="0">
              <a:buNone/>
            </a:pPr>
            <a:r>
              <a:rPr lang="nl-NL" sz="1600" dirty="0"/>
              <a:t>{</a:t>
            </a:r>
          </a:p>
          <a:p>
            <a:pPr marL="0" indent="0">
              <a:buNone/>
            </a:pPr>
            <a:r>
              <a:rPr lang="nl-NL" sz="1600" dirty="0"/>
              <a:t>'</a:t>
            </a:r>
            <a:r>
              <a:rPr lang="nl-NL" sz="1600" dirty="0" err="1"/>
              <a:t>a':'b</a:t>
            </a:r>
            <a:r>
              <a:rPr lang="nl-NL" sz="1600" dirty="0"/>
              <a:t>',</a:t>
            </a:r>
          </a:p>
          <a:p>
            <a:pPr marL="0" indent="0">
              <a:buNone/>
            </a:pPr>
            <a:r>
              <a:rPr lang="nl-NL" sz="1600" dirty="0"/>
              <a:t>'</a:t>
            </a:r>
            <a:r>
              <a:rPr lang="nl-NL" sz="1600" dirty="0" err="1"/>
              <a:t>c':'d</a:t>
            </a:r>
            <a:r>
              <a:rPr lang="nl-NL" sz="1600" dirty="0"/>
              <a:t>’</a:t>
            </a:r>
          </a:p>
          <a:p>
            <a:pPr marL="0" indent="0">
              <a:buNone/>
            </a:pPr>
            <a:r>
              <a:rPr lang="nl-NL" sz="1600" dirty="0"/>
              <a:t>}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400" dirty="0" err="1"/>
              <a:t>And</a:t>
            </a:r>
            <a:endParaRPr lang="nl-NL" sz="1400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600" dirty="0"/>
              <a:t>{ '</a:t>
            </a:r>
            <a:r>
              <a:rPr lang="nl-NL" sz="1600" dirty="0" err="1"/>
              <a:t>a':'b</a:t>
            </a:r>
            <a:r>
              <a:rPr lang="nl-NL" sz="1600" dirty="0"/>
              <a:t>', '</a:t>
            </a:r>
            <a:r>
              <a:rPr lang="nl-NL" sz="1600" dirty="0" err="1"/>
              <a:t>c':’d</a:t>
            </a:r>
            <a:r>
              <a:rPr lang="nl-NL" sz="1600" dirty="0"/>
              <a:t>’}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Are </a:t>
            </a:r>
            <a:r>
              <a:rPr lang="nl-NL" sz="1600" dirty="0" err="1"/>
              <a:t>supposed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be</a:t>
            </a:r>
            <a:r>
              <a:rPr lang="nl-NL" sz="1600" dirty="0"/>
              <a:t> </a:t>
            </a:r>
            <a:r>
              <a:rPr lang="nl-NL" sz="1600" dirty="0" err="1"/>
              <a:t>interpreted</a:t>
            </a:r>
            <a:r>
              <a:rPr lang="nl-NL" sz="1600" dirty="0"/>
              <a:t> as </a:t>
            </a:r>
            <a:r>
              <a:rPr lang="nl-NL" sz="1600" dirty="0" err="1"/>
              <a:t>being</a:t>
            </a:r>
            <a:r>
              <a:rPr lang="nl-NL" sz="1600" dirty="0"/>
              <a:t> </a:t>
            </a:r>
            <a:r>
              <a:rPr lang="nl-NL" sz="1600" dirty="0" err="1"/>
              <a:t>equal</a:t>
            </a:r>
            <a:r>
              <a:rPr lang="nl-NL" sz="1600" dirty="0"/>
              <a:t> </a:t>
            </a:r>
            <a:r>
              <a:rPr lang="nl-NL" sz="1600" dirty="0" err="1"/>
              <a:t>by</a:t>
            </a:r>
            <a:r>
              <a:rPr lang="nl-NL" sz="1600" dirty="0"/>
              <a:t> a JSON </a:t>
            </a:r>
            <a:r>
              <a:rPr lang="nl-NL" sz="1600" dirty="0" err="1"/>
              <a:t>parser</a:t>
            </a:r>
            <a:r>
              <a:rPr lang="nl-NL" sz="1600" dirty="0"/>
              <a:t>, </a:t>
            </a:r>
            <a:r>
              <a:rPr lang="nl-NL" sz="1600" dirty="0" err="1"/>
              <a:t>yet</a:t>
            </a:r>
            <a:r>
              <a:rPr lang="nl-NL" sz="1600" dirty="0"/>
              <a:t> </a:t>
            </a:r>
            <a:r>
              <a:rPr lang="nl-NL" sz="1600" dirty="0" err="1"/>
              <a:t>their</a:t>
            </a:r>
            <a:r>
              <a:rPr lang="nl-NL" sz="1600" dirty="0"/>
              <a:t> UTF-8 </a:t>
            </a:r>
            <a:r>
              <a:rPr lang="nl-NL" sz="1600" dirty="0" err="1"/>
              <a:t>representation</a:t>
            </a:r>
            <a:r>
              <a:rPr lang="nl-NL" sz="1600" dirty="0"/>
              <a:t> (</a:t>
            </a:r>
            <a:r>
              <a:rPr lang="nl-NL" sz="1600" dirty="0" err="1"/>
              <a:t>used</a:t>
            </a:r>
            <a:r>
              <a:rPr lang="nl-NL" sz="1600" dirty="0"/>
              <a:t> as a basis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signing</a:t>
            </a:r>
            <a:r>
              <a:rPr lang="nl-NL" sz="1600" dirty="0"/>
              <a:t>) </a:t>
            </a:r>
            <a:r>
              <a:rPr lang="nl-NL" sz="1600" dirty="0" err="1"/>
              <a:t>differs</a:t>
            </a:r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801383703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">
      <a:dk1>
        <a:srgbClr val="000000"/>
      </a:dk1>
      <a:lt1>
        <a:srgbClr val="FFFFCC"/>
      </a:lt1>
      <a:dk2>
        <a:srgbClr val="092E5C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535</Words>
  <Application>Microsoft Office PowerPoint</Application>
  <PresentationFormat>Diavoorstelling 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CG Times</vt:lpstr>
      <vt:lpstr>Times New Roman</vt:lpstr>
      <vt:lpstr>OGC_PowerPoint_Template</vt:lpstr>
      <vt:lpstr>JWS(rfc7515) vs XMLDsig</vt:lpstr>
      <vt:lpstr>Why?</vt:lpstr>
      <vt:lpstr>XMLDSIG vs JWS overview</vt:lpstr>
      <vt:lpstr>XML Enveloping VS enveloped signature</vt:lpstr>
      <vt:lpstr>JWS is enveloping only</vt:lpstr>
      <vt:lpstr>JWS is enveloping only</vt:lpstr>
      <vt:lpstr>Enveloped JSON alternative?</vt:lpstr>
      <vt:lpstr>XML DSIG DigestValue</vt:lpstr>
      <vt:lpstr>JWS avoids canonicalization</vt:lpstr>
      <vt:lpstr>JWS avoids canonicalization</vt:lpstr>
      <vt:lpstr>Conclusion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Frank Terpstra</cp:lastModifiedBy>
  <cp:revision>436</cp:revision>
  <cp:lastPrinted>2018-01-23T08:27:07Z</cp:lastPrinted>
  <dcterms:created xsi:type="dcterms:W3CDTF">2009-10-20T16:54:31Z</dcterms:created>
  <dcterms:modified xsi:type="dcterms:W3CDTF">2019-04-19T11:49:31Z</dcterms:modified>
</cp:coreProperties>
</file>