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66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28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59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6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5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9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40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4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1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392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C22A-1C99-4004-8458-4C2A2FAB4D26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14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NEN3610:2011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Linked</a:t>
            </a:r>
            <a:r>
              <a:rPr lang="nl-NL" dirty="0" smtClean="0"/>
              <a:t>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56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408385" y="3750701"/>
            <a:ext cx="1661375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Geo</a:t>
            </a:r>
            <a:r>
              <a:rPr lang="nl-NL" dirty="0" smtClean="0"/>
              <a:t>-object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7046891" y="2170087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GeoObject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6349285" y="1138169"/>
            <a:ext cx="2358981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beginGeldigheid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645497" y="167424"/>
            <a:ext cx="2062769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identificatie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376948" y="2170087"/>
            <a:ext cx="166137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GeoObject</a:t>
            </a:r>
            <a:endParaRPr lang="nl-NL" dirty="0" smtClean="0"/>
          </a:p>
          <a:p>
            <a:pPr algn="ctr"/>
            <a:r>
              <a:rPr lang="nl-NL" dirty="0" err="1" smtClean="0"/>
              <a:t>constraints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213279" y="652796"/>
            <a:ext cx="197261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identificatie</a:t>
            </a:r>
          </a:p>
          <a:p>
            <a:pPr algn="ctr"/>
            <a:r>
              <a:rPr lang="nl-NL" dirty="0" err="1" smtClean="0"/>
              <a:t>constraints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69329" y="3750700"/>
            <a:ext cx="1698958" cy="7212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NEN-EN-ISO 19125-2:2006</a:t>
            </a:r>
          </a:p>
        </p:txBody>
      </p:sp>
      <p:sp>
        <p:nvSpPr>
          <p:cNvPr id="9" name="Rechthoek 8"/>
          <p:cNvSpPr/>
          <p:nvPr/>
        </p:nvSpPr>
        <p:spPr>
          <a:xfrm>
            <a:off x="5867400" y="5691921"/>
            <a:ext cx="1827501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Lijst van</a:t>
            </a:r>
          </a:p>
          <a:p>
            <a:pPr algn="ctr"/>
            <a:r>
              <a:rPr lang="nl-NL" dirty="0" err="1" smtClean="0"/>
              <a:t>Geo</a:t>
            </a:r>
            <a:r>
              <a:rPr lang="nl-NL" dirty="0" smtClean="0"/>
              <a:t>-objecttypen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154028" y="5691921"/>
            <a:ext cx="2170088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NEN3610:2011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704492" y="3501441"/>
            <a:ext cx="1352282" cy="7212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OLV Toren</a:t>
            </a:r>
          </a:p>
          <a:p>
            <a:pPr algn="ctr"/>
            <a:r>
              <a:rPr lang="nl-NL" dirty="0" smtClean="0"/>
              <a:t>beschrijving</a:t>
            </a:r>
            <a:endParaRPr lang="nl-NL" dirty="0"/>
          </a:p>
        </p:txBody>
      </p:sp>
      <p:cxnSp>
        <p:nvCxnSpPr>
          <p:cNvPr id="14" name="Rechte verbindingslijn met pijl 13"/>
          <p:cNvCxnSpPr>
            <a:stCxn id="18" idx="3"/>
            <a:endCxn id="11" idx="1"/>
          </p:cNvCxnSpPr>
          <p:nvPr/>
        </p:nvCxnSpPr>
        <p:spPr>
          <a:xfrm>
            <a:off x="8708266" y="3862050"/>
            <a:ext cx="19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8866079" y="3537863"/>
            <a:ext cx="187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wdrs:describedby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341828" y="1138168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NEN3610:2011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7046891" y="3501441"/>
            <a:ext cx="1661375" cy="72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2060"/>
                </a:solidFill>
              </a:rPr>
              <a:t>OLV Toren</a:t>
            </a:r>
            <a:endParaRPr lang="nl-NL" dirty="0">
              <a:solidFill>
                <a:srgbClr val="002060"/>
              </a:solidFill>
            </a:endParaRPr>
          </a:p>
        </p:txBody>
      </p:sp>
      <p:cxnSp>
        <p:nvCxnSpPr>
          <p:cNvPr id="21" name="Rechte verbindingslijn met pijl 20"/>
          <p:cNvCxnSpPr>
            <a:stCxn id="18" idx="0"/>
            <a:endCxn id="3" idx="2"/>
          </p:cNvCxnSpPr>
          <p:nvPr/>
        </p:nvCxnSpPr>
        <p:spPr>
          <a:xfrm flipV="1">
            <a:off x="7877579" y="2891304"/>
            <a:ext cx="0" cy="6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403577" y="2984141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rdf:type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5" idx="3"/>
            <a:endCxn id="17" idx="1"/>
          </p:cNvCxnSpPr>
          <p:nvPr/>
        </p:nvCxnSpPr>
        <p:spPr>
          <a:xfrm>
            <a:off x="8708266" y="528033"/>
            <a:ext cx="1633562" cy="97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4" idx="3"/>
            <a:endCxn id="17" idx="1"/>
          </p:cNvCxnSpPr>
          <p:nvPr/>
        </p:nvCxnSpPr>
        <p:spPr>
          <a:xfrm flipV="1">
            <a:off x="8708266" y="1498777"/>
            <a:ext cx="1633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3" idx="3"/>
            <a:endCxn id="17" idx="1"/>
          </p:cNvCxnSpPr>
          <p:nvPr/>
        </p:nvCxnSpPr>
        <p:spPr>
          <a:xfrm flipV="1">
            <a:off x="8708266" y="1498777"/>
            <a:ext cx="1633562" cy="10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8676596" y="785640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rdfs:isDefinedBy</a:t>
            </a:r>
            <a:endParaRPr lang="nl-NL" dirty="0"/>
          </a:p>
        </p:txBody>
      </p:sp>
      <p:cxnSp>
        <p:nvCxnSpPr>
          <p:cNvPr id="36" name="Rechte verbindingslijn met pijl 35"/>
          <p:cNvCxnSpPr>
            <a:stCxn id="7" idx="3"/>
            <a:endCxn id="5" idx="1"/>
          </p:cNvCxnSpPr>
          <p:nvPr/>
        </p:nvCxnSpPr>
        <p:spPr>
          <a:xfrm flipV="1">
            <a:off x="5185894" y="528033"/>
            <a:ext cx="1459603" cy="48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7" idx="3"/>
            <a:endCxn id="4" idx="1"/>
          </p:cNvCxnSpPr>
          <p:nvPr/>
        </p:nvCxnSpPr>
        <p:spPr>
          <a:xfrm>
            <a:off x="5185894" y="1013405"/>
            <a:ext cx="1163391" cy="48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313376" y="770719"/>
            <a:ext cx="9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sh:path</a:t>
            </a:r>
            <a:endParaRPr lang="nl-NL" dirty="0"/>
          </a:p>
        </p:txBody>
      </p:sp>
      <p:cxnSp>
        <p:nvCxnSpPr>
          <p:cNvPr id="41" name="Rechte verbindingslijn met pijl 40"/>
          <p:cNvCxnSpPr>
            <a:stCxn id="6" idx="0"/>
            <a:endCxn id="7" idx="2"/>
          </p:cNvCxnSpPr>
          <p:nvPr/>
        </p:nvCxnSpPr>
        <p:spPr>
          <a:xfrm flipH="1" flipV="1">
            <a:off x="4199587" y="1374013"/>
            <a:ext cx="8049" cy="7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3592358" y="1583085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sh:property</a:t>
            </a:r>
            <a:endParaRPr lang="nl-NL" dirty="0"/>
          </a:p>
        </p:txBody>
      </p:sp>
      <p:cxnSp>
        <p:nvCxnSpPr>
          <p:cNvPr id="53" name="Rechte verbindingslijn met pijl 52"/>
          <p:cNvCxnSpPr>
            <a:stCxn id="6" idx="3"/>
            <a:endCxn id="3" idx="1"/>
          </p:cNvCxnSpPr>
          <p:nvPr/>
        </p:nvCxnSpPr>
        <p:spPr>
          <a:xfrm>
            <a:off x="5038323" y="2530696"/>
            <a:ext cx="200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5349176" y="2193161"/>
            <a:ext cx="14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sh:targetClass</a:t>
            </a:r>
            <a:endParaRPr lang="nl-NL" dirty="0"/>
          </a:p>
        </p:txBody>
      </p:sp>
      <p:cxnSp>
        <p:nvCxnSpPr>
          <p:cNvPr id="57" name="Rechte verbindingslijn met pijl 56"/>
          <p:cNvCxnSpPr>
            <a:stCxn id="3" idx="1"/>
            <a:endCxn id="2" idx="3"/>
          </p:cNvCxnSpPr>
          <p:nvPr/>
        </p:nvCxnSpPr>
        <p:spPr>
          <a:xfrm flipH="1">
            <a:off x="5069760" y="2530696"/>
            <a:ext cx="1977131" cy="158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5403527" y="319637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</a:t>
            </a:r>
            <a:r>
              <a:rPr lang="nl-NL" dirty="0" err="1" smtClean="0"/>
              <a:t>c:subject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2" idx="2"/>
            <a:endCxn id="10" idx="0"/>
          </p:cNvCxnSpPr>
          <p:nvPr/>
        </p:nvCxnSpPr>
        <p:spPr>
          <a:xfrm flipH="1">
            <a:off x="4239072" y="4471918"/>
            <a:ext cx="1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3493431" y="5059110"/>
            <a:ext cx="15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skos:inScheme</a:t>
            </a:r>
            <a:endParaRPr lang="nl-NL" dirty="0"/>
          </a:p>
        </p:txBody>
      </p:sp>
      <p:cxnSp>
        <p:nvCxnSpPr>
          <p:cNvPr id="68" name="Rechte verbindingslijn met pijl 67"/>
          <p:cNvCxnSpPr>
            <a:stCxn id="9" idx="0"/>
            <a:endCxn id="2" idx="2"/>
          </p:cNvCxnSpPr>
          <p:nvPr/>
        </p:nvCxnSpPr>
        <p:spPr>
          <a:xfrm flipH="1" flipV="1">
            <a:off x="4239073" y="4471918"/>
            <a:ext cx="2542078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5349176" y="512001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skos:member</a:t>
            </a:r>
            <a:endParaRPr lang="nl-NL" dirty="0"/>
          </a:p>
        </p:txBody>
      </p:sp>
      <p:cxnSp>
        <p:nvCxnSpPr>
          <p:cNvPr id="71" name="Rechte verbindingslijn met pijl 70"/>
          <p:cNvCxnSpPr>
            <a:stCxn id="2" idx="1"/>
            <a:endCxn id="8" idx="3"/>
          </p:cNvCxnSpPr>
          <p:nvPr/>
        </p:nvCxnSpPr>
        <p:spPr>
          <a:xfrm flipH="1" flipV="1">
            <a:off x="1868287" y="4111309"/>
            <a:ext cx="1540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2074459" y="37507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dc:source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317500" y="528033"/>
            <a:ext cx="194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Voorbeeldinvulling</a:t>
            </a:r>
          </a:p>
          <a:p>
            <a:r>
              <a:rPr lang="nl-NL" dirty="0" smtClean="0"/>
              <a:t>Metamodel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0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vormige toelichting 1"/>
          <p:cNvSpPr/>
          <p:nvPr/>
        </p:nvSpPr>
        <p:spPr>
          <a:xfrm>
            <a:off x="5549900" y="635000"/>
            <a:ext cx="2032000" cy="1231900"/>
          </a:xfrm>
          <a:prstGeom prst="cloudCallout">
            <a:avLst>
              <a:gd name="adj1" fmla="val -170833"/>
              <a:gd name="adj2" fmla="val 203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UoD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2781300" y="29591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Correct model</a:t>
            </a:r>
          </a:p>
        </p:txBody>
      </p:sp>
      <p:sp>
        <p:nvSpPr>
          <p:cNvPr id="4" name="Rechthoek 3"/>
          <p:cNvSpPr/>
          <p:nvPr/>
        </p:nvSpPr>
        <p:spPr>
          <a:xfrm>
            <a:off x="5727700" y="29591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Juist model</a:t>
            </a:r>
          </a:p>
        </p:txBody>
      </p:sp>
      <p:sp>
        <p:nvSpPr>
          <p:cNvPr id="5" name="Rechthoek 4"/>
          <p:cNvSpPr/>
          <p:nvPr/>
        </p:nvSpPr>
        <p:spPr>
          <a:xfrm>
            <a:off x="8509000" y="29591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Correct &amp;</a:t>
            </a:r>
          </a:p>
          <a:p>
            <a:pPr algn="ctr"/>
            <a:r>
              <a:rPr lang="nl-NL" dirty="0" smtClean="0"/>
              <a:t>Juist model</a:t>
            </a:r>
          </a:p>
        </p:txBody>
      </p:sp>
      <p:sp>
        <p:nvSpPr>
          <p:cNvPr id="6" name="Rechthoek 5"/>
          <p:cNvSpPr/>
          <p:nvPr/>
        </p:nvSpPr>
        <p:spPr>
          <a:xfrm>
            <a:off x="2781300" y="47752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Model</a:t>
            </a:r>
          </a:p>
          <a:p>
            <a:pPr algn="ctr"/>
            <a:r>
              <a:rPr lang="nl-NL" dirty="0" err="1" smtClean="0"/>
              <a:t>constraints</a:t>
            </a:r>
            <a:endParaRPr lang="nl-NL" dirty="0" smtClean="0"/>
          </a:p>
        </p:txBody>
      </p:sp>
      <p:cxnSp>
        <p:nvCxnSpPr>
          <p:cNvPr id="8" name="Rechte verbindingslijn met pijl 7"/>
          <p:cNvCxnSpPr>
            <a:stCxn id="3" idx="2"/>
            <a:endCxn id="6" idx="0"/>
          </p:cNvCxnSpPr>
          <p:nvPr/>
        </p:nvCxnSpPr>
        <p:spPr>
          <a:xfrm>
            <a:off x="3708400" y="3949700"/>
            <a:ext cx="0" cy="82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3052451" y="4146034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voldoet aan</a:t>
            </a:r>
            <a:endParaRPr lang="nl-NL" dirty="0"/>
          </a:p>
        </p:txBody>
      </p:sp>
      <p:sp>
        <p:nvSpPr>
          <p:cNvPr id="12" name="Ovaal 11"/>
          <p:cNvSpPr/>
          <p:nvPr/>
        </p:nvSpPr>
        <p:spPr>
          <a:xfrm>
            <a:off x="4521200" y="1778000"/>
            <a:ext cx="787400" cy="86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>
            <a:stCxn id="4" idx="0"/>
            <a:endCxn id="2" idx="1"/>
          </p:cNvCxnSpPr>
          <p:nvPr/>
        </p:nvCxnSpPr>
        <p:spPr>
          <a:xfrm flipH="1" flipV="1">
            <a:off x="6565900" y="1865588"/>
            <a:ext cx="88900" cy="109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6464414" y="2241034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Goede afbeelding van</a:t>
            </a:r>
            <a:endParaRPr lang="nl-NL" dirty="0"/>
          </a:p>
        </p:txBody>
      </p:sp>
      <p:cxnSp>
        <p:nvCxnSpPr>
          <p:cNvPr id="17" name="Rechte verbindingslijn met pijl 16"/>
          <p:cNvCxnSpPr>
            <a:stCxn id="5" idx="0"/>
          </p:cNvCxnSpPr>
          <p:nvPr/>
        </p:nvCxnSpPr>
        <p:spPr>
          <a:xfrm flipH="1" flipV="1">
            <a:off x="7315200" y="1651000"/>
            <a:ext cx="2120900" cy="13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bogen verbindingslijn 18"/>
          <p:cNvCxnSpPr>
            <a:stCxn id="5" idx="2"/>
            <a:endCxn id="6" idx="3"/>
          </p:cNvCxnSpPr>
          <p:nvPr/>
        </p:nvCxnSpPr>
        <p:spPr>
          <a:xfrm rot="5400000">
            <a:off x="6375400" y="2209800"/>
            <a:ext cx="1320800" cy="480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6925950" y="4964152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voldoet aan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15901" y="419100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/>
            <a:r>
              <a:rPr lang="nl-NL" dirty="0" smtClean="0"/>
              <a:t>Correct	= het model voldoet aan de </a:t>
            </a:r>
            <a:r>
              <a:rPr lang="nl-NL" dirty="0" err="1" smtClean="0"/>
              <a:t>constraintregels</a:t>
            </a:r>
            <a:endParaRPr lang="nl-NL" dirty="0" smtClean="0"/>
          </a:p>
          <a:p>
            <a:pPr marL="723900" indent="-723900"/>
            <a:r>
              <a:rPr lang="nl-NL" dirty="0" smtClean="0"/>
              <a:t>Juist	= het model is (semantisch gezien) een goede afbeelding van de </a:t>
            </a:r>
            <a:r>
              <a:rPr lang="nl-NL" dirty="0" err="1" smtClean="0"/>
              <a:t>Universe</a:t>
            </a:r>
            <a:r>
              <a:rPr lang="nl-NL" dirty="0" smtClean="0"/>
              <a:t> of Discourse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306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523999" y="1041400"/>
            <a:ext cx="149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UML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8039100" y="1041400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RDF</a:t>
            </a:r>
            <a:endParaRPr lang="nl-NL" dirty="0"/>
          </a:p>
        </p:txBody>
      </p:sp>
      <p:cxnSp>
        <p:nvCxnSpPr>
          <p:cNvPr id="5" name="Rechte verbindingslijn met pijl 4"/>
          <p:cNvCxnSpPr>
            <a:stCxn id="2" idx="3"/>
            <a:endCxn id="3" idx="1"/>
          </p:cNvCxnSpPr>
          <p:nvPr/>
        </p:nvCxnSpPr>
        <p:spPr>
          <a:xfrm>
            <a:off x="3022599" y="1536700"/>
            <a:ext cx="5016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8039100" y="3429000"/>
            <a:ext cx="18542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RDF model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9902846" y="1669534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Correct model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5270500" y="2216666"/>
            <a:ext cx="185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ShapeGraph</a:t>
            </a:r>
            <a:endParaRPr lang="nl-NL" dirty="0" smtClean="0"/>
          </a:p>
          <a:p>
            <a:pPr algn="ctr"/>
            <a:r>
              <a:rPr lang="nl-NL" dirty="0" smtClean="0"/>
              <a:t>NEN3610 model</a:t>
            </a:r>
            <a:endParaRPr lang="nl-NL" dirty="0"/>
          </a:p>
        </p:txBody>
      </p:sp>
      <p:cxnSp>
        <p:nvCxnSpPr>
          <p:cNvPr id="16" name="Gekromde verbindingslijn 15"/>
          <p:cNvCxnSpPr>
            <a:endCxn id="3" idx="2"/>
          </p:cNvCxnSpPr>
          <p:nvPr/>
        </p:nvCxnSpPr>
        <p:spPr>
          <a:xfrm flipV="1">
            <a:off x="7124700" y="2032000"/>
            <a:ext cx="1841500" cy="927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7124699" y="2585998"/>
            <a:ext cx="131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Ter validatie</a:t>
            </a:r>
            <a:endParaRPr lang="nl-NL" dirty="0"/>
          </a:p>
        </p:txBody>
      </p:sp>
      <p:cxnSp>
        <p:nvCxnSpPr>
          <p:cNvPr id="20" name="Rechte verbindingslijn met pijl 19"/>
          <p:cNvCxnSpPr>
            <a:stCxn id="3" idx="2"/>
            <a:endCxn id="8" idx="0"/>
          </p:cNvCxnSpPr>
          <p:nvPr/>
        </p:nvCxnSpPr>
        <p:spPr>
          <a:xfrm>
            <a:off x="8966200" y="20320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9893300" y="3847763"/>
            <a:ext cx="17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Goed model</a:t>
            </a:r>
          </a:p>
          <a:p>
            <a:r>
              <a:rPr lang="nl-NL" dirty="0" smtClean="0"/>
              <a:t>&amp; Correct model</a:t>
            </a:r>
            <a:endParaRPr lang="nl-NL" dirty="0"/>
          </a:p>
        </p:txBody>
      </p:sp>
      <p:cxnSp>
        <p:nvCxnSpPr>
          <p:cNvPr id="24" name="Gekromde verbindingslijn 23"/>
          <p:cNvCxnSpPr>
            <a:endCxn id="8" idx="0"/>
          </p:cNvCxnSpPr>
          <p:nvPr/>
        </p:nvCxnSpPr>
        <p:spPr>
          <a:xfrm>
            <a:off x="7124700" y="2955330"/>
            <a:ext cx="1841500" cy="473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/>
          <p:cNvSpPr/>
          <p:nvPr/>
        </p:nvSpPr>
        <p:spPr>
          <a:xfrm>
            <a:off x="1523999" y="3448050"/>
            <a:ext cx="149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XSD</a:t>
            </a:r>
            <a:endParaRPr lang="nl-NL" dirty="0"/>
          </a:p>
        </p:txBody>
      </p:sp>
      <p:cxnSp>
        <p:nvCxnSpPr>
          <p:cNvPr id="27" name="Rechte verbindingslijn met pijl 26"/>
          <p:cNvCxnSpPr>
            <a:stCxn id="2" idx="2"/>
            <a:endCxn id="25" idx="0"/>
          </p:cNvCxnSpPr>
          <p:nvPr/>
        </p:nvCxnSpPr>
        <p:spPr>
          <a:xfrm>
            <a:off x="2273299" y="2032000"/>
            <a:ext cx="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1523999" y="5359400"/>
            <a:ext cx="149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XML</a:t>
            </a:r>
            <a:endParaRPr lang="nl-NL" dirty="0"/>
          </a:p>
        </p:txBody>
      </p:sp>
      <p:cxnSp>
        <p:nvCxnSpPr>
          <p:cNvPr id="32" name="Rechte verbindingslijn met pijl 31"/>
          <p:cNvCxnSpPr>
            <a:stCxn id="25" idx="2"/>
            <a:endCxn id="30" idx="0"/>
          </p:cNvCxnSpPr>
          <p:nvPr/>
        </p:nvCxnSpPr>
        <p:spPr>
          <a:xfrm>
            <a:off x="2273299" y="4438650"/>
            <a:ext cx="0" cy="9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8045450" y="5340350"/>
            <a:ext cx="18542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RDF data</a:t>
            </a:r>
            <a:endParaRPr lang="nl-NL" dirty="0"/>
          </a:p>
        </p:txBody>
      </p:sp>
      <p:cxnSp>
        <p:nvCxnSpPr>
          <p:cNvPr id="35" name="Rechte verbindingslijn met pijl 34"/>
          <p:cNvCxnSpPr>
            <a:stCxn id="30" idx="3"/>
            <a:endCxn id="33" idx="1"/>
          </p:cNvCxnSpPr>
          <p:nvPr/>
        </p:nvCxnSpPr>
        <p:spPr>
          <a:xfrm>
            <a:off x="3022599" y="5854700"/>
            <a:ext cx="5022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4673600" y="5486658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Autom</a:t>
            </a:r>
            <a:r>
              <a:rPr lang="nl-NL" dirty="0" smtClean="0"/>
              <a:t>.</a:t>
            </a:r>
          </a:p>
          <a:p>
            <a:pPr algn="ctr"/>
            <a:r>
              <a:rPr lang="nl-NL" dirty="0" smtClean="0"/>
              <a:t>Vertaler</a:t>
            </a:r>
            <a:endParaRPr lang="nl-NL" dirty="0"/>
          </a:p>
        </p:txBody>
      </p:sp>
      <p:cxnSp>
        <p:nvCxnSpPr>
          <p:cNvPr id="38" name="Gekromde verbindingslijn 37"/>
          <p:cNvCxnSpPr>
            <a:stCxn id="14" idx="2"/>
            <a:endCxn id="36" idx="0"/>
          </p:cNvCxnSpPr>
          <p:nvPr/>
        </p:nvCxnSpPr>
        <p:spPr>
          <a:xfrm rot="5400000">
            <a:off x="4743579" y="4032637"/>
            <a:ext cx="2279392" cy="628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034012" y="4438650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Input voor</a:t>
            </a:r>
            <a:endParaRPr lang="nl-NL" dirty="0"/>
          </a:p>
        </p:txBody>
      </p:sp>
      <p:cxnSp>
        <p:nvCxnSpPr>
          <p:cNvPr id="42" name="Rechte verbindingslijn met pijl 41"/>
          <p:cNvCxnSpPr>
            <a:stCxn id="8" idx="2"/>
            <a:endCxn id="33" idx="0"/>
          </p:cNvCxnSpPr>
          <p:nvPr/>
        </p:nvCxnSpPr>
        <p:spPr>
          <a:xfrm>
            <a:off x="8966200" y="4457700"/>
            <a:ext cx="6350" cy="8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1654468" y="468046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Kader voor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8354396" y="468046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Kader voor</a:t>
            </a:r>
            <a:endParaRPr lang="nl-NL" dirty="0"/>
          </a:p>
        </p:txBody>
      </p:sp>
      <p:sp>
        <p:nvSpPr>
          <p:cNvPr id="45" name="Ovaal 44"/>
          <p:cNvSpPr/>
          <p:nvPr/>
        </p:nvSpPr>
        <p:spPr>
          <a:xfrm>
            <a:off x="1377949" y="2343924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Autom</a:t>
            </a:r>
            <a:r>
              <a:rPr lang="nl-NL" dirty="0" smtClean="0"/>
              <a:t>.</a:t>
            </a:r>
          </a:p>
          <a:p>
            <a:pPr algn="ctr"/>
            <a:r>
              <a:rPr lang="nl-NL" dirty="0" smtClean="0"/>
              <a:t>Generator</a:t>
            </a:r>
            <a:endParaRPr lang="nl-NL" dirty="0"/>
          </a:p>
        </p:txBody>
      </p:sp>
      <p:sp>
        <p:nvSpPr>
          <p:cNvPr id="46" name="Ovaal 45"/>
          <p:cNvSpPr/>
          <p:nvPr/>
        </p:nvSpPr>
        <p:spPr>
          <a:xfrm>
            <a:off x="4720456" y="1168658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Autom</a:t>
            </a:r>
            <a:r>
              <a:rPr lang="nl-NL" dirty="0" smtClean="0"/>
              <a:t>.</a:t>
            </a:r>
          </a:p>
          <a:p>
            <a:pPr algn="ctr"/>
            <a:r>
              <a:rPr lang="nl-NL" dirty="0" smtClean="0"/>
              <a:t>Vertaler</a:t>
            </a:r>
            <a:endParaRPr lang="nl-NL" dirty="0"/>
          </a:p>
        </p:txBody>
      </p:sp>
      <p:sp>
        <p:nvSpPr>
          <p:cNvPr id="47" name="Ovaal 46"/>
          <p:cNvSpPr/>
          <p:nvPr/>
        </p:nvSpPr>
        <p:spPr>
          <a:xfrm>
            <a:off x="8666877" y="2457292"/>
            <a:ext cx="1790700" cy="73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Handm</a:t>
            </a:r>
            <a:r>
              <a:rPr lang="nl-NL" dirty="0" smtClean="0"/>
              <a:t>.</a:t>
            </a:r>
          </a:p>
          <a:p>
            <a:pPr algn="ctr"/>
            <a:r>
              <a:rPr lang="nl-NL" dirty="0" smtClean="0"/>
              <a:t>aanpassen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132001" y="1691927"/>
            <a:ext cx="17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Goed model</a:t>
            </a:r>
          </a:p>
          <a:p>
            <a:r>
              <a:rPr lang="nl-NL" dirty="0" smtClean="0"/>
              <a:t>&amp; Correct 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497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vormige toelichting 5"/>
          <p:cNvSpPr/>
          <p:nvPr/>
        </p:nvSpPr>
        <p:spPr>
          <a:xfrm>
            <a:off x="4483100" y="457200"/>
            <a:ext cx="2108200" cy="1028700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Universe</a:t>
            </a:r>
            <a:r>
              <a:rPr lang="nl-NL" dirty="0" smtClean="0"/>
              <a:t> of Discourse</a:t>
            </a:r>
          </a:p>
          <a:p>
            <a:pPr algn="ctr"/>
            <a:r>
              <a:rPr lang="nl-NL" dirty="0" smtClean="0"/>
              <a:t>(</a:t>
            </a:r>
            <a:r>
              <a:rPr lang="nl-NL" dirty="0" err="1" smtClean="0"/>
              <a:t>UoD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4051300" y="1828800"/>
            <a:ext cx="7239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3314700" y="1485900"/>
            <a:ext cx="1562100" cy="1530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6299200" y="1371600"/>
            <a:ext cx="1416050" cy="1644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3380943" y="1595659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Een model van</a:t>
            </a:r>
            <a:endParaRPr lang="nl-NL" sz="1400" i="1" dirty="0"/>
          </a:p>
        </p:txBody>
      </p:sp>
      <p:sp>
        <p:nvSpPr>
          <p:cNvPr id="18" name="Tekstvak 17"/>
          <p:cNvSpPr txBox="1"/>
          <p:nvPr/>
        </p:nvSpPr>
        <p:spPr>
          <a:xfrm>
            <a:off x="6691241" y="1589630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Een model van</a:t>
            </a:r>
            <a:endParaRPr lang="nl-NL" sz="1400" i="1" dirty="0"/>
          </a:p>
        </p:txBody>
      </p:sp>
      <p:grpSp>
        <p:nvGrpSpPr>
          <p:cNvPr id="11" name="Groep 10"/>
          <p:cNvGrpSpPr/>
          <p:nvPr/>
        </p:nvGrpSpPr>
        <p:grpSpPr>
          <a:xfrm>
            <a:off x="6731000" y="2508495"/>
            <a:ext cx="1968500" cy="1016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 smtClean="0"/>
                <a:t>RDF</a:t>
              </a:r>
            </a:p>
            <a:p>
              <a:pPr marL="622300" algn="ctr"/>
              <a:r>
                <a:rPr lang="nl-NL" dirty="0" smtClean="0"/>
                <a:t>model</a:t>
              </a:r>
              <a:endParaRPr lang="nl-NL" dirty="0"/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5" name="Groep 4"/>
          <p:cNvGrpSpPr/>
          <p:nvPr/>
        </p:nvGrpSpPr>
        <p:grpSpPr>
          <a:xfrm>
            <a:off x="2209800" y="2527789"/>
            <a:ext cx="1968500" cy="1016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 smtClean="0"/>
                <a:t>UML</a:t>
              </a:r>
            </a:p>
            <a:p>
              <a:pPr marL="622300" algn="ctr"/>
              <a:r>
                <a:rPr lang="nl-NL" dirty="0" smtClean="0"/>
                <a:t>model</a:t>
              </a:r>
              <a:endParaRPr lang="nl-NL" dirty="0"/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sp>
        <p:nvSpPr>
          <p:cNvPr id="19" name="PIJL-RECHTS 18"/>
          <p:cNvSpPr/>
          <p:nvPr/>
        </p:nvSpPr>
        <p:spPr>
          <a:xfrm>
            <a:off x="4292600" y="2772141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transformatie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84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vormige toelichting 5"/>
          <p:cNvSpPr/>
          <p:nvPr/>
        </p:nvSpPr>
        <p:spPr>
          <a:xfrm>
            <a:off x="2616200" y="482600"/>
            <a:ext cx="2108200" cy="1028700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Universe</a:t>
            </a:r>
            <a:r>
              <a:rPr lang="nl-NL" dirty="0" smtClean="0"/>
              <a:t> of Discourse</a:t>
            </a:r>
          </a:p>
          <a:p>
            <a:pPr algn="ctr"/>
            <a:r>
              <a:rPr lang="nl-NL" dirty="0" smtClean="0"/>
              <a:t>(</a:t>
            </a:r>
            <a:r>
              <a:rPr lang="nl-NL" dirty="0" err="1" smtClean="0"/>
              <a:t>UoD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184400" y="1854200"/>
            <a:ext cx="7239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447800" y="1511300"/>
            <a:ext cx="1562100" cy="1530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4864100" y="1104900"/>
            <a:ext cx="5561724" cy="181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1514043" y="1621059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Een model van</a:t>
            </a:r>
            <a:endParaRPr lang="nl-NL" sz="1400" i="1" dirty="0"/>
          </a:p>
        </p:txBody>
      </p:sp>
      <p:sp>
        <p:nvSpPr>
          <p:cNvPr id="18" name="Tekstvak 17"/>
          <p:cNvSpPr txBox="1"/>
          <p:nvPr/>
        </p:nvSpPr>
        <p:spPr>
          <a:xfrm>
            <a:off x="7257091" y="1546423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Een model van</a:t>
            </a:r>
            <a:endParaRPr lang="nl-NL" sz="1400" i="1" dirty="0"/>
          </a:p>
        </p:txBody>
      </p:sp>
      <p:grpSp>
        <p:nvGrpSpPr>
          <p:cNvPr id="5" name="Groep 4"/>
          <p:cNvGrpSpPr/>
          <p:nvPr/>
        </p:nvGrpSpPr>
        <p:grpSpPr>
          <a:xfrm>
            <a:off x="342900" y="2553189"/>
            <a:ext cx="1968500" cy="1016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 smtClean="0"/>
                <a:t>UML</a:t>
              </a:r>
            </a:p>
            <a:p>
              <a:pPr marL="622300" algn="ctr"/>
              <a:r>
                <a:rPr lang="nl-NL" dirty="0" smtClean="0"/>
                <a:t>model</a:t>
              </a:r>
              <a:endParaRPr lang="nl-NL" dirty="0"/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sp>
        <p:nvSpPr>
          <p:cNvPr id="19" name="PIJL-RECHTS 18"/>
          <p:cNvSpPr/>
          <p:nvPr/>
        </p:nvSpPr>
        <p:spPr>
          <a:xfrm>
            <a:off x="2425700" y="2797541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autom</a:t>
            </a:r>
            <a:r>
              <a:rPr lang="nl-NL" dirty="0" smtClean="0"/>
              <a:t>. transformatie</a:t>
            </a:r>
            <a:endParaRPr lang="nl-NL" dirty="0"/>
          </a:p>
        </p:txBody>
      </p:sp>
      <p:sp>
        <p:nvSpPr>
          <p:cNvPr id="22" name="PIJL-RECHTS 21"/>
          <p:cNvSpPr/>
          <p:nvPr/>
        </p:nvSpPr>
        <p:spPr>
          <a:xfrm>
            <a:off x="7019620" y="2778246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handm</a:t>
            </a:r>
            <a:r>
              <a:rPr lang="nl-NL" dirty="0" smtClean="0"/>
              <a:t>. aanpassen</a:t>
            </a:r>
            <a:endParaRPr lang="nl-NL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H="1" flipV="1">
            <a:off x="4762500" y="2012950"/>
            <a:ext cx="980566" cy="1048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ep 28"/>
          <p:cNvGrpSpPr/>
          <p:nvPr/>
        </p:nvGrpSpPr>
        <p:grpSpPr>
          <a:xfrm>
            <a:off x="4656086" y="1746740"/>
            <a:ext cx="212827" cy="285505"/>
            <a:chOff x="4114800" y="4349995"/>
            <a:chExt cx="212827" cy="285505"/>
          </a:xfrm>
        </p:grpSpPr>
        <p:cxnSp>
          <p:nvCxnSpPr>
            <p:cNvPr id="25" name="Rechte verbindingslijn 24"/>
            <p:cNvCxnSpPr/>
            <p:nvPr/>
          </p:nvCxnSpPr>
          <p:spPr>
            <a:xfrm>
              <a:off x="4114800" y="4349995"/>
              <a:ext cx="212827" cy="28550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 flipH="1">
              <a:off x="4114800" y="4349995"/>
              <a:ext cx="212827" cy="28550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fgeronde rechthoek 30"/>
          <p:cNvSpPr/>
          <p:nvPr/>
        </p:nvSpPr>
        <p:spPr>
          <a:xfrm>
            <a:off x="342900" y="4767019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 smtClean="0"/>
              <a:t>UML NEN3610</a:t>
            </a:r>
          </a:p>
          <a:p>
            <a:pPr marL="533400" algn="ctr"/>
            <a:r>
              <a:rPr lang="nl-NL" dirty="0" smtClean="0"/>
              <a:t>metamodel</a:t>
            </a:r>
            <a:endParaRPr lang="nl-NL" dirty="0"/>
          </a:p>
        </p:txBody>
      </p:sp>
      <p:pic>
        <p:nvPicPr>
          <p:cNvPr id="32" name="Afbeelding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7"/>
          <a:stretch/>
        </p:blipFill>
        <p:spPr>
          <a:xfrm>
            <a:off x="457200" y="4900614"/>
            <a:ext cx="571500" cy="748810"/>
          </a:xfrm>
          <a:prstGeom prst="rect">
            <a:avLst/>
          </a:prstGeom>
        </p:spPr>
      </p:pic>
      <p:sp>
        <p:nvSpPr>
          <p:cNvPr id="34" name="Afgeronde rechthoek 33"/>
          <p:cNvSpPr/>
          <p:nvPr/>
        </p:nvSpPr>
        <p:spPr>
          <a:xfrm>
            <a:off x="6980706" y="4767019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 smtClean="0"/>
              <a:t>RDF</a:t>
            </a:r>
          </a:p>
          <a:p>
            <a:pPr marL="533400" algn="ctr"/>
            <a:r>
              <a:rPr lang="nl-NL" dirty="0" smtClean="0"/>
              <a:t>NEN3610</a:t>
            </a:r>
          </a:p>
          <a:p>
            <a:pPr marL="533400" algn="ctr"/>
            <a:r>
              <a:rPr lang="nl-NL" dirty="0" smtClean="0"/>
              <a:t>metamodel</a:t>
            </a:r>
            <a:endParaRPr lang="nl-NL" dirty="0"/>
          </a:p>
        </p:txBody>
      </p:sp>
      <p:pic>
        <p:nvPicPr>
          <p:cNvPr id="35" name="Afbeelding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51" y="4954466"/>
            <a:ext cx="587275" cy="641105"/>
          </a:xfrm>
          <a:prstGeom prst="rect">
            <a:avLst/>
          </a:prstGeom>
        </p:spPr>
      </p:pic>
      <p:cxnSp>
        <p:nvCxnSpPr>
          <p:cNvPr id="36" name="Rechte verbindingslijn met pijl 35"/>
          <p:cNvCxnSpPr>
            <a:stCxn id="3" idx="2"/>
            <a:endCxn id="31" idx="0"/>
          </p:cNvCxnSpPr>
          <p:nvPr/>
        </p:nvCxnSpPr>
        <p:spPr>
          <a:xfrm>
            <a:off x="1327150" y="3569189"/>
            <a:ext cx="0" cy="1197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5848350" y="3041892"/>
            <a:ext cx="1408741" cy="1705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H="1">
            <a:off x="8724900" y="3061188"/>
            <a:ext cx="1700925" cy="1686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ep 14"/>
          <p:cNvGrpSpPr/>
          <p:nvPr/>
        </p:nvGrpSpPr>
        <p:grpSpPr>
          <a:xfrm>
            <a:off x="9505340" y="2533893"/>
            <a:ext cx="1968500" cy="1016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 smtClean="0"/>
                <a:t>RDF</a:t>
              </a:r>
            </a:p>
            <a:p>
              <a:pPr marL="622300" algn="ctr"/>
              <a:r>
                <a:rPr lang="nl-NL" dirty="0" smtClean="0"/>
                <a:t>model</a:t>
              </a:r>
            </a:p>
            <a:p>
              <a:pPr marL="622300" algn="ctr"/>
              <a:r>
                <a:rPr lang="nl-NL" dirty="0" smtClean="0"/>
                <a:t>#2</a:t>
              </a:r>
              <a:endParaRPr lang="nl-NL" dirty="0"/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4864100" y="2533895"/>
            <a:ext cx="1968500" cy="1016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 smtClean="0"/>
                <a:t>RDF</a:t>
              </a:r>
            </a:p>
            <a:p>
              <a:pPr marL="622300" algn="ctr"/>
              <a:r>
                <a:rPr lang="nl-NL" dirty="0" smtClean="0"/>
                <a:t>model</a:t>
              </a:r>
            </a:p>
            <a:p>
              <a:pPr marL="622300" algn="ctr"/>
              <a:r>
                <a:rPr lang="nl-NL" dirty="0" smtClean="0"/>
                <a:t>#1</a:t>
              </a:r>
              <a:endParaRPr lang="nl-NL" dirty="0"/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sp>
        <p:nvSpPr>
          <p:cNvPr id="46" name="Tekstvak 45"/>
          <p:cNvSpPr txBox="1"/>
          <p:nvPr/>
        </p:nvSpPr>
        <p:spPr>
          <a:xfrm>
            <a:off x="1327150" y="3951242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Voldoet aan</a:t>
            </a:r>
            <a:endParaRPr lang="nl-NL" sz="1400" i="1" dirty="0"/>
          </a:p>
        </p:txBody>
      </p:sp>
      <p:sp>
        <p:nvSpPr>
          <p:cNvPr id="47" name="Tekstvak 46"/>
          <p:cNvSpPr txBox="1"/>
          <p:nvPr/>
        </p:nvSpPr>
        <p:spPr>
          <a:xfrm>
            <a:off x="5597220" y="3951242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Voldoet aan</a:t>
            </a:r>
            <a:endParaRPr lang="nl-NL" sz="1400" i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414356" y="3955231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Voldoet aan</a:t>
            </a:r>
            <a:endParaRPr lang="nl-NL" sz="1400" i="1" dirty="0"/>
          </a:p>
        </p:txBody>
      </p:sp>
    </p:spTree>
    <p:extLst>
      <p:ext uri="{BB962C8B-B14F-4D97-AF65-F5344CB8AC3E}">
        <p14:creationId xmlns:p14="http://schemas.microsoft.com/office/powerpoint/2010/main" val="375856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Rechte verbindingslijn met pijl 81"/>
          <p:cNvCxnSpPr/>
          <p:nvPr/>
        </p:nvCxnSpPr>
        <p:spPr>
          <a:xfrm flipH="1">
            <a:off x="5544558" y="4287357"/>
            <a:ext cx="186971" cy="13895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fgeronde rechthoek 71"/>
          <p:cNvSpPr/>
          <p:nvPr/>
        </p:nvSpPr>
        <p:spPr>
          <a:xfrm>
            <a:off x="4864100" y="3763406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 smtClean="0"/>
              <a:t>RDF</a:t>
            </a:r>
          </a:p>
          <a:p>
            <a:pPr marL="533400" algn="ctr"/>
            <a:r>
              <a:rPr lang="nl-NL" dirty="0" smtClean="0"/>
              <a:t>NEN3610</a:t>
            </a:r>
          </a:p>
          <a:p>
            <a:pPr marL="533400" algn="ctr"/>
            <a:r>
              <a:rPr lang="nl-NL" dirty="0" smtClean="0"/>
              <a:t>metamodel</a:t>
            </a:r>
            <a:endParaRPr lang="nl-NL" dirty="0"/>
          </a:p>
        </p:txBody>
      </p:sp>
      <p:cxnSp>
        <p:nvCxnSpPr>
          <p:cNvPr id="85" name="Rechte verbindingslijn met pijl 84"/>
          <p:cNvCxnSpPr/>
          <p:nvPr/>
        </p:nvCxnSpPr>
        <p:spPr>
          <a:xfrm flipH="1">
            <a:off x="6508345" y="2785081"/>
            <a:ext cx="3846936" cy="2984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/>
          <p:nvPr/>
        </p:nvCxnSpPr>
        <p:spPr>
          <a:xfrm flipH="1">
            <a:off x="6832600" y="2673594"/>
            <a:ext cx="3593224" cy="1089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vormige toelichting 5"/>
          <p:cNvSpPr/>
          <p:nvPr/>
        </p:nvSpPr>
        <p:spPr>
          <a:xfrm>
            <a:off x="2616200" y="114300"/>
            <a:ext cx="2108200" cy="1028700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Universe</a:t>
            </a:r>
            <a:r>
              <a:rPr lang="nl-NL" dirty="0" smtClean="0"/>
              <a:t> of Discourse</a:t>
            </a:r>
          </a:p>
          <a:p>
            <a:pPr algn="ctr"/>
            <a:r>
              <a:rPr lang="nl-NL" dirty="0" smtClean="0"/>
              <a:t>(</a:t>
            </a:r>
            <a:r>
              <a:rPr lang="nl-NL" dirty="0" err="1" smtClean="0"/>
              <a:t>UoD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184400" y="1485900"/>
            <a:ext cx="7239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447800" y="1143000"/>
            <a:ext cx="1562100" cy="1530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4864100" y="736600"/>
            <a:ext cx="5561724" cy="181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1514043" y="1252759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Een model van</a:t>
            </a:r>
            <a:endParaRPr lang="nl-NL" sz="1400" i="1" dirty="0"/>
          </a:p>
        </p:txBody>
      </p:sp>
      <p:sp>
        <p:nvSpPr>
          <p:cNvPr id="18" name="Tekstvak 17"/>
          <p:cNvSpPr txBox="1"/>
          <p:nvPr/>
        </p:nvSpPr>
        <p:spPr>
          <a:xfrm>
            <a:off x="7257091" y="1178123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Een model van</a:t>
            </a:r>
            <a:endParaRPr lang="nl-NL" sz="1400" i="1" dirty="0"/>
          </a:p>
        </p:txBody>
      </p:sp>
      <p:sp>
        <p:nvSpPr>
          <p:cNvPr id="19" name="PIJL-RECHTS 18"/>
          <p:cNvSpPr/>
          <p:nvPr/>
        </p:nvSpPr>
        <p:spPr>
          <a:xfrm>
            <a:off x="2425700" y="2429241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autom</a:t>
            </a:r>
            <a:r>
              <a:rPr lang="nl-NL" dirty="0" smtClean="0"/>
              <a:t>. transformatie</a:t>
            </a:r>
            <a:endParaRPr lang="nl-NL" dirty="0"/>
          </a:p>
        </p:txBody>
      </p:sp>
      <p:sp>
        <p:nvSpPr>
          <p:cNvPr id="22" name="PIJL-RECHTS 21"/>
          <p:cNvSpPr/>
          <p:nvPr/>
        </p:nvSpPr>
        <p:spPr>
          <a:xfrm>
            <a:off x="7019620" y="2409946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handm</a:t>
            </a:r>
            <a:r>
              <a:rPr lang="nl-NL" dirty="0" smtClean="0"/>
              <a:t>. aanpassen</a:t>
            </a:r>
            <a:endParaRPr lang="nl-NL" dirty="0"/>
          </a:p>
        </p:txBody>
      </p:sp>
      <p:grpSp>
        <p:nvGrpSpPr>
          <p:cNvPr id="15" name="Groep 14"/>
          <p:cNvGrpSpPr/>
          <p:nvPr/>
        </p:nvGrpSpPr>
        <p:grpSpPr>
          <a:xfrm>
            <a:off x="9505340" y="2165593"/>
            <a:ext cx="1968500" cy="1016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 smtClean="0"/>
                <a:t>RDF</a:t>
              </a:r>
            </a:p>
            <a:p>
              <a:pPr marL="622300" algn="ctr"/>
              <a:r>
                <a:rPr lang="nl-NL" dirty="0" smtClean="0"/>
                <a:t>model</a:t>
              </a:r>
            </a:p>
            <a:p>
              <a:pPr marL="622300" algn="ctr"/>
              <a:r>
                <a:rPr lang="nl-NL" dirty="0" smtClean="0"/>
                <a:t>#2</a:t>
              </a:r>
              <a:endParaRPr lang="nl-NL" dirty="0"/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4864100" y="2165595"/>
            <a:ext cx="1968500" cy="1016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 smtClean="0"/>
                <a:t>RDF</a:t>
              </a:r>
            </a:p>
            <a:p>
              <a:pPr marL="622300" algn="ctr"/>
              <a:r>
                <a:rPr lang="nl-NL" dirty="0" smtClean="0"/>
                <a:t>model</a:t>
              </a:r>
            </a:p>
            <a:p>
              <a:pPr marL="622300" algn="ctr"/>
              <a:r>
                <a:rPr lang="nl-NL" dirty="0" smtClean="0"/>
                <a:t>#1</a:t>
              </a:r>
              <a:endParaRPr lang="nl-NL" dirty="0"/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7" name="Groep 6"/>
          <p:cNvGrpSpPr/>
          <p:nvPr/>
        </p:nvGrpSpPr>
        <p:grpSpPr>
          <a:xfrm>
            <a:off x="342900" y="4054104"/>
            <a:ext cx="1968500" cy="1016000"/>
            <a:chOff x="355600" y="4521689"/>
            <a:chExt cx="1968500" cy="1016000"/>
          </a:xfrm>
        </p:grpSpPr>
        <p:sp>
          <p:nvSpPr>
            <p:cNvPr id="37" name="Afgeronde rechthoek 36"/>
            <p:cNvSpPr/>
            <p:nvPr/>
          </p:nvSpPr>
          <p:spPr>
            <a:xfrm>
              <a:off x="355600" y="4521689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 smtClean="0"/>
                <a:t>XSD</a:t>
              </a:r>
            </a:p>
            <a:p>
              <a:pPr marL="622300" algn="ctr"/>
              <a:r>
                <a:rPr lang="nl-NL" dirty="0" smtClean="0"/>
                <a:t>data</a:t>
              </a:r>
            </a:p>
            <a:p>
              <a:pPr marL="622300" algn="ctr"/>
              <a:r>
                <a:rPr lang="nl-NL" dirty="0" smtClean="0"/>
                <a:t>structuur</a:t>
              </a:r>
              <a:endParaRPr lang="nl-NL" dirty="0"/>
            </a:p>
          </p:txBody>
        </p:sp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738991"/>
              <a:ext cx="619985" cy="619985"/>
            </a:xfrm>
            <a:prstGeom prst="rect">
              <a:avLst/>
            </a:prstGeom>
          </p:spPr>
        </p:pic>
      </p:grpSp>
      <p:sp>
        <p:nvSpPr>
          <p:cNvPr id="41" name="Afgeronde rechthoek 40"/>
          <p:cNvSpPr/>
          <p:nvPr/>
        </p:nvSpPr>
        <p:spPr>
          <a:xfrm>
            <a:off x="342900" y="5769093"/>
            <a:ext cx="1968500" cy="101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22300" algn="ctr"/>
            <a:r>
              <a:rPr lang="nl-NL" dirty="0" smtClean="0"/>
              <a:t>XML</a:t>
            </a:r>
          </a:p>
          <a:p>
            <a:pPr marL="622300" algn="ctr"/>
            <a:r>
              <a:rPr lang="nl-NL" dirty="0" smtClean="0"/>
              <a:t>data</a:t>
            </a:r>
          </a:p>
        </p:txBody>
      </p:sp>
      <p:pic>
        <p:nvPicPr>
          <p:cNvPr id="43" name="Afbeelding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986395"/>
            <a:ext cx="619985" cy="619985"/>
          </a:xfrm>
          <a:prstGeom prst="rect">
            <a:avLst/>
          </a:prstGeom>
        </p:spPr>
      </p:pic>
      <p:sp>
        <p:nvSpPr>
          <p:cNvPr id="45" name="Afgeronde rechthoek 44"/>
          <p:cNvSpPr/>
          <p:nvPr/>
        </p:nvSpPr>
        <p:spPr>
          <a:xfrm>
            <a:off x="9505340" y="5769093"/>
            <a:ext cx="1968500" cy="101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22300" algn="ctr"/>
            <a:r>
              <a:rPr lang="nl-NL" dirty="0" smtClean="0"/>
              <a:t>RDF</a:t>
            </a:r>
          </a:p>
          <a:p>
            <a:pPr marL="622300" algn="ctr"/>
            <a:r>
              <a:rPr lang="nl-NL" dirty="0" smtClean="0"/>
              <a:t>data</a:t>
            </a:r>
          </a:p>
        </p:txBody>
      </p:sp>
      <p:pic>
        <p:nvPicPr>
          <p:cNvPr id="49" name="Afbeelding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185" y="5956540"/>
            <a:ext cx="587275" cy="641105"/>
          </a:xfrm>
          <a:prstGeom prst="rect">
            <a:avLst/>
          </a:prstGeom>
        </p:spPr>
      </p:pic>
      <p:cxnSp>
        <p:nvCxnSpPr>
          <p:cNvPr id="50" name="Rechte verbindingslijn met pijl 49"/>
          <p:cNvCxnSpPr>
            <a:stCxn id="37" idx="0"/>
            <a:endCxn id="3" idx="2"/>
          </p:cNvCxnSpPr>
          <p:nvPr/>
        </p:nvCxnSpPr>
        <p:spPr>
          <a:xfrm flipV="1">
            <a:off x="1327150" y="3200889"/>
            <a:ext cx="0" cy="853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1" idx="0"/>
            <a:endCxn id="37" idx="2"/>
          </p:cNvCxnSpPr>
          <p:nvPr/>
        </p:nvCxnSpPr>
        <p:spPr>
          <a:xfrm flipV="1">
            <a:off x="1327150" y="5070104"/>
            <a:ext cx="0" cy="698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1326786" y="3526809"/>
            <a:ext cx="1086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Afgeleid van</a:t>
            </a:r>
            <a:endParaRPr lang="nl-NL" sz="1400" i="1" dirty="0"/>
          </a:p>
        </p:txBody>
      </p:sp>
      <p:sp>
        <p:nvSpPr>
          <p:cNvPr id="57" name="Tekstvak 56"/>
          <p:cNvSpPr txBox="1"/>
          <p:nvPr/>
        </p:nvSpPr>
        <p:spPr>
          <a:xfrm>
            <a:off x="1326786" y="5265709"/>
            <a:ext cx="192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Gestructureerd conform</a:t>
            </a:r>
            <a:endParaRPr lang="nl-NL" sz="1400" i="1" dirty="0"/>
          </a:p>
        </p:txBody>
      </p:sp>
      <p:cxnSp>
        <p:nvCxnSpPr>
          <p:cNvPr id="58" name="Rechte verbindingslijn met pijl 57"/>
          <p:cNvCxnSpPr>
            <a:stCxn id="45" idx="0"/>
            <a:endCxn id="20" idx="2"/>
          </p:cNvCxnSpPr>
          <p:nvPr/>
        </p:nvCxnSpPr>
        <p:spPr>
          <a:xfrm flipV="1">
            <a:off x="10489590" y="3181593"/>
            <a:ext cx="0" cy="2587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>
            <a:off x="8568972" y="5213704"/>
            <a:ext cx="192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Gestructureerd conform</a:t>
            </a:r>
            <a:endParaRPr lang="nl-NL" sz="1400" i="1" dirty="0"/>
          </a:p>
        </p:txBody>
      </p:sp>
      <p:sp>
        <p:nvSpPr>
          <p:cNvPr id="63" name="Vijfhoek 62"/>
          <p:cNvSpPr/>
          <p:nvPr/>
        </p:nvSpPr>
        <p:spPr>
          <a:xfrm>
            <a:off x="4864101" y="5769093"/>
            <a:ext cx="1968499" cy="101600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Automatische</a:t>
            </a:r>
          </a:p>
          <a:p>
            <a:pPr algn="ctr"/>
            <a:r>
              <a:rPr lang="nl-NL" dirty="0" smtClean="0"/>
              <a:t>transformator</a:t>
            </a:r>
            <a:endParaRPr lang="nl-NL" dirty="0"/>
          </a:p>
        </p:txBody>
      </p:sp>
      <p:sp>
        <p:nvSpPr>
          <p:cNvPr id="64" name="PIJL-RECHTS 63"/>
          <p:cNvSpPr/>
          <p:nvPr/>
        </p:nvSpPr>
        <p:spPr>
          <a:xfrm>
            <a:off x="2463799" y="6013444"/>
            <a:ext cx="2298700" cy="5272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input</a:t>
            </a:r>
            <a:endParaRPr lang="nl-NL" dirty="0"/>
          </a:p>
        </p:txBody>
      </p:sp>
      <p:sp>
        <p:nvSpPr>
          <p:cNvPr id="65" name="PIJL-RECHTS 64"/>
          <p:cNvSpPr/>
          <p:nvPr/>
        </p:nvSpPr>
        <p:spPr>
          <a:xfrm>
            <a:off x="6983259" y="5986395"/>
            <a:ext cx="2298700" cy="5272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output</a:t>
            </a:r>
            <a:endParaRPr lang="nl-NL" dirty="0"/>
          </a:p>
        </p:txBody>
      </p:sp>
      <p:pic>
        <p:nvPicPr>
          <p:cNvPr id="73" name="Afbeelding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45" y="3950853"/>
            <a:ext cx="587275" cy="641105"/>
          </a:xfrm>
          <a:prstGeom prst="rect">
            <a:avLst/>
          </a:prstGeom>
        </p:spPr>
      </p:pic>
      <p:cxnSp>
        <p:nvCxnSpPr>
          <p:cNvPr id="79" name="Rechte verbindingslijn met pijl 78"/>
          <p:cNvCxnSpPr/>
          <p:nvPr/>
        </p:nvCxnSpPr>
        <p:spPr>
          <a:xfrm>
            <a:off x="2048735" y="2909034"/>
            <a:ext cx="2961210" cy="2767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met pijl 87"/>
          <p:cNvCxnSpPr>
            <a:stCxn id="8" idx="2"/>
            <a:endCxn id="72" idx="0"/>
          </p:cNvCxnSpPr>
          <p:nvPr/>
        </p:nvCxnSpPr>
        <p:spPr>
          <a:xfrm>
            <a:off x="5848350" y="3181595"/>
            <a:ext cx="0" cy="581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94"/>
          <p:cNvSpPr txBox="1"/>
          <p:nvPr/>
        </p:nvSpPr>
        <p:spPr>
          <a:xfrm>
            <a:off x="4815966" y="3215153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Voldoet aan</a:t>
            </a:r>
            <a:endParaRPr lang="nl-NL" sz="1400" i="1" dirty="0"/>
          </a:p>
        </p:txBody>
      </p:sp>
      <p:sp>
        <p:nvSpPr>
          <p:cNvPr id="96" name="Tekstvak 95"/>
          <p:cNvSpPr txBox="1"/>
          <p:nvPr/>
        </p:nvSpPr>
        <p:spPr>
          <a:xfrm>
            <a:off x="7140539" y="3121974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Voldoet aan</a:t>
            </a:r>
            <a:endParaRPr lang="nl-NL" sz="1400" i="1" dirty="0"/>
          </a:p>
        </p:txBody>
      </p:sp>
      <p:sp>
        <p:nvSpPr>
          <p:cNvPr id="97" name="Tekstvak 96"/>
          <p:cNvSpPr txBox="1"/>
          <p:nvPr/>
        </p:nvSpPr>
        <p:spPr>
          <a:xfrm>
            <a:off x="4699596" y="5207328"/>
            <a:ext cx="93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Input voor</a:t>
            </a:r>
            <a:endParaRPr lang="nl-NL" sz="1400" i="1" dirty="0"/>
          </a:p>
        </p:txBody>
      </p:sp>
      <p:sp>
        <p:nvSpPr>
          <p:cNvPr id="98" name="Tekstvak 97"/>
          <p:cNvSpPr txBox="1"/>
          <p:nvPr/>
        </p:nvSpPr>
        <p:spPr>
          <a:xfrm>
            <a:off x="6124817" y="5180434"/>
            <a:ext cx="932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/>
              <a:t>Input voor</a:t>
            </a:r>
            <a:endParaRPr lang="nl-NL" sz="1400" i="1" dirty="0"/>
          </a:p>
        </p:txBody>
      </p:sp>
      <p:grpSp>
        <p:nvGrpSpPr>
          <p:cNvPr id="5" name="Groep 4"/>
          <p:cNvGrpSpPr/>
          <p:nvPr/>
        </p:nvGrpSpPr>
        <p:grpSpPr>
          <a:xfrm>
            <a:off x="342900" y="2184889"/>
            <a:ext cx="1968500" cy="1016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 smtClean="0"/>
                <a:t>UML</a:t>
              </a:r>
            </a:p>
            <a:p>
              <a:pPr marL="622300" algn="ctr"/>
              <a:r>
                <a:rPr lang="nl-NL" dirty="0" smtClean="0"/>
                <a:t>model</a:t>
              </a:r>
              <a:endParaRPr lang="nl-NL" dirty="0"/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62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05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14075"/>
            <a:ext cx="6096851" cy="4829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7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476102"/>
            <a:ext cx="587774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052181"/>
            <a:ext cx="652553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2433498"/>
            <a:ext cx="841174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3" y="398436"/>
            <a:ext cx="2067213" cy="371527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3" y="3581198"/>
            <a:ext cx="6944694" cy="2896004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195" y="307739"/>
            <a:ext cx="669701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0" y="2277893"/>
            <a:ext cx="6230219" cy="242921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52" y="5160878"/>
            <a:ext cx="7687748" cy="12098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r="35657"/>
          <a:stretch/>
        </p:blipFill>
        <p:spPr>
          <a:xfrm>
            <a:off x="5214181" y="1198457"/>
            <a:ext cx="6969233" cy="1514686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 flipV="1">
            <a:off x="3276600" y="1371600"/>
            <a:ext cx="1937581" cy="134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2959100" y="4559300"/>
            <a:ext cx="1545152" cy="6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4" y="1109237"/>
            <a:ext cx="1762371" cy="257210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1" y="298192"/>
            <a:ext cx="1743318" cy="37152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024" y="2161520"/>
            <a:ext cx="10221751" cy="469648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5"/>
          <a:srcRect l="4024" t="29232" r="7828" b="25078"/>
          <a:stretch/>
        </p:blipFill>
        <p:spPr>
          <a:xfrm>
            <a:off x="5757393" y="123347"/>
            <a:ext cx="6299431" cy="24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408385" y="3750701"/>
            <a:ext cx="1661375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skos:Concept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7046891" y="2170087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owl:Class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6349285" y="1138169"/>
            <a:ext cx="2358981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owl:DatatypeProperty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645497" y="167424"/>
            <a:ext cx="2062769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owl:ObjectProperty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376948" y="2170087"/>
            <a:ext cx="166137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sh:NodeShape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213279" y="652796"/>
            <a:ext cx="1972615" cy="7212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sh:PropertyShape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69329" y="3750700"/>
            <a:ext cx="1698958" cy="7212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dctypes:Text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867400" y="5691921"/>
            <a:ext cx="1827501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skos:Collection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154028" y="5691921"/>
            <a:ext cx="2170088" cy="7212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skos:ConceptScheme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704492" y="3501441"/>
            <a:ext cx="1352282" cy="7212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prov:Entity</a:t>
            </a:r>
            <a:endParaRPr lang="nl-NL" dirty="0"/>
          </a:p>
        </p:txBody>
      </p:sp>
      <p:cxnSp>
        <p:nvCxnSpPr>
          <p:cNvPr id="14" name="Rechte verbindingslijn met pijl 13"/>
          <p:cNvCxnSpPr>
            <a:stCxn id="18" idx="3"/>
            <a:endCxn id="11" idx="1"/>
          </p:cNvCxnSpPr>
          <p:nvPr/>
        </p:nvCxnSpPr>
        <p:spPr>
          <a:xfrm>
            <a:off x="8708266" y="3862050"/>
            <a:ext cx="199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8866079" y="3537863"/>
            <a:ext cx="187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wdrs:describedby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341828" y="1138168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owl:Ontology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7046891" y="3501441"/>
            <a:ext cx="1661375" cy="721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2060"/>
                </a:solidFill>
              </a:rPr>
              <a:t>&lt;</a:t>
            </a:r>
            <a:r>
              <a:rPr lang="nl-NL" dirty="0" err="1" smtClean="0">
                <a:solidFill>
                  <a:srgbClr val="002060"/>
                </a:solidFill>
              </a:rPr>
              <a:t>someclass</a:t>
            </a:r>
            <a:r>
              <a:rPr lang="nl-NL" dirty="0" smtClean="0">
                <a:solidFill>
                  <a:srgbClr val="002060"/>
                </a:solidFill>
              </a:rPr>
              <a:t>&gt;</a:t>
            </a:r>
            <a:endParaRPr lang="nl-NL" dirty="0">
              <a:solidFill>
                <a:srgbClr val="002060"/>
              </a:solidFill>
            </a:endParaRPr>
          </a:p>
        </p:txBody>
      </p:sp>
      <p:cxnSp>
        <p:nvCxnSpPr>
          <p:cNvPr id="21" name="Rechte verbindingslijn met pijl 20"/>
          <p:cNvCxnSpPr>
            <a:stCxn id="18" idx="0"/>
            <a:endCxn id="3" idx="2"/>
          </p:cNvCxnSpPr>
          <p:nvPr/>
        </p:nvCxnSpPr>
        <p:spPr>
          <a:xfrm flipV="1">
            <a:off x="7877579" y="2891304"/>
            <a:ext cx="0" cy="6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403577" y="2984141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rdf:type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5" idx="3"/>
            <a:endCxn id="17" idx="1"/>
          </p:cNvCxnSpPr>
          <p:nvPr/>
        </p:nvCxnSpPr>
        <p:spPr>
          <a:xfrm>
            <a:off x="8708266" y="528033"/>
            <a:ext cx="1633562" cy="97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4" idx="3"/>
            <a:endCxn id="17" idx="1"/>
          </p:cNvCxnSpPr>
          <p:nvPr/>
        </p:nvCxnSpPr>
        <p:spPr>
          <a:xfrm flipV="1">
            <a:off x="8708266" y="1498777"/>
            <a:ext cx="1633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3" idx="3"/>
            <a:endCxn id="17" idx="1"/>
          </p:cNvCxnSpPr>
          <p:nvPr/>
        </p:nvCxnSpPr>
        <p:spPr>
          <a:xfrm flipV="1">
            <a:off x="8708266" y="1498777"/>
            <a:ext cx="1633562" cy="10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8676596" y="785640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rdfs:isDefinedBy</a:t>
            </a:r>
            <a:endParaRPr lang="nl-NL" dirty="0"/>
          </a:p>
        </p:txBody>
      </p:sp>
      <p:cxnSp>
        <p:nvCxnSpPr>
          <p:cNvPr id="36" name="Rechte verbindingslijn met pijl 35"/>
          <p:cNvCxnSpPr>
            <a:stCxn id="7" idx="3"/>
            <a:endCxn id="5" idx="1"/>
          </p:cNvCxnSpPr>
          <p:nvPr/>
        </p:nvCxnSpPr>
        <p:spPr>
          <a:xfrm flipV="1">
            <a:off x="5185894" y="528033"/>
            <a:ext cx="1459603" cy="48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7" idx="3"/>
            <a:endCxn id="4" idx="1"/>
          </p:cNvCxnSpPr>
          <p:nvPr/>
        </p:nvCxnSpPr>
        <p:spPr>
          <a:xfrm>
            <a:off x="5185894" y="1013405"/>
            <a:ext cx="1163391" cy="48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313376" y="770719"/>
            <a:ext cx="9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sh:path</a:t>
            </a:r>
            <a:endParaRPr lang="nl-NL" dirty="0"/>
          </a:p>
        </p:txBody>
      </p:sp>
      <p:cxnSp>
        <p:nvCxnSpPr>
          <p:cNvPr id="41" name="Rechte verbindingslijn met pijl 40"/>
          <p:cNvCxnSpPr>
            <a:stCxn id="6" idx="0"/>
            <a:endCxn id="7" idx="2"/>
          </p:cNvCxnSpPr>
          <p:nvPr/>
        </p:nvCxnSpPr>
        <p:spPr>
          <a:xfrm flipH="1" flipV="1">
            <a:off x="4199587" y="1374013"/>
            <a:ext cx="8049" cy="7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3592358" y="1583085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sh:property</a:t>
            </a:r>
            <a:endParaRPr lang="nl-NL" dirty="0"/>
          </a:p>
        </p:txBody>
      </p:sp>
      <p:cxnSp>
        <p:nvCxnSpPr>
          <p:cNvPr id="53" name="Rechte verbindingslijn met pijl 52"/>
          <p:cNvCxnSpPr>
            <a:stCxn id="6" idx="3"/>
            <a:endCxn id="3" idx="1"/>
          </p:cNvCxnSpPr>
          <p:nvPr/>
        </p:nvCxnSpPr>
        <p:spPr>
          <a:xfrm>
            <a:off x="5038323" y="2530696"/>
            <a:ext cx="200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vak 54"/>
          <p:cNvSpPr txBox="1"/>
          <p:nvPr/>
        </p:nvSpPr>
        <p:spPr>
          <a:xfrm>
            <a:off x="5349176" y="2193161"/>
            <a:ext cx="14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sh:targetClass</a:t>
            </a:r>
            <a:endParaRPr lang="nl-NL" dirty="0"/>
          </a:p>
        </p:txBody>
      </p:sp>
      <p:cxnSp>
        <p:nvCxnSpPr>
          <p:cNvPr id="57" name="Rechte verbindingslijn met pijl 56"/>
          <p:cNvCxnSpPr>
            <a:stCxn id="3" idx="1"/>
            <a:endCxn id="2" idx="3"/>
          </p:cNvCxnSpPr>
          <p:nvPr/>
        </p:nvCxnSpPr>
        <p:spPr>
          <a:xfrm flipH="1">
            <a:off x="5069760" y="2530696"/>
            <a:ext cx="1977131" cy="158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5403527" y="319637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</a:t>
            </a:r>
            <a:r>
              <a:rPr lang="nl-NL" dirty="0" err="1" smtClean="0"/>
              <a:t>c:subject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2" idx="2"/>
            <a:endCxn id="10" idx="0"/>
          </p:cNvCxnSpPr>
          <p:nvPr/>
        </p:nvCxnSpPr>
        <p:spPr>
          <a:xfrm flipH="1">
            <a:off x="4239072" y="4471918"/>
            <a:ext cx="1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3493431" y="5059110"/>
            <a:ext cx="15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skos:inScheme</a:t>
            </a:r>
            <a:endParaRPr lang="nl-NL" dirty="0"/>
          </a:p>
        </p:txBody>
      </p:sp>
      <p:cxnSp>
        <p:nvCxnSpPr>
          <p:cNvPr id="68" name="Rechte verbindingslijn met pijl 67"/>
          <p:cNvCxnSpPr>
            <a:stCxn id="9" idx="0"/>
            <a:endCxn id="2" idx="2"/>
          </p:cNvCxnSpPr>
          <p:nvPr/>
        </p:nvCxnSpPr>
        <p:spPr>
          <a:xfrm flipH="1" flipV="1">
            <a:off x="4239073" y="4471918"/>
            <a:ext cx="2542078" cy="12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5349176" y="512001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skos:member</a:t>
            </a:r>
            <a:endParaRPr lang="nl-NL" dirty="0"/>
          </a:p>
        </p:txBody>
      </p:sp>
      <p:cxnSp>
        <p:nvCxnSpPr>
          <p:cNvPr id="71" name="Rechte verbindingslijn met pijl 70"/>
          <p:cNvCxnSpPr>
            <a:stCxn id="2" idx="1"/>
            <a:endCxn id="8" idx="3"/>
          </p:cNvCxnSpPr>
          <p:nvPr/>
        </p:nvCxnSpPr>
        <p:spPr>
          <a:xfrm flipH="1" flipV="1">
            <a:off x="1868287" y="4111309"/>
            <a:ext cx="1540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2074459" y="375070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dc:source</a:t>
            </a:r>
            <a:endParaRPr lang="nl-NL" dirty="0"/>
          </a:p>
        </p:txBody>
      </p:sp>
      <p:sp>
        <p:nvSpPr>
          <p:cNvPr id="76" name="Tekstvak 75"/>
          <p:cNvSpPr txBox="1"/>
          <p:nvPr/>
        </p:nvSpPr>
        <p:spPr>
          <a:xfrm>
            <a:off x="317500" y="528033"/>
            <a:ext cx="12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Metamodel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41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236</Words>
  <Application>Microsoft Office PowerPoint</Application>
  <PresentationFormat>Breedbeeld</PresentationFormat>
  <Paragraphs>156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NEN3610:2011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NEN3610:2011</dc:title>
  <dc:creator>Brattinga, Marco</dc:creator>
  <cp:lastModifiedBy>Brattinga, Marco</cp:lastModifiedBy>
  <cp:revision>17</cp:revision>
  <dcterms:created xsi:type="dcterms:W3CDTF">2017-10-06T06:27:20Z</dcterms:created>
  <dcterms:modified xsi:type="dcterms:W3CDTF">2018-04-19T21:47:20Z</dcterms:modified>
</cp:coreProperties>
</file>