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21-2-2017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Verkenning adoptie W3C </a:t>
            </a:r>
            <a:r>
              <a:rPr lang="nl-NL" dirty="0" err="1"/>
              <a:t>rdf</a:t>
            </a:r>
            <a:r>
              <a:rPr lang="nl-NL" dirty="0"/>
              <a:t>/</a:t>
            </a:r>
            <a:r>
              <a:rPr lang="nl-NL" dirty="0" err="1"/>
              <a:t>owl</a:t>
            </a:r>
            <a:r>
              <a:rPr lang="nl-NL" dirty="0"/>
              <a:t> technologie voor </a:t>
            </a:r>
            <a:r>
              <a:rPr lang="nl-NL" dirty="0" err="1"/>
              <a:t>IMxx</a:t>
            </a:r>
            <a:r>
              <a:rPr lang="nl-NL" dirty="0"/>
              <a:t>/NEN-3610 modellen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5576" y="3651870"/>
            <a:ext cx="7776864" cy="1314450"/>
          </a:xfrm>
        </p:spPr>
        <p:txBody>
          <a:bodyPr>
            <a:normAutofit lnSpcReduction="10000"/>
          </a:bodyPr>
          <a:lstStyle/>
          <a:p>
            <a:r>
              <a:rPr lang="nl-NL" sz="1500" dirty="0"/>
              <a:t>Project team:</a:t>
            </a:r>
          </a:p>
          <a:p>
            <a:r>
              <a:rPr lang="nl-NL" sz="1500" dirty="0"/>
              <a:t>Hans </a:t>
            </a:r>
            <a:r>
              <a:rPr lang="nl-NL" sz="1500" dirty="0" err="1"/>
              <a:t>Schevers</a:t>
            </a:r>
            <a:r>
              <a:rPr lang="nl-NL" sz="1500" dirty="0"/>
              <a:t> (</a:t>
            </a:r>
            <a:r>
              <a:rPr lang="nl-NL" sz="1500" dirty="0" err="1"/>
              <a:t>BuildingBits</a:t>
            </a:r>
            <a:r>
              <a:rPr lang="nl-NL" sz="1500" dirty="0" smtClean="0"/>
              <a:t>),</a:t>
            </a:r>
            <a:endParaRPr lang="nl-NL" sz="1500" dirty="0"/>
          </a:p>
          <a:p>
            <a:r>
              <a:rPr lang="nl-NL" sz="1500" dirty="0" smtClean="0"/>
              <a:t>Marcel </a:t>
            </a:r>
            <a:r>
              <a:rPr lang="nl-NL" sz="1500" dirty="0"/>
              <a:t>Reuvers, Paul Janssen</a:t>
            </a:r>
            <a:r>
              <a:rPr lang="nl-NL" sz="1500" dirty="0" smtClean="0"/>
              <a:t>, Linda </a:t>
            </a:r>
            <a:r>
              <a:rPr lang="nl-NL" sz="1500" dirty="0"/>
              <a:t>van den Brink, </a:t>
            </a:r>
            <a:endParaRPr lang="nl-NL" sz="1500" dirty="0" smtClean="0"/>
          </a:p>
          <a:p>
            <a:endParaRPr lang="nl-NL" sz="1500" dirty="0"/>
          </a:p>
          <a:p>
            <a:r>
              <a:rPr lang="nl-NL" sz="1500" dirty="0"/>
              <a:t>Versie 1.0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982385"/>
            <a:ext cx="6270724" cy="418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89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W3C/OGC </a:t>
            </a:r>
            <a:r>
              <a:rPr lang="nl-NL" dirty="0" err="1"/>
              <a:t>GeoSparql</a:t>
            </a:r>
            <a:r>
              <a:rPr lang="nl-NL" dirty="0"/>
              <a:t> ontologie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0"/>
            <a:ext cx="2160240" cy="570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491630"/>
            <a:ext cx="4536504" cy="2436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7144" y="3885255"/>
            <a:ext cx="4039032" cy="12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56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Koppeling </a:t>
            </a:r>
            <a:r>
              <a:rPr lang="nl-NL" dirty="0" err="1"/>
              <a:t>Geosparql:Feature</a:t>
            </a:r>
            <a:r>
              <a:rPr lang="nl-NL" dirty="0"/>
              <a:t>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met </a:t>
            </a:r>
            <a:r>
              <a:rPr lang="nl-NL" dirty="0" err="1"/>
              <a:t>Identifier</a:t>
            </a:r>
            <a:r>
              <a:rPr lang="nl-NL" dirty="0"/>
              <a:t> uit de Identificatie ontologie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1825889"/>
            <a:ext cx="3456930" cy="331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16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Centrale Object Definities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700" dirty="0"/>
              <a:t>Semantische beschrijving van Objecten inclusief kenmerken, relaties en restricties</a:t>
            </a:r>
          </a:p>
          <a:p>
            <a:r>
              <a:rPr lang="nl-NL" sz="1700" dirty="0"/>
              <a:t>Gevoed vanuit o.a. de </a:t>
            </a:r>
            <a:r>
              <a:rPr lang="nl-NL" sz="1700" dirty="0" err="1"/>
              <a:t>IMxx</a:t>
            </a:r>
            <a:r>
              <a:rPr lang="nl-NL" sz="1700" dirty="0"/>
              <a:t> benodigdheden</a:t>
            </a:r>
          </a:p>
          <a:p>
            <a:r>
              <a:rPr lang="nl-NL" sz="1700" dirty="0" err="1"/>
              <a:t>Herbruik</a:t>
            </a:r>
            <a:r>
              <a:rPr lang="nl-NL" sz="1700" dirty="0"/>
              <a:t>/Integratie van Objecten (en kenmerken en restricties) voor </a:t>
            </a:r>
            <a:r>
              <a:rPr lang="nl-NL" sz="1700" dirty="0" err="1"/>
              <a:t>IMxx</a:t>
            </a:r>
            <a:r>
              <a:rPr lang="nl-NL" sz="1700" dirty="0"/>
              <a:t> modellen</a:t>
            </a:r>
          </a:p>
          <a:p>
            <a:r>
              <a:rPr lang="nl-NL" sz="1700" dirty="0"/>
              <a:t>OWL modellering:</a:t>
            </a:r>
          </a:p>
          <a:p>
            <a:pPr lvl="1"/>
            <a:r>
              <a:rPr lang="nl-NL" sz="1200" dirty="0"/>
              <a:t>Classes, datatype en object type </a:t>
            </a:r>
            <a:r>
              <a:rPr lang="nl-NL" sz="1200" dirty="0" err="1"/>
              <a:t>properties</a:t>
            </a:r>
            <a:r>
              <a:rPr lang="nl-NL" sz="1200" dirty="0"/>
              <a:t>, </a:t>
            </a:r>
            <a:r>
              <a:rPr lang="nl-NL" sz="1200" dirty="0" err="1"/>
              <a:t>etc</a:t>
            </a:r>
            <a:r>
              <a:rPr lang="nl-NL" sz="1200" dirty="0"/>
              <a:t> voor formalisatie van objecten, relaties en </a:t>
            </a:r>
            <a:r>
              <a:rPr lang="nl-NL" sz="1200" dirty="0" err="1"/>
              <a:t>properties</a:t>
            </a:r>
            <a:endParaRPr lang="nl-NL" sz="1200" dirty="0"/>
          </a:p>
          <a:p>
            <a:pPr lvl="1"/>
            <a:r>
              <a:rPr lang="nl-NL" sz="1200" dirty="0" err="1"/>
              <a:t>equivalentClass</a:t>
            </a:r>
            <a:r>
              <a:rPr lang="nl-NL" sz="1200" dirty="0"/>
              <a:t> constructies voor interoperabiliteit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24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Centrale Object Definities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700" dirty="0"/>
              <a:t>Unieke </a:t>
            </a:r>
            <a:r>
              <a:rPr lang="nl-NL" sz="1700" dirty="0" err="1"/>
              <a:t>uri’s</a:t>
            </a:r>
            <a:endParaRPr lang="nl-NL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700" dirty="0" err="1"/>
              <a:t>Taxonomy</a:t>
            </a:r>
            <a:r>
              <a:rPr lang="nl-NL" sz="1700" dirty="0"/>
              <a:t> van objecten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700" dirty="0"/>
              <a:t>Kenmerken (domain en range van kenmerken)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700" dirty="0"/>
              <a:t>Relaties (</a:t>
            </a:r>
            <a:r>
              <a:rPr lang="nl-NL" sz="1700" dirty="0" err="1"/>
              <a:t>ObjectProperties</a:t>
            </a:r>
            <a:r>
              <a:rPr lang="nl-NL" sz="17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700" dirty="0" err="1"/>
              <a:t>Taxonomy</a:t>
            </a:r>
            <a:r>
              <a:rPr lang="nl-NL" sz="1700" dirty="0"/>
              <a:t> van kenmerken (en relaties)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700" dirty="0"/>
              <a:t>Restricties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700" dirty="0"/>
              <a:t>En meer</a:t>
            </a:r>
          </a:p>
          <a:p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433700"/>
            <a:ext cx="1628574" cy="429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06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700" dirty="0"/>
              <a:t>Meerdere opties</a:t>
            </a:r>
          </a:p>
          <a:p>
            <a:pPr lvl="1"/>
            <a:r>
              <a:rPr lang="nl-NL" sz="1200" dirty="0"/>
              <a:t>Begin datum – eind datum methode (as-is)</a:t>
            </a:r>
          </a:p>
          <a:p>
            <a:pPr lvl="1"/>
            <a:r>
              <a:rPr lang="nl-NL" sz="1200" dirty="0"/>
              <a:t>Expliciet </a:t>
            </a:r>
            <a:r>
              <a:rPr lang="nl-NL" sz="1200" dirty="0" smtClean="0"/>
              <a:t>modelleren</a:t>
            </a:r>
          </a:p>
          <a:p>
            <a:pPr marL="457200" lvl="1" indent="0">
              <a:buNone/>
            </a:pPr>
            <a:r>
              <a:rPr lang="nl-NL" sz="1200" dirty="0" smtClean="0"/>
              <a:t>     Expliciete </a:t>
            </a:r>
            <a:r>
              <a:rPr lang="nl-NL" sz="1200" dirty="0"/>
              <a:t>relatie tussen objecten die een ‘fase’ representeren</a:t>
            </a:r>
          </a:p>
          <a:p>
            <a:pPr lvl="1"/>
            <a:r>
              <a:rPr lang="en-US" sz="1200" dirty="0"/>
              <a:t>Time Ontology in </a:t>
            </a:r>
            <a:r>
              <a:rPr lang="en-US" sz="1200" dirty="0" smtClean="0"/>
              <a:t>OWL</a:t>
            </a:r>
          </a:p>
          <a:p>
            <a:pPr marL="457200" lvl="1" indent="0">
              <a:buNone/>
            </a:pPr>
            <a:r>
              <a:rPr lang="en-US" sz="1200" dirty="0" smtClean="0"/>
              <a:t>     W3C</a:t>
            </a:r>
            <a:r>
              <a:rPr lang="en-US" sz="1200" dirty="0"/>
              <a:t> Working Draft 12 July 2016</a:t>
            </a:r>
          </a:p>
          <a:p>
            <a:pPr lvl="2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95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Historie (as-is)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2711" y="523106"/>
            <a:ext cx="19145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60" y="1681727"/>
            <a:ext cx="7547723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3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smtClean="0"/>
              <a:t>Historie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720" y="1011409"/>
            <a:ext cx="6840760" cy="393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42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Data validatie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0624" y="1259989"/>
            <a:ext cx="2221510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4372729"/>
            <a:ext cx="2425155" cy="43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4341482"/>
            <a:ext cx="1728192" cy="29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24" y="1681047"/>
            <a:ext cx="2603996" cy="344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10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tijdstipRegistratie</a:t>
            </a:r>
            <a:r>
              <a:rPr lang="nl-NL" dirty="0"/>
              <a:t> in </a:t>
            </a:r>
            <a:r>
              <a:rPr lang="nl-NL" dirty="0" err="1"/>
              <a:t>rdf</a:t>
            </a:r>
            <a:r>
              <a:rPr lang="nl-NL" dirty="0"/>
              <a:t>/</a:t>
            </a:r>
            <a:r>
              <a:rPr lang="nl-NL" dirty="0" err="1"/>
              <a:t>xml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latin typeface="+mj-lt"/>
              </a:rPr>
              <a:t> &lt;</a:t>
            </a:r>
            <a:r>
              <a:rPr lang="nl-NL" sz="1800" dirty="0" err="1">
                <a:latin typeface="+mj-lt"/>
              </a:rPr>
              <a:t>rdf:Description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rdf:about</a:t>
            </a:r>
            <a:r>
              <a:rPr lang="nl-NL" sz="1800" dirty="0">
                <a:latin typeface="+mj-lt"/>
              </a:rPr>
              <a:t>="#</a:t>
            </a:r>
            <a:r>
              <a:rPr lang="nl-NL" sz="1800" dirty="0" err="1">
                <a:latin typeface="+mj-lt"/>
              </a:rPr>
              <a:t>tijdstipRegistratie</a:t>
            </a:r>
            <a:r>
              <a:rPr lang="nl-NL" sz="1800" dirty="0">
                <a:latin typeface="+mj-lt"/>
              </a:rPr>
              <a:t>"&gt;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  &lt;</a:t>
            </a:r>
            <a:r>
              <a:rPr lang="nl-NL" sz="1800" dirty="0" err="1">
                <a:latin typeface="+mj-lt"/>
              </a:rPr>
              <a:t>rdf:type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rdf:resource</a:t>
            </a:r>
            <a:r>
              <a:rPr lang="nl-NL" sz="1800" dirty="0">
                <a:latin typeface="+mj-lt"/>
              </a:rPr>
              <a:t>="http://www.w3.org/2002/07/owl#FunctionalProperty"/&gt;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  &lt;</a:t>
            </a:r>
            <a:r>
              <a:rPr lang="nl-NL" sz="1800" dirty="0" err="1">
                <a:latin typeface="+mj-lt"/>
              </a:rPr>
              <a:t>rdfs:domain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rdf:resource</a:t>
            </a:r>
            <a:r>
              <a:rPr lang="nl-NL" sz="1800" dirty="0">
                <a:latin typeface="+mj-lt"/>
              </a:rPr>
              <a:t>="#</a:t>
            </a:r>
            <a:r>
              <a:rPr lang="nl-NL" sz="1800" dirty="0" err="1">
                <a:latin typeface="+mj-lt"/>
              </a:rPr>
              <a:t>FormeleHistorie</a:t>
            </a:r>
            <a:r>
              <a:rPr lang="nl-NL" sz="1800" dirty="0">
                <a:latin typeface="+mj-lt"/>
              </a:rPr>
              <a:t>"/&gt;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  &lt;</a:t>
            </a:r>
            <a:r>
              <a:rPr lang="nl-NL" sz="1800" dirty="0" err="1">
                <a:latin typeface="+mj-lt"/>
              </a:rPr>
              <a:t>rdfs:range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rdf:resource</a:t>
            </a:r>
            <a:r>
              <a:rPr lang="nl-NL" sz="1800" dirty="0">
                <a:latin typeface="+mj-lt"/>
              </a:rPr>
              <a:t>="http://www.w3.org/2001/XMLSchema#dateTime"/&gt;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  &lt;</a:t>
            </a:r>
            <a:r>
              <a:rPr lang="nl-NL" sz="1800" dirty="0" err="1">
                <a:latin typeface="+mj-lt"/>
              </a:rPr>
              <a:t>rdf:type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rdf:resource</a:t>
            </a:r>
            <a:r>
              <a:rPr lang="nl-NL" sz="1800" dirty="0">
                <a:latin typeface="+mj-lt"/>
              </a:rPr>
              <a:t>="http://www.w3.org/2002/07/owl#DatatypeProperty"/&gt;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&lt;/</a:t>
            </a:r>
            <a:r>
              <a:rPr lang="nl-NL" sz="1800" dirty="0" err="1">
                <a:latin typeface="+mj-lt"/>
              </a:rPr>
              <a:t>rdf:Description</a:t>
            </a:r>
            <a:r>
              <a:rPr lang="nl-NL" sz="1800" dirty="0">
                <a:latin typeface="+mj-lt"/>
              </a:rPr>
              <a:t>&gt;</a:t>
            </a:r>
          </a:p>
          <a:p>
            <a:endParaRPr lang="nl-N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133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700" dirty="0"/>
              <a:t>Verkenning en kennisoverdracht </a:t>
            </a:r>
            <a:r>
              <a:rPr lang="nl-NL" sz="1700" dirty="0" err="1"/>
              <a:t>mbt</a:t>
            </a:r>
            <a:r>
              <a:rPr lang="nl-NL" sz="1700" dirty="0"/>
              <a:t> W3C </a:t>
            </a:r>
            <a:r>
              <a:rPr lang="nl-NL" sz="1700" dirty="0" err="1"/>
              <a:t>ontologieën</a:t>
            </a:r>
            <a:r>
              <a:rPr lang="nl-NL" sz="1700" dirty="0"/>
              <a:t> en </a:t>
            </a:r>
            <a:r>
              <a:rPr lang="nl-NL" sz="1700" dirty="0" err="1"/>
              <a:t>Imxx</a:t>
            </a:r>
            <a:r>
              <a:rPr lang="nl-NL" sz="1700" dirty="0"/>
              <a:t>/NEN3610 informatie modellen</a:t>
            </a:r>
          </a:p>
          <a:p>
            <a:r>
              <a:rPr lang="nl-NL" sz="1700" dirty="0"/>
              <a:t>Ervaring opdoen </a:t>
            </a:r>
            <a:r>
              <a:rPr lang="nl-NL" sz="1700" dirty="0" err="1"/>
              <a:t>mbt</a:t>
            </a:r>
            <a:r>
              <a:rPr lang="nl-NL" sz="1700" dirty="0"/>
              <a:t> het modelleren van </a:t>
            </a:r>
            <a:r>
              <a:rPr lang="nl-NL" sz="1700" dirty="0" err="1"/>
              <a:t>Imxx</a:t>
            </a:r>
            <a:r>
              <a:rPr lang="nl-NL" sz="1700" dirty="0"/>
              <a:t> informatie </a:t>
            </a:r>
            <a:r>
              <a:rPr lang="nl-NL" sz="1700" dirty="0" err="1"/>
              <a:t>mbv</a:t>
            </a:r>
            <a:r>
              <a:rPr lang="nl-NL" sz="1700" dirty="0"/>
              <a:t> W3C </a:t>
            </a:r>
            <a:r>
              <a:rPr lang="nl-NL" sz="1700" dirty="0" err="1"/>
              <a:t>Rdf</a:t>
            </a:r>
            <a:r>
              <a:rPr lang="nl-NL" sz="1700" dirty="0"/>
              <a:t>/OWL</a:t>
            </a:r>
          </a:p>
          <a:p>
            <a:r>
              <a:rPr lang="nl-NL" sz="1700" dirty="0"/>
              <a:t>Mogelijkheden identificeren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747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IMxx</a:t>
            </a:r>
            <a:r>
              <a:rPr lang="nl-NL" dirty="0"/>
              <a:t> Informatie Specificatie via </a:t>
            </a:r>
            <a:r>
              <a:rPr lang="nl-NL" dirty="0" err="1"/>
              <a:t>ontologieën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700" dirty="0" err="1"/>
              <a:t>IMxx</a:t>
            </a:r>
            <a:r>
              <a:rPr lang="nl-NL" sz="1700" dirty="0"/>
              <a:t> importeert de benodigde </a:t>
            </a:r>
            <a:r>
              <a:rPr lang="nl-NL" sz="1700" dirty="0" err="1"/>
              <a:t>ontologieën</a:t>
            </a:r>
            <a:endParaRPr lang="nl-NL" sz="1700" dirty="0"/>
          </a:p>
          <a:p>
            <a:r>
              <a:rPr lang="nl-NL" sz="1700" dirty="0" err="1"/>
              <a:t>Imxx</a:t>
            </a:r>
            <a:r>
              <a:rPr lang="nl-NL" sz="1700" dirty="0"/>
              <a:t> voegt OWL </a:t>
            </a:r>
            <a:r>
              <a:rPr lang="nl-NL" sz="1700" dirty="0" err="1"/>
              <a:t>cardinaliteits</a:t>
            </a:r>
            <a:r>
              <a:rPr lang="nl-NL" sz="1700" dirty="0"/>
              <a:t> restricties  toe om informatie specificatie expliciet te modelleren</a:t>
            </a:r>
          </a:p>
          <a:p>
            <a:endParaRPr lang="nl-NL" sz="1700" dirty="0"/>
          </a:p>
          <a:p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40638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IMGeo voorbeeld: importeren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sz="1700" dirty="0" smtClean="0"/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endParaRPr lang="nl-NL" sz="1700" dirty="0" smtClean="0"/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endParaRPr lang="nl-NL" sz="1700" dirty="0" smtClean="0"/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dirty="0" smtClean="0"/>
              <a:t>Een </a:t>
            </a:r>
            <a:r>
              <a:rPr lang="nl-NL" sz="1700" dirty="0"/>
              <a:t>voorbeeld: </a:t>
            </a:r>
            <a:r>
              <a:rPr lang="nl-NL" sz="1700" dirty="0" err="1"/>
              <a:t>ImGeo</a:t>
            </a:r>
            <a:r>
              <a:rPr lang="nl-NL" sz="1700" dirty="0"/>
              <a:t> importeert </a:t>
            </a:r>
            <a:r>
              <a:rPr lang="nl-NL" sz="1700" dirty="0" err="1"/>
              <a:t>gegevensCatalogues</a:t>
            </a:r>
            <a:r>
              <a:rPr lang="nl-NL" sz="1700" dirty="0"/>
              <a:t>/OOI, Identificatie Ontologie, </a:t>
            </a:r>
            <a:r>
              <a:rPr lang="nl-NL" sz="1700" dirty="0" err="1"/>
              <a:t>Geosparql</a:t>
            </a:r>
            <a:r>
              <a:rPr lang="nl-NL" sz="1700" dirty="0"/>
              <a:t> en Historie</a:t>
            </a:r>
          </a:p>
          <a:p>
            <a:pPr marL="0" indent="0">
              <a:buNone/>
            </a:pPr>
            <a:r>
              <a:rPr lang="nl-NL" sz="1700" dirty="0"/>
              <a:t>Let op dat alle objecten uit deze </a:t>
            </a:r>
            <a:r>
              <a:rPr lang="nl-NL" sz="1700" dirty="0" err="1"/>
              <a:t>ontologieën</a:t>
            </a:r>
            <a:r>
              <a:rPr lang="nl-NL" sz="1700" dirty="0"/>
              <a:t> </a:t>
            </a:r>
            <a:r>
              <a:rPr lang="nl-NL" sz="1700" dirty="0" err="1"/>
              <a:t>geimporteerd</a:t>
            </a:r>
            <a:r>
              <a:rPr lang="nl-NL" sz="1700" dirty="0"/>
              <a:t> worden. Dus ook de objecten die wellicht niet gebruikt worden!</a:t>
            </a:r>
          </a:p>
          <a:p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350" y="1595438"/>
            <a:ext cx="7351713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88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IMGeo voorbeeld: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Koppeling </a:t>
            </a:r>
            <a:r>
              <a:rPr lang="nl-NL" dirty="0"/>
              <a:t>Object definitie met Historie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1707654"/>
            <a:ext cx="4037471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2859782"/>
            <a:ext cx="3828953" cy="119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98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Koppeling in  </a:t>
            </a:r>
            <a:r>
              <a:rPr lang="nl-NL" dirty="0" err="1"/>
              <a:t>rdf</a:t>
            </a:r>
            <a:r>
              <a:rPr lang="nl-NL" dirty="0"/>
              <a:t>/XML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1800" dirty="0">
              <a:latin typeface="+mj-lt"/>
            </a:endParaRP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&lt;</a:t>
            </a:r>
            <a:r>
              <a:rPr lang="nl-NL" sz="1800" dirty="0" err="1">
                <a:latin typeface="+mj-lt"/>
              </a:rPr>
              <a:t>owl:Class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rdf:ID</a:t>
            </a:r>
            <a:r>
              <a:rPr lang="nl-NL" sz="1800" dirty="0">
                <a:latin typeface="+mj-lt"/>
              </a:rPr>
              <a:t>="</a:t>
            </a:r>
            <a:r>
              <a:rPr lang="nl-NL" sz="1800" dirty="0" err="1">
                <a:latin typeface="+mj-lt"/>
              </a:rPr>
              <a:t>IMGeoObjecten</a:t>
            </a:r>
            <a:r>
              <a:rPr lang="nl-NL" sz="1800" dirty="0">
                <a:latin typeface="+mj-lt"/>
              </a:rPr>
              <a:t>"&gt;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  &lt;</a:t>
            </a:r>
            <a:r>
              <a:rPr lang="nl-NL" sz="1800" dirty="0" err="1">
                <a:latin typeface="+mj-lt"/>
              </a:rPr>
              <a:t>rdfs:subClassOf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rdf:resource</a:t>
            </a:r>
            <a:r>
              <a:rPr lang="nl-NL" sz="1800" dirty="0">
                <a:latin typeface="+mj-lt"/>
              </a:rPr>
              <a:t>="../Historie/</a:t>
            </a:r>
            <a:r>
              <a:rPr lang="nl-NL" sz="1800" dirty="0" err="1">
                <a:latin typeface="+mj-lt"/>
              </a:rPr>
              <a:t>def#FormeleLevensduur</a:t>
            </a:r>
            <a:r>
              <a:rPr lang="nl-NL" sz="1800" dirty="0">
                <a:latin typeface="+mj-lt"/>
              </a:rPr>
              <a:t>"/&gt;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  &lt;</a:t>
            </a:r>
            <a:r>
              <a:rPr lang="nl-NL" sz="1800" dirty="0" err="1">
                <a:latin typeface="+mj-lt"/>
              </a:rPr>
              <a:t>rdfs:subClassOf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rdf:resource</a:t>
            </a:r>
            <a:r>
              <a:rPr lang="nl-NL" sz="1800" dirty="0">
                <a:latin typeface="+mj-lt"/>
              </a:rPr>
              <a:t>="../Historie/</a:t>
            </a:r>
            <a:r>
              <a:rPr lang="nl-NL" sz="1800" dirty="0" err="1">
                <a:latin typeface="+mj-lt"/>
              </a:rPr>
              <a:t>def#FormeleHistorie</a:t>
            </a:r>
            <a:r>
              <a:rPr lang="nl-NL" sz="1800" dirty="0">
                <a:latin typeface="+mj-lt"/>
              </a:rPr>
              <a:t>"/&gt;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  &lt;</a:t>
            </a:r>
            <a:r>
              <a:rPr lang="nl-NL" sz="1800" dirty="0" err="1">
                <a:latin typeface="+mj-lt"/>
              </a:rPr>
              <a:t>rdfs:subClassOf</a:t>
            </a:r>
            <a:r>
              <a:rPr lang="nl-NL" sz="1800" dirty="0">
                <a:latin typeface="+mj-lt"/>
              </a:rPr>
              <a:t> </a:t>
            </a:r>
            <a:r>
              <a:rPr lang="nl-NL" sz="1800" dirty="0" err="1">
                <a:latin typeface="+mj-lt"/>
              </a:rPr>
              <a:t>rdf:resource</a:t>
            </a:r>
            <a:r>
              <a:rPr lang="nl-NL" sz="1800" dirty="0">
                <a:latin typeface="+mj-lt"/>
              </a:rPr>
              <a:t>="http://www.w3.org/2002/07/owl#Thing"/&gt;</a:t>
            </a:r>
          </a:p>
          <a:p>
            <a:pPr marL="0" indent="0">
              <a:buNone/>
            </a:pPr>
            <a:r>
              <a:rPr lang="nl-NL" sz="1800" dirty="0">
                <a:latin typeface="+mj-lt"/>
              </a:rPr>
              <a:t>  &lt;/</a:t>
            </a:r>
            <a:r>
              <a:rPr lang="nl-NL" sz="1800" dirty="0" err="1">
                <a:latin typeface="+mj-lt"/>
              </a:rPr>
              <a:t>owl:Class</a:t>
            </a:r>
            <a:r>
              <a:rPr lang="nl-NL" sz="1800" dirty="0">
                <a:latin typeface="+mj-lt"/>
              </a:rPr>
              <a:t>&gt;</a:t>
            </a:r>
          </a:p>
          <a:p>
            <a:endParaRPr lang="nl-NL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4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IMGeo voorbeeld: </a:t>
            </a:r>
            <a:r>
              <a:rPr lang="nl-NL" dirty="0" err="1"/>
              <a:t>cardinaliteits</a:t>
            </a:r>
            <a:r>
              <a:rPr lang="nl-NL" dirty="0"/>
              <a:t> restricties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692399"/>
            <a:ext cx="2667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179512" y="4284687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i="1" dirty="0"/>
              <a:t>Voorbeeld: Alle CityFurniture moeten verplicht 1 “hasGeometry” relatie hebben.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1649834"/>
            <a:ext cx="3011487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4130799"/>
            <a:ext cx="3813804" cy="87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36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IMGeo voorbeeld: Mast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660" y="1635646"/>
            <a:ext cx="8229600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1720" y="4155926"/>
            <a:ext cx="5048101" cy="99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95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Mast voorbeeld ontologie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8737" y="987574"/>
            <a:ext cx="3831736" cy="415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8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IMGeo dataset: mast 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946739"/>
            <a:ext cx="2592288" cy="407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924" y="1536204"/>
            <a:ext cx="3681140" cy="342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86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IMGEO dataset: mast relaties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1451850"/>
            <a:ext cx="5112568" cy="364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239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rdf-xml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7739334" cy="4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0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Beoogde voordelen adoptie </a:t>
            </a:r>
            <a:r>
              <a:rPr lang="nl-NL" dirty="0" err="1"/>
              <a:t>Semantic</a:t>
            </a:r>
            <a:r>
              <a:rPr lang="nl-NL" dirty="0"/>
              <a:t> Web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l-NL" sz="4900" dirty="0"/>
              <a:t>Aansluiting op Internationale standaarden</a:t>
            </a:r>
          </a:p>
          <a:p>
            <a:r>
              <a:rPr lang="nl-NL" sz="4900" dirty="0" err="1"/>
              <a:t>Linkbaar</a:t>
            </a:r>
            <a:r>
              <a:rPr lang="nl-NL" sz="4900" dirty="0"/>
              <a:t>, </a:t>
            </a:r>
            <a:r>
              <a:rPr lang="nl-NL" sz="4900" dirty="0" err="1"/>
              <a:t>uitbreidbaar</a:t>
            </a:r>
            <a:r>
              <a:rPr lang="nl-NL" sz="4900" dirty="0"/>
              <a:t> en </a:t>
            </a:r>
            <a:r>
              <a:rPr lang="nl-NL" sz="4900" dirty="0" err="1"/>
              <a:t>ondervraagbaar</a:t>
            </a:r>
            <a:r>
              <a:rPr lang="nl-NL" sz="4900" dirty="0"/>
              <a:t> op basis van ‘standaarden’ (</a:t>
            </a:r>
            <a:r>
              <a:rPr lang="nl-NL" sz="4900" dirty="0" err="1"/>
              <a:t>rdf,uri’s</a:t>
            </a:r>
            <a:r>
              <a:rPr lang="nl-NL" sz="4900" dirty="0"/>
              <a:t>, </a:t>
            </a:r>
            <a:r>
              <a:rPr lang="nl-NL" sz="4900" dirty="0" err="1"/>
              <a:t>sparql</a:t>
            </a:r>
            <a:r>
              <a:rPr lang="nl-NL" sz="4900" dirty="0"/>
              <a:t>)</a:t>
            </a:r>
          </a:p>
          <a:p>
            <a:r>
              <a:rPr lang="nl-NL" sz="4900" dirty="0"/>
              <a:t>Rijke </a:t>
            </a:r>
            <a:r>
              <a:rPr lang="nl-NL" sz="4900" dirty="0" err="1"/>
              <a:t>modellerings</a:t>
            </a:r>
            <a:r>
              <a:rPr lang="nl-NL" sz="4900" dirty="0"/>
              <a:t> omgeving (</a:t>
            </a:r>
            <a:r>
              <a:rPr lang="nl-NL" sz="4900" dirty="0" err="1"/>
              <a:t>owl</a:t>
            </a:r>
            <a:r>
              <a:rPr lang="nl-NL" sz="4900" dirty="0"/>
              <a:t> en </a:t>
            </a:r>
            <a:r>
              <a:rPr lang="nl-NL" sz="4900" dirty="0" err="1"/>
              <a:t>owl-ontologieën</a:t>
            </a:r>
            <a:r>
              <a:rPr lang="nl-NL" sz="4900" dirty="0"/>
              <a:t>, QUDT, </a:t>
            </a:r>
            <a:r>
              <a:rPr lang="nl-NL" sz="4900" dirty="0" err="1"/>
              <a:t>Prov-o</a:t>
            </a:r>
            <a:r>
              <a:rPr lang="nl-NL" sz="4900" dirty="0"/>
              <a:t>, </a:t>
            </a:r>
            <a:r>
              <a:rPr lang="nl-NL" sz="4900" dirty="0" err="1"/>
              <a:t>skos,dc,etc</a:t>
            </a:r>
            <a:r>
              <a:rPr lang="nl-NL" sz="4900" dirty="0"/>
              <a:t>) maakt vergaande formalisering van afspraken mogelijk</a:t>
            </a:r>
          </a:p>
          <a:p>
            <a:r>
              <a:rPr lang="nl-NL" sz="4900" dirty="0"/>
              <a:t>Groeiend software ecosysteem (</a:t>
            </a:r>
            <a:r>
              <a:rPr lang="nl-NL" sz="4900" dirty="0" err="1"/>
              <a:t>triplestores,editors</a:t>
            </a:r>
            <a:r>
              <a:rPr lang="nl-NL" sz="4900" dirty="0"/>
              <a:t>, </a:t>
            </a:r>
            <a:r>
              <a:rPr lang="nl-NL" sz="4900" dirty="0" err="1"/>
              <a:t>api’s</a:t>
            </a:r>
            <a:r>
              <a:rPr lang="nl-NL" sz="4900" dirty="0"/>
              <a:t>)</a:t>
            </a:r>
          </a:p>
          <a:p>
            <a:r>
              <a:rPr lang="nl-NL" sz="4900" dirty="0"/>
              <a:t>Convergentie van andere standaarden naar </a:t>
            </a:r>
            <a:r>
              <a:rPr lang="nl-NL" sz="4900" dirty="0" err="1"/>
              <a:t>Semantic</a:t>
            </a:r>
            <a:r>
              <a:rPr lang="nl-NL" sz="4900" dirty="0"/>
              <a:t> Web</a:t>
            </a:r>
          </a:p>
          <a:p>
            <a:pPr lvl="1"/>
            <a:r>
              <a:rPr lang="nl-NL" sz="3700" dirty="0"/>
              <a:t>COINS &amp; </a:t>
            </a:r>
            <a:r>
              <a:rPr lang="nl-NL" sz="3700" dirty="0" err="1"/>
              <a:t>ObjectTypeLibraries</a:t>
            </a:r>
            <a:r>
              <a:rPr lang="nl-NL" sz="3700" dirty="0"/>
              <a:t> (CB-NL)</a:t>
            </a:r>
          </a:p>
          <a:p>
            <a:pPr lvl="1"/>
            <a:r>
              <a:rPr lang="nl-NL" sz="3700" dirty="0"/>
              <a:t>BIM/IFCOWL</a:t>
            </a:r>
          </a:p>
          <a:p>
            <a:pPr lvl="1"/>
            <a:r>
              <a:rPr lang="nl-NL" sz="3700" dirty="0"/>
              <a:t>RIONED (Gegevenswoordenboek Stedelijk Water) GWSW</a:t>
            </a:r>
          </a:p>
          <a:p>
            <a:pPr lvl="1"/>
            <a:r>
              <a:rPr lang="nl-NL" sz="3700" dirty="0"/>
              <a:t>Gegevenscatalogus DSO, Kadaster TOP10NL/BRT LOD, BRK</a:t>
            </a:r>
          </a:p>
          <a:p>
            <a:r>
              <a:rPr lang="nl-NL" sz="4900" dirty="0" err="1"/>
              <a:t>Reasoners</a:t>
            </a:r>
            <a:endParaRPr lang="nl-NL" sz="4900" dirty="0"/>
          </a:p>
          <a:p>
            <a:pPr lvl="1"/>
            <a:r>
              <a:rPr lang="nl-NL" sz="3700" dirty="0"/>
              <a:t>Extra gegevens afleiden incl. classificatie van gegevens</a:t>
            </a:r>
          </a:p>
          <a:p>
            <a:pPr lvl="1"/>
            <a:r>
              <a:rPr lang="nl-NL" sz="3700" dirty="0"/>
              <a:t>Semantiek consistentie  (inconsistenties in klasse definities kunnen gevonden worden)</a:t>
            </a:r>
          </a:p>
          <a:p>
            <a:pPr lvl="1"/>
            <a:r>
              <a:rPr lang="nl-NL" sz="3700" dirty="0"/>
              <a:t>Data Validatie &amp; Informatie specificatie functionaliteit via Closed World Aannamen &amp; </a:t>
            </a:r>
            <a:r>
              <a:rPr lang="nl-NL" sz="3700" dirty="0" err="1"/>
              <a:t>owl</a:t>
            </a:r>
            <a:r>
              <a:rPr lang="nl-NL" sz="3700" dirty="0"/>
              <a:t> </a:t>
            </a:r>
            <a:r>
              <a:rPr lang="nl-NL" sz="3700" dirty="0" err="1"/>
              <a:t>cardinaliteits</a:t>
            </a:r>
            <a:r>
              <a:rPr lang="nl-NL" sz="3700" dirty="0"/>
              <a:t> restricties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142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Voorbeeld: </a:t>
            </a:r>
            <a:r>
              <a:rPr lang="nl-NL" dirty="0" err="1"/>
              <a:t>IMBor</a:t>
            </a:r>
            <a:endParaRPr lang="nl-NL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563638"/>
            <a:ext cx="8229600" cy="1938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833248"/>
            <a:ext cx="5653757" cy="82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68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IMBOR in Baan Voor Vliegverkeer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1707654"/>
            <a:ext cx="4883319" cy="3200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110192"/>
            <a:ext cx="3006799" cy="104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993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IMBOR/IMGeo integratie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480740"/>
            <a:ext cx="4889071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0045" y="1480740"/>
            <a:ext cx="3366451" cy="35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4039792"/>
            <a:ext cx="3950444" cy="98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7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IMBOR/IMGeo integratie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635646"/>
            <a:ext cx="5084505" cy="326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867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sz="2200" dirty="0"/>
              <a:t>Verkenning is uitgevoerd naar RDF/OWL </a:t>
            </a:r>
            <a:r>
              <a:rPr lang="nl-NL" sz="2200" dirty="0" err="1"/>
              <a:t>semantic</a:t>
            </a:r>
            <a:r>
              <a:rPr lang="nl-NL" sz="2200" dirty="0"/>
              <a:t> web voor </a:t>
            </a:r>
            <a:r>
              <a:rPr lang="nl-NL" sz="2200" dirty="0" err="1"/>
              <a:t>IMxx</a:t>
            </a:r>
            <a:r>
              <a:rPr lang="nl-NL" sz="2200" dirty="0"/>
              <a:t> informatie modellen</a:t>
            </a:r>
          </a:p>
          <a:p>
            <a:pPr lvl="1"/>
            <a:r>
              <a:rPr lang="nl-NL" sz="2200" dirty="0"/>
              <a:t>Mogelijke voordelen van de adoptie van </a:t>
            </a:r>
            <a:r>
              <a:rPr lang="nl-NL" sz="2200" dirty="0" err="1"/>
              <a:t>Semantic</a:t>
            </a:r>
            <a:r>
              <a:rPr lang="nl-NL" sz="2200" dirty="0"/>
              <a:t> web is </a:t>
            </a:r>
            <a:r>
              <a:rPr lang="nl-NL" sz="2200" dirty="0" err="1"/>
              <a:t>geidentificeerd</a:t>
            </a:r>
            <a:endParaRPr lang="nl-NL" sz="2200" dirty="0"/>
          </a:p>
          <a:p>
            <a:pPr lvl="1"/>
            <a:r>
              <a:rPr lang="nl-NL" sz="2200" dirty="0"/>
              <a:t>Voorbeelden van:</a:t>
            </a:r>
          </a:p>
          <a:p>
            <a:pPr lvl="2"/>
            <a:r>
              <a:rPr lang="nl-NL" sz="1500" dirty="0" err="1"/>
              <a:t>Imxx</a:t>
            </a:r>
            <a:r>
              <a:rPr lang="nl-NL" sz="1500" dirty="0"/>
              <a:t> informatie modellering </a:t>
            </a:r>
            <a:r>
              <a:rPr lang="nl-NL" sz="1500" dirty="0" err="1"/>
              <a:t>mbv</a:t>
            </a:r>
            <a:r>
              <a:rPr lang="nl-NL" sz="1500" dirty="0"/>
              <a:t> </a:t>
            </a:r>
            <a:r>
              <a:rPr lang="nl-NL" sz="1500" dirty="0" err="1"/>
              <a:t>rdf</a:t>
            </a:r>
            <a:r>
              <a:rPr lang="nl-NL" sz="1500" dirty="0"/>
              <a:t>/OWL</a:t>
            </a:r>
          </a:p>
          <a:p>
            <a:pPr lvl="3"/>
            <a:r>
              <a:rPr lang="nl-NL" sz="1500" dirty="0" err="1"/>
              <a:t>Klasses</a:t>
            </a:r>
            <a:r>
              <a:rPr lang="nl-NL" sz="1500" dirty="0"/>
              <a:t>, </a:t>
            </a:r>
            <a:r>
              <a:rPr lang="nl-NL" sz="1500" dirty="0" err="1"/>
              <a:t>properties</a:t>
            </a:r>
            <a:r>
              <a:rPr lang="nl-NL" sz="1500" dirty="0"/>
              <a:t> en relaties</a:t>
            </a:r>
          </a:p>
          <a:p>
            <a:pPr lvl="3"/>
            <a:r>
              <a:rPr lang="nl-NL" sz="1500" dirty="0"/>
              <a:t>Codelijsten en </a:t>
            </a:r>
            <a:r>
              <a:rPr lang="nl-NL" sz="1500" dirty="0" err="1"/>
              <a:t>cardinaliteits</a:t>
            </a:r>
            <a:r>
              <a:rPr lang="nl-NL" sz="1500" dirty="0"/>
              <a:t> restricties</a:t>
            </a:r>
          </a:p>
          <a:p>
            <a:pPr lvl="2"/>
            <a:r>
              <a:rPr lang="nl-NL" sz="1500" dirty="0"/>
              <a:t>Gebruik maken van een netwerk van </a:t>
            </a:r>
            <a:r>
              <a:rPr lang="nl-NL" sz="1500" dirty="0" err="1"/>
              <a:t>ontologieën</a:t>
            </a:r>
            <a:r>
              <a:rPr lang="nl-NL" sz="1500" dirty="0"/>
              <a:t> voor </a:t>
            </a:r>
            <a:r>
              <a:rPr lang="nl-NL" sz="1500" dirty="0" err="1"/>
              <a:t>IMxx</a:t>
            </a:r>
            <a:endParaRPr lang="nl-NL" sz="1500" dirty="0"/>
          </a:p>
          <a:p>
            <a:pPr lvl="2"/>
            <a:r>
              <a:rPr lang="nl-NL" sz="1500" dirty="0"/>
              <a:t>Data validatie via CWA </a:t>
            </a:r>
            <a:r>
              <a:rPr lang="nl-NL" sz="1500" dirty="0" err="1"/>
              <a:t>reasoning</a:t>
            </a:r>
            <a:endParaRPr lang="nl-NL" sz="1500" dirty="0"/>
          </a:p>
          <a:p>
            <a:pPr lvl="2"/>
            <a:r>
              <a:rPr lang="nl-NL" sz="1500" dirty="0"/>
              <a:t>Integratie via </a:t>
            </a:r>
            <a:r>
              <a:rPr lang="nl-NL" sz="1500" dirty="0" err="1"/>
              <a:t>reasoning</a:t>
            </a:r>
            <a:endParaRPr lang="nl-NL" sz="1500" dirty="0"/>
          </a:p>
          <a:p>
            <a:pPr lvl="2"/>
            <a:r>
              <a:rPr lang="nl-NL" sz="1500" dirty="0"/>
              <a:t>ondersteunende </a:t>
            </a:r>
            <a:r>
              <a:rPr lang="nl-NL" sz="1500" dirty="0" err="1"/>
              <a:t>ontologieën</a:t>
            </a:r>
            <a:r>
              <a:rPr lang="nl-NL" sz="1500" dirty="0"/>
              <a:t> </a:t>
            </a:r>
          </a:p>
          <a:p>
            <a:pPr lvl="3"/>
            <a:r>
              <a:rPr lang="nl-NL" sz="1500" dirty="0"/>
              <a:t>ID en historie</a:t>
            </a:r>
          </a:p>
          <a:p>
            <a:pPr lvl="3"/>
            <a:r>
              <a:rPr lang="nl-NL" sz="1500" dirty="0"/>
              <a:t>Aanzet tot IMGeo en </a:t>
            </a:r>
            <a:r>
              <a:rPr lang="nl-NL" sz="1500" dirty="0" err="1"/>
              <a:t>ImBor</a:t>
            </a:r>
            <a:r>
              <a:rPr lang="nl-NL" sz="1500" dirty="0"/>
              <a:t> </a:t>
            </a:r>
            <a:r>
              <a:rPr lang="nl-NL" sz="1500" dirty="0" err="1"/>
              <a:t>ontologieën</a:t>
            </a:r>
            <a:endParaRPr lang="nl-NL" sz="15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311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modelleringen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455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Codelijst elementen als objecten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1779662"/>
            <a:ext cx="2566638" cy="93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1635646"/>
            <a:ext cx="35005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1680" y="2847646"/>
            <a:ext cx="2609329" cy="195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32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VoidTypeObject</a:t>
            </a:r>
            <a:r>
              <a:rPr lang="nl-NL" dirty="0"/>
              <a:t> definitie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700" dirty="0" err="1"/>
              <a:t>Voidable</a:t>
            </a:r>
            <a:endParaRPr lang="nl-NL" sz="1700" dirty="0"/>
          </a:p>
          <a:p>
            <a:pPr lvl="1"/>
            <a:r>
              <a:rPr lang="nl-NL" sz="1200" dirty="0"/>
              <a:t>Keuzelijst moet “</a:t>
            </a:r>
            <a:r>
              <a:rPr lang="nl-NL" sz="1200" dirty="0" err="1"/>
              <a:t>void</a:t>
            </a:r>
            <a:r>
              <a:rPr lang="nl-NL" sz="1200" dirty="0"/>
              <a:t>” aanbieden</a:t>
            </a:r>
          </a:p>
          <a:p>
            <a:pPr lvl="1"/>
            <a:r>
              <a:rPr lang="nl-NL" sz="1200" dirty="0"/>
              <a:t>“</a:t>
            </a:r>
            <a:r>
              <a:rPr lang="nl-NL" sz="1200" dirty="0" err="1"/>
              <a:t>void</a:t>
            </a:r>
            <a:r>
              <a:rPr lang="nl-NL" sz="1200" dirty="0"/>
              <a:t>-reden” moet </a:t>
            </a:r>
            <a:r>
              <a:rPr lang="nl-NL" sz="1200" dirty="0" err="1"/>
              <a:t>toevoegbaar</a:t>
            </a:r>
            <a:r>
              <a:rPr lang="nl-NL" sz="1200" dirty="0"/>
              <a:t> zijn</a:t>
            </a:r>
          </a:p>
          <a:p>
            <a:r>
              <a:rPr lang="nl-NL" sz="1700" dirty="0" err="1"/>
              <a:t>VoidTypeClasse</a:t>
            </a:r>
            <a:endParaRPr lang="nl-NL" sz="1700" dirty="0"/>
          </a:p>
          <a:p>
            <a:pPr lvl="1"/>
            <a:r>
              <a:rPr lang="nl-NL" sz="1200" dirty="0"/>
              <a:t>Equivalent aan:</a:t>
            </a:r>
          </a:p>
          <a:p>
            <a:pPr lvl="2"/>
            <a:r>
              <a:rPr lang="nl-NL" sz="1200" dirty="0"/>
              <a:t> </a:t>
            </a:r>
            <a:r>
              <a:rPr lang="nl-NL" sz="1200" dirty="0" err="1"/>
              <a:t>typeO</a:t>
            </a:r>
            <a:r>
              <a:rPr lang="nl-NL" sz="1200" dirty="0"/>
              <a:t> </a:t>
            </a:r>
            <a:r>
              <a:rPr lang="nl-NL" sz="1200" dirty="0" err="1"/>
              <a:t>value</a:t>
            </a:r>
            <a:r>
              <a:rPr lang="nl-NL" sz="1200" dirty="0"/>
              <a:t> </a:t>
            </a:r>
            <a:r>
              <a:rPr lang="nl-NL" sz="1200" dirty="0" err="1"/>
              <a:t>type_void</a:t>
            </a:r>
            <a:endParaRPr lang="nl-NL" sz="1200" dirty="0"/>
          </a:p>
          <a:p>
            <a:pPr lvl="1"/>
            <a:r>
              <a:rPr lang="nl-NL" sz="1200" dirty="0"/>
              <a:t>Verplichte ‘reden’</a:t>
            </a:r>
          </a:p>
          <a:p>
            <a:pPr lvl="2"/>
            <a:r>
              <a:rPr lang="nl-NL" sz="1200" dirty="0"/>
              <a:t>reden </a:t>
            </a:r>
            <a:r>
              <a:rPr lang="nl-NL" sz="1200" dirty="0" err="1"/>
              <a:t>exactly</a:t>
            </a:r>
            <a:r>
              <a:rPr lang="nl-NL" sz="1200" dirty="0"/>
              <a:t> 1</a:t>
            </a:r>
          </a:p>
          <a:p>
            <a:endParaRPr lang="nl-N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1779661"/>
            <a:ext cx="2676525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337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err="1"/>
              <a:t>Void</a:t>
            </a:r>
            <a:r>
              <a:rPr lang="nl-NL" dirty="0"/>
              <a:t> voorbeeld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0310" y="874002"/>
            <a:ext cx="3284058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444" y="2067694"/>
            <a:ext cx="2841468" cy="205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670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Eenvouding</a:t>
            </a:r>
            <a:r>
              <a:rPr lang="nl-NL" dirty="0"/>
              <a:t> (context) </a:t>
            </a:r>
            <a:r>
              <a:rPr lang="nl-NL" dirty="0" err="1"/>
              <a:t>Mapping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700" dirty="0"/>
              <a:t>Een Put in IMGeo is gelijk aan een Putdeksel in andere modellen</a:t>
            </a:r>
          </a:p>
          <a:p>
            <a:r>
              <a:rPr lang="nl-NL" sz="1700" dirty="0"/>
              <a:t>Een “</a:t>
            </a:r>
            <a:r>
              <a:rPr lang="nl-NL" sz="1700" dirty="0" err="1"/>
              <a:t>EchtePut</a:t>
            </a:r>
            <a:r>
              <a:rPr lang="nl-NL" sz="1700" dirty="0"/>
              <a:t>” zou een nieuwe definitie kunnen zijn</a:t>
            </a:r>
          </a:p>
          <a:p>
            <a:endParaRPr lang="nl-NL" sz="17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2355726"/>
            <a:ext cx="6402164" cy="274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71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Beoogde voordelen adoptie 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Semantic</a:t>
            </a:r>
            <a:r>
              <a:rPr lang="nl-NL" dirty="0" smtClean="0"/>
              <a:t> </a:t>
            </a:r>
            <a:r>
              <a:rPr lang="nl-NL" dirty="0"/>
              <a:t>Web voor </a:t>
            </a:r>
            <a:r>
              <a:rPr lang="nl-NL" dirty="0" err="1"/>
              <a:t>IMxx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nl-NL" sz="1700" dirty="0" err="1"/>
              <a:t>Standardisatie</a:t>
            </a:r>
            <a:r>
              <a:rPr lang="nl-NL" sz="1700" dirty="0"/>
              <a:t> </a:t>
            </a:r>
            <a:r>
              <a:rPr lang="nl-NL" sz="1700" dirty="0" err="1">
                <a:sym typeface="Wingdings" panose="05000000000000000000" pitchFamily="2" charset="2"/>
              </a:rPr>
              <a:t>IMxx</a:t>
            </a:r>
            <a:r>
              <a:rPr lang="nl-NL" sz="1700" dirty="0">
                <a:sym typeface="Wingdings" panose="05000000000000000000" pitchFamily="2" charset="2"/>
              </a:rPr>
              <a:t> modelleringen</a:t>
            </a:r>
          </a:p>
          <a:p>
            <a:pPr lvl="1"/>
            <a:r>
              <a:rPr lang="nl-NL" sz="1200" dirty="0">
                <a:sym typeface="Wingdings" panose="05000000000000000000" pitchFamily="2" charset="2"/>
              </a:rPr>
              <a:t>Standaard Modellering van bijv. codelijsten (adoptie van </a:t>
            </a:r>
            <a:r>
              <a:rPr lang="nl-NL" sz="1200" dirty="0" err="1">
                <a:sym typeface="Wingdings" panose="05000000000000000000" pitchFamily="2" charset="2"/>
              </a:rPr>
              <a:t>owl</a:t>
            </a:r>
            <a:r>
              <a:rPr lang="nl-NL" sz="1200" dirty="0">
                <a:sym typeface="Wingdings" panose="05000000000000000000" pitchFamily="2" charset="2"/>
              </a:rPr>
              <a:t> modelleringen)</a:t>
            </a:r>
          </a:p>
          <a:p>
            <a:pPr lvl="1"/>
            <a:r>
              <a:rPr lang="nl-NL" sz="1200" dirty="0">
                <a:sym typeface="Wingdings" panose="05000000000000000000" pitchFamily="2" charset="2"/>
              </a:rPr>
              <a:t>Vergaande modellering van afspraken</a:t>
            </a:r>
          </a:p>
          <a:p>
            <a:pPr lvl="1"/>
            <a:r>
              <a:rPr lang="nl-NL" sz="1200" dirty="0">
                <a:sym typeface="Wingdings" panose="05000000000000000000" pitchFamily="2" charset="2"/>
              </a:rPr>
              <a:t>Standaard modellering van versiebeheer en andere functies op basis van bestaande </a:t>
            </a:r>
            <a:r>
              <a:rPr lang="nl-NL" sz="1200" dirty="0" err="1">
                <a:sym typeface="Wingdings" panose="05000000000000000000" pitchFamily="2" charset="2"/>
              </a:rPr>
              <a:t>ontologien</a:t>
            </a:r>
            <a:r>
              <a:rPr lang="nl-NL" sz="1200" dirty="0">
                <a:sym typeface="Wingdings" panose="05000000000000000000" pitchFamily="2" charset="2"/>
              </a:rPr>
              <a:t> (</a:t>
            </a:r>
            <a:r>
              <a:rPr lang="nl-NL" sz="1200" dirty="0" err="1">
                <a:sym typeface="Wingdings" panose="05000000000000000000" pitchFamily="2" charset="2"/>
              </a:rPr>
              <a:t>prov-o</a:t>
            </a:r>
            <a:r>
              <a:rPr lang="nl-NL" sz="1200" dirty="0">
                <a:sym typeface="Wingdings" panose="05000000000000000000" pitchFamily="2" charset="2"/>
              </a:rPr>
              <a:t>, Time, </a:t>
            </a:r>
            <a:r>
              <a:rPr lang="nl-NL" sz="1200" dirty="0" err="1">
                <a:sym typeface="Wingdings" panose="05000000000000000000" pitchFamily="2" charset="2"/>
              </a:rPr>
              <a:t>geosparql</a:t>
            </a:r>
            <a:r>
              <a:rPr lang="nl-NL" sz="1200" dirty="0">
                <a:sym typeface="Wingdings" panose="05000000000000000000" pitchFamily="2" charset="2"/>
              </a:rPr>
              <a:t>)</a:t>
            </a:r>
          </a:p>
          <a:p>
            <a:pPr marL="342900" lvl="2" indent="-342900"/>
            <a:r>
              <a:rPr lang="nl-NL" sz="1700" dirty="0">
                <a:sym typeface="Wingdings" panose="05000000000000000000" pitchFamily="2" charset="2"/>
              </a:rPr>
              <a:t>Data validatie</a:t>
            </a:r>
          </a:p>
          <a:p>
            <a:pPr lvl="1"/>
            <a:r>
              <a:rPr lang="nl-NL" sz="1200" dirty="0">
                <a:sym typeface="Wingdings" panose="05000000000000000000" pitchFamily="2" charset="2"/>
              </a:rPr>
              <a:t>Via een alternatieve interpretatie van het </a:t>
            </a:r>
            <a:r>
              <a:rPr lang="nl-NL" sz="1200" dirty="0" err="1">
                <a:sym typeface="Wingdings" panose="05000000000000000000" pitchFamily="2" charset="2"/>
              </a:rPr>
              <a:t>owl</a:t>
            </a:r>
            <a:r>
              <a:rPr lang="nl-NL" sz="1200" dirty="0">
                <a:sym typeface="Wingdings" panose="05000000000000000000" pitchFamily="2" charset="2"/>
              </a:rPr>
              <a:t> model (Closed World Aannamen) is het mogelijk om datasets te valideren</a:t>
            </a:r>
          </a:p>
          <a:p>
            <a:pPr marL="342900" lvl="2" indent="-342900"/>
            <a:r>
              <a:rPr lang="nl-NL" sz="1700" dirty="0">
                <a:sym typeface="Wingdings" panose="05000000000000000000" pitchFamily="2" charset="2"/>
              </a:rPr>
              <a:t>Meer mogelijkheden tot integratie van </a:t>
            </a:r>
            <a:r>
              <a:rPr lang="nl-NL" sz="1700" dirty="0" err="1">
                <a:sym typeface="Wingdings" panose="05000000000000000000" pitchFamily="2" charset="2"/>
              </a:rPr>
              <a:t>IMxx</a:t>
            </a:r>
            <a:r>
              <a:rPr lang="nl-NL" sz="1700" dirty="0">
                <a:sym typeface="Wingdings" panose="05000000000000000000" pitchFamily="2" charset="2"/>
              </a:rPr>
              <a:t> modellen</a:t>
            </a:r>
          </a:p>
          <a:p>
            <a:pPr lvl="1"/>
            <a:r>
              <a:rPr lang="nl-NL" sz="1200" dirty="0">
                <a:sym typeface="Wingdings" panose="05000000000000000000" pitchFamily="2" charset="2"/>
              </a:rPr>
              <a:t>Data-Interoperabiliteit tussen verschillende schema’s</a:t>
            </a:r>
          </a:p>
          <a:p>
            <a:pPr lvl="1"/>
            <a:r>
              <a:rPr lang="nl-NL" sz="1200" dirty="0">
                <a:sym typeface="Wingdings" panose="05000000000000000000" pitchFamily="2" charset="2"/>
              </a:rPr>
              <a:t>Meer mogelijkheden tot her-classificatie van objecten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4085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Minder eenvoudige </a:t>
            </a:r>
            <a:r>
              <a:rPr lang="nl-NL" dirty="0" err="1"/>
              <a:t>mappings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700" dirty="0"/>
              <a:t>Gebruik van Rules in combinatie met OWL</a:t>
            </a:r>
          </a:p>
          <a:p>
            <a:pPr lvl="1"/>
            <a:r>
              <a:rPr lang="nl-NL" sz="1200" dirty="0"/>
              <a:t>SWRL </a:t>
            </a:r>
          </a:p>
          <a:p>
            <a:pPr lvl="1"/>
            <a:r>
              <a:rPr lang="nl-NL" sz="1200" dirty="0"/>
              <a:t>(SPIN)</a:t>
            </a:r>
          </a:p>
          <a:p>
            <a:r>
              <a:rPr lang="nl-NL" sz="1700" dirty="0"/>
              <a:t>Terugvallen op ‘software’</a:t>
            </a:r>
          </a:p>
          <a:p>
            <a:pPr lvl="1"/>
            <a:r>
              <a:rPr lang="nl-NL" sz="1200" dirty="0"/>
              <a:t>Wellicht als ‘service’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8806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Multi-typering en uitbreidingen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700" dirty="0"/>
              <a:t>Elke </a:t>
            </a:r>
            <a:r>
              <a:rPr lang="nl-NL" sz="1700" dirty="0" err="1"/>
              <a:t>classe</a:t>
            </a:r>
            <a:r>
              <a:rPr lang="nl-NL" sz="1700" dirty="0"/>
              <a:t> en </a:t>
            </a:r>
            <a:r>
              <a:rPr lang="nl-NL" sz="1700" dirty="0" err="1"/>
              <a:t>individual</a:t>
            </a:r>
            <a:r>
              <a:rPr lang="nl-NL" sz="1700" dirty="0"/>
              <a:t> kan </a:t>
            </a:r>
            <a:r>
              <a:rPr lang="nl-NL" sz="1700" dirty="0" err="1"/>
              <a:t>multi</a:t>
            </a:r>
            <a:r>
              <a:rPr lang="nl-NL" sz="1700" dirty="0"/>
              <a:t>-getypeerd worden</a:t>
            </a:r>
          </a:p>
          <a:p>
            <a:r>
              <a:rPr lang="nl-NL" sz="1700" dirty="0"/>
              <a:t>Elke bestaande klasse kan in een nieuwe ontologie uitgebreid worden</a:t>
            </a:r>
          </a:p>
          <a:p>
            <a:pPr lvl="1"/>
            <a:r>
              <a:rPr lang="nl-NL" sz="1200" dirty="0"/>
              <a:t>Nieuwe </a:t>
            </a:r>
            <a:r>
              <a:rPr lang="nl-NL" sz="1200" dirty="0" err="1"/>
              <a:t>kenmerken,relaties</a:t>
            </a:r>
            <a:r>
              <a:rPr lang="nl-NL" sz="1200" dirty="0"/>
              <a:t> en restricties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3882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Multi-typering en uitbreidingen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704" y="1708150"/>
            <a:ext cx="5230344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86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Ontologieën</a:t>
            </a:r>
            <a:r>
              <a:rPr lang="nl-NL" dirty="0"/>
              <a:t> voor </a:t>
            </a:r>
            <a:r>
              <a:rPr lang="nl-NL" dirty="0" err="1"/>
              <a:t>Imxx</a:t>
            </a:r>
            <a:r>
              <a:rPr lang="nl-NL" dirty="0"/>
              <a:t>/NEN3610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700" dirty="0"/>
              <a:t>RDF/ OWL als </a:t>
            </a:r>
            <a:r>
              <a:rPr lang="nl-NL" sz="1700" dirty="0" err="1"/>
              <a:t>modellerings</a:t>
            </a:r>
            <a:r>
              <a:rPr lang="nl-NL" sz="1700" dirty="0"/>
              <a:t> taal</a:t>
            </a:r>
          </a:p>
          <a:p>
            <a:r>
              <a:rPr lang="nl-NL" sz="1700" dirty="0" err="1"/>
              <a:t>Herbruik</a:t>
            </a:r>
            <a:r>
              <a:rPr lang="nl-NL" sz="1700" dirty="0"/>
              <a:t> ‘standaard’ OWL </a:t>
            </a:r>
            <a:r>
              <a:rPr lang="nl-NL" sz="1700" dirty="0" err="1"/>
              <a:t>ontologieën</a:t>
            </a:r>
            <a:endParaRPr lang="nl-NL" sz="1700" dirty="0"/>
          </a:p>
          <a:p>
            <a:r>
              <a:rPr lang="nl-NL" sz="1700" dirty="0">
                <a:sym typeface="Wingdings" panose="05000000000000000000" pitchFamily="2" charset="2"/>
              </a:rPr>
              <a:t>Centraliseren van semantische begrippen voor maximale interoperabiliteit</a:t>
            </a:r>
          </a:p>
          <a:p>
            <a:r>
              <a:rPr lang="nl-NL" sz="1700" dirty="0">
                <a:sym typeface="Wingdings" panose="05000000000000000000" pitchFamily="2" charset="2"/>
              </a:rPr>
              <a:t>Specificeren van informatiebehoefte</a:t>
            </a:r>
            <a:endParaRPr lang="nl-NL" sz="1700" dirty="0"/>
          </a:p>
          <a:p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396582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Conceptuele opbouw </a:t>
            </a:r>
            <a:r>
              <a:rPr lang="nl-NL" err="1"/>
              <a:t>IMxx</a:t>
            </a:r>
            <a:r>
              <a:rPr lang="nl-NL"/>
              <a:t> </a:t>
            </a:r>
            <a:r>
              <a:rPr lang="nl-NL" smtClean="0"/>
              <a:t>ontologieë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1635646"/>
            <a:ext cx="6701061" cy="332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Ervaring opdoen met </a:t>
            </a:r>
            <a:r>
              <a:rPr lang="nl-NL" dirty="0" err="1"/>
              <a:t>ontologieën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nl-NL" sz="1700" dirty="0"/>
              <a:t>Functionele </a:t>
            </a:r>
            <a:r>
              <a:rPr lang="nl-NL" sz="1700" dirty="0" err="1"/>
              <a:t>ontologieën</a:t>
            </a:r>
            <a:endParaRPr lang="nl-NL" sz="1700" dirty="0"/>
          </a:p>
          <a:p>
            <a:pPr lvl="1"/>
            <a:r>
              <a:rPr lang="nl-NL" sz="1200" dirty="0"/>
              <a:t>Identificatie</a:t>
            </a:r>
          </a:p>
          <a:p>
            <a:pPr lvl="1"/>
            <a:r>
              <a:rPr lang="nl-NL" sz="1200" dirty="0" err="1"/>
              <a:t>GeoSparql</a:t>
            </a:r>
            <a:endParaRPr lang="nl-NL" sz="1200" dirty="0"/>
          </a:p>
          <a:p>
            <a:pPr lvl="1"/>
            <a:r>
              <a:rPr lang="nl-NL" sz="1200" dirty="0"/>
              <a:t>Historie</a:t>
            </a:r>
          </a:p>
          <a:p>
            <a:pPr marL="342900" lvl="2" indent="-342900"/>
            <a:r>
              <a:rPr lang="nl-NL" sz="1700" dirty="0"/>
              <a:t>Centrale Object Definities</a:t>
            </a:r>
          </a:p>
          <a:p>
            <a:pPr marL="342900" lvl="2" indent="-342900"/>
            <a:r>
              <a:rPr lang="nl-NL" sz="1700" dirty="0" err="1"/>
              <a:t>IMxx</a:t>
            </a:r>
            <a:endParaRPr lang="nl-NL" sz="1700" dirty="0"/>
          </a:p>
          <a:p>
            <a:pPr lvl="1"/>
            <a:r>
              <a:rPr lang="nl-NL" sz="1200" dirty="0"/>
              <a:t>IMGeo opzet</a:t>
            </a:r>
          </a:p>
          <a:p>
            <a:pPr lvl="1"/>
            <a:r>
              <a:rPr lang="nl-NL" sz="1200" dirty="0" err="1"/>
              <a:t>IMBor</a:t>
            </a:r>
            <a:r>
              <a:rPr lang="nl-NL" sz="1200" dirty="0"/>
              <a:t> opzet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90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Identificatie ontologie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59" y="1563638"/>
            <a:ext cx="5630861" cy="31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2582863"/>
            <a:ext cx="3348274" cy="215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11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 err="1"/>
              <a:t>Serialisatie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9792" y="935892"/>
            <a:ext cx="6386736" cy="41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682147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44</TotalTime>
  <Words>808</Words>
  <Application>Microsoft Office PowerPoint</Application>
  <PresentationFormat>Diavoorstelling (16:9)</PresentationFormat>
  <Paragraphs>156</Paragraphs>
  <Slides>42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3" baseType="lpstr">
      <vt:lpstr>Geonovum presentatie breedbeeld</vt:lpstr>
      <vt:lpstr>Verkenning adoptie W3C rdf/owl technologie voor IMxx/NEN-3610 modellen</vt:lpstr>
      <vt:lpstr>Doelstelling</vt:lpstr>
      <vt:lpstr>Beoogde voordelen adoptie Semantic Web</vt:lpstr>
      <vt:lpstr>Beoogde voordelen adoptie  Semantic Web voor IMxx</vt:lpstr>
      <vt:lpstr>Ontologieën voor Imxx/NEN3610 </vt:lpstr>
      <vt:lpstr>Conceptuele opbouw IMxx ontologieë</vt:lpstr>
      <vt:lpstr>Ervaring opdoen met ontologieën</vt:lpstr>
      <vt:lpstr>Voorbeeld Identificatie ontologie</vt:lpstr>
      <vt:lpstr>Serialisatie</vt:lpstr>
      <vt:lpstr>Voorbeeld</vt:lpstr>
      <vt:lpstr>W3C/OGC GeoSparql ontologie</vt:lpstr>
      <vt:lpstr>Koppeling Geosparql:Feature  met Identifier uit de Identificatie ontologie</vt:lpstr>
      <vt:lpstr>Centrale Object Definities</vt:lpstr>
      <vt:lpstr>Centrale Object Definities</vt:lpstr>
      <vt:lpstr>Historie</vt:lpstr>
      <vt:lpstr>Historie (as-is)</vt:lpstr>
      <vt:lpstr>Historie</vt:lpstr>
      <vt:lpstr>Data validatie</vt:lpstr>
      <vt:lpstr>tijdstipRegistratie in rdf/xml</vt:lpstr>
      <vt:lpstr>IMxx Informatie Specificatie via ontologieën</vt:lpstr>
      <vt:lpstr>IMGeo voorbeeld: importeren</vt:lpstr>
      <vt:lpstr>IMGeo voorbeeld:  Koppeling Object definitie met Historie</vt:lpstr>
      <vt:lpstr>Koppeling in  rdf/XML</vt:lpstr>
      <vt:lpstr>IMGeo voorbeeld: cardinaliteits restricties</vt:lpstr>
      <vt:lpstr>IMGeo voorbeeld: Mast</vt:lpstr>
      <vt:lpstr>Mast voorbeeld ontologie</vt:lpstr>
      <vt:lpstr>IMGeo dataset: mast </vt:lpstr>
      <vt:lpstr>IMGEO dataset: mast relaties</vt:lpstr>
      <vt:lpstr>In rdf-xml</vt:lpstr>
      <vt:lpstr>Voorbeeld: IMBor</vt:lpstr>
      <vt:lpstr>IMBOR in Baan Voor Vliegverkeer</vt:lpstr>
      <vt:lpstr>IMBOR/IMGeo integratie</vt:lpstr>
      <vt:lpstr>IMBOR/IMGeo integratie</vt:lpstr>
      <vt:lpstr>Samenvatting </vt:lpstr>
      <vt:lpstr>Extra modelleringen</vt:lpstr>
      <vt:lpstr>Codelijst elementen als objecten</vt:lpstr>
      <vt:lpstr>VoidTypeObject definitie</vt:lpstr>
      <vt:lpstr>Void voorbeeld</vt:lpstr>
      <vt:lpstr>Eenvouding (context) Mapping</vt:lpstr>
      <vt:lpstr>Minder eenvoudige mappings</vt:lpstr>
      <vt:lpstr>Multi-typering en uitbreidingen</vt:lpstr>
      <vt:lpstr>Multi-typering en uitbreidingen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Monique van Scherpenzeel</cp:lastModifiedBy>
  <cp:revision>19</cp:revision>
  <dcterms:created xsi:type="dcterms:W3CDTF">2017-02-21T15:43:29Z</dcterms:created>
  <dcterms:modified xsi:type="dcterms:W3CDTF">2017-02-21T16:28:16Z</dcterms:modified>
</cp:coreProperties>
</file>