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76" r:id="rId5"/>
    <p:sldId id="277" r:id="rId6"/>
    <p:sldId id="278" r:id="rId7"/>
    <p:sldId id="258" r:id="rId8"/>
    <p:sldId id="279" r:id="rId9"/>
    <p:sldId id="263" r:id="rId10"/>
    <p:sldId id="267" r:id="rId11"/>
    <p:sldId id="259" r:id="rId12"/>
    <p:sldId id="269" r:id="rId13"/>
    <p:sldId id="261" r:id="rId14"/>
    <p:sldId id="271" r:id="rId15"/>
    <p:sldId id="262" r:id="rId16"/>
    <p:sldId id="270" r:id="rId17"/>
    <p:sldId id="274" r:id="rId18"/>
    <p:sldId id="264" r:id="rId19"/>
    <p:sldId id="272" r:id="rId20"/>
    <p:sldId id="273" r:id="rId21"/>
    <p:sldId id="265" r:id="rId2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870" y="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30-5-2017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2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1931465"/>
            <a:ext cx="4418856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/>
          <a:srcRect r="77114"/>
          <a:stretch>
            <a:fillRect/>
          </a:stretch>
        </p:blipFill>
        <p:spPr bwMode="auto">
          <a:xfrm>
            <a:off x="2" y="908320"/>
            <a:ext cx="1835695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3759882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52510"/>
            <a:ext cx="1368152" cy="521018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46051"/>
            <a:ext cx="7772400" cy="1102519"/>
          </a:xfrm>
        </p:spPr>
        <p:txBody>
          <a:bodyPr/>
          <a:lstStyle/>
          <a:p>
            <a:r>
              <a:rPr lang="nl-NL" dirty="0"/>
              <a:t>NEN 3610 –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Steeds meer </a:t>
            </a:r>
            <a:r>
              <a:rPr lang="nl-NL" dirty="0" err="1"/>
              <a:t>geo</a:t>
            </a:r>
            <a:r>
              <a:rPr lang="nl-NL" dirty="0"/>
              <a:t>-datasets worden gepubliceerd als </a:t>
            </a:r>
            <a:r>
              <a:rPr lang="nl-NL" dirty="0" err="1"/>
              <a:t>linked</a:t>
            </a:r>
            <a:r>
              <a:rPr lang="nl-NL" dirty="0"/>
              <a:t> data. </a:t>
            </a:r>
            <a:r>
              <a:rPr lang="nl-NL" dirty="0" err="1"/>
              <a:t>Geo</a:t>
            </a:r>
            <a:r>
              <a:rPr lang="nl-NL" dirty="0"/>
              <a:t> wordt hiermee een onderdeel van het </a:t>
            </a:r>
            <a:r>
              <a:rPr lang="nl-NL" dirty="0" err="1"/>
              <a:t>semantic</a:t>
            </a:r>
            <a:r>
              <a:rPr lang="nl-NL" dirty="0"/>
              <a:t> web. De </a:t>
            </a:r>
            <a:r>
              <a:rPr lang="nl-NL" dirty="0" err="1"/>
              <a:t>geo</a:t>
            </a:r>
            <a:r>
              <a:rPr lang="nl-NL" dirty="0"/>
              <a:t>-informatie standaard NEN 3610 kan mogelijk ook hiervoor als basis dienen. Of toch niet? Gekeken wordt naar de mogelijkheden voor een </a:t>
            </a:r>
            <a:r>
              <a:rPr lang="nl-NL" dirty="0" err="1"/>
              <a:t>linked</a:t>
            </a:r>
            <a:r>
              <a:rPr lang="nl-NL" dirty="0"/>
              <a:t> data profiel op NEN 3610; wat dat betekent voor de informatiemodellering en de informatievoorziening. Gaat de harmonisatie nu echt een hoge vlucht nemen? 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156176" y="409677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</a:t>
            </a:r>
            <a:r>
              <a:rPr lang="nl-NL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Dag, Mei  2017</a:t>
            </a:r>
          </a:p>
          <a:p>
            <a:r>
              <a:rPr lang="nl-NL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Paul Janssen &amp; Hans Schevers 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187624" y="2355726"/>
            <a:ext cx="6400800" cy="34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Linked</a:t>
            </a:r>
            <a:r>
              <a:rPr lang="nl-NL" dirty="0"/>
              <a:t> data profiel op NEN3610</a:t>
            </a:r>
          </a:p>
          <a:p>
            <a:r>
              <a:rPr lang="nl-NL" dirty="0"/>
              <a:t>Verkenning OWL toepassing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110"/>
            <a:ext cx="9144000" cy="28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NEN 3610 naar rdf/owl?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79512" y="1923679"/>
            <a:ext cx="7560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 : (OO) UML + OCL – specificatie van informatie – implementeert in GML: (GML Schema) + schematron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 – RDF/OWL: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 logic – settheorie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Verrijking van gegevens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 RDF/OWL ook specificerend werken?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OWL model als specificatie?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OWL implementatie</a:t>
            </a:r>
          </a:p>
        </p:txBody>
      </p:sp>
    </p:spTree>
    <p:extLst>
      <p:ext uri="{BB962C8B-B14F-4D97-AF65-F5344CB8AC3E}">
        <p14:creationId xmlns:p14="http://schemas.microsoft.com/office/powerpoint/2010/main" val="41079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00323"/>
            <a:ext cx="6248400" cy="26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05576"/>
            <a:ext cx="3744416" cy="2070230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5940152" y="1344513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Prov-O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Geo-sparql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WKT en GML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ontologie</a:t>
            </a:r>
          </a:p>
          <a:p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987824" y="867077"/>
            <a:ext cx="489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Internationale Ontologieën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79712" y="1707654"/>
            <a:ext cx="273630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6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42" y="87474"/>
            <a:ext cx="2448272" cy="4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3583"/>
            <a:ext cx="6248400" cy="26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24539"/>
              </p:ext>
            </p:extLst>
          </p:nvPr>
        </p:nvGraphicFramePr>
        <p:xfrm>
          <a:off x="755576" y="3921900"/>
          <a:ext cx="4536504" cy="99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nl-NL" sz="1100" dirty="0"/>
                        <a:t>#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NEN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GeoSparql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21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Geo-Object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Geo:Feature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Locatie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Geometry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Niet-GeoObject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---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4" y="897564"/>
            <a:ext cx="6491064" cy="486054"/>
          </a:xfrm>
        </p:spPr>
        <p:txBody>
          <a:bodyPr>
            <a:normAutofit fontScale="90000"/>
          </a:bodyPr>
          <a:lstStyle/>
          <a:p>
            <a:r>
              <a:rPr lang="nl-NL" sz="2800" dirty="0"/>
              <a:t>W3C/OGC GeoSparql ontologie</a:t>
            </a:r>
          </a:p>
        </p:txBody>
      </p:sp>
    </p:spTree>
    <p:extLst>
      <p:ext uri="{BB962C8B-B14F-4D97-AF65-F5344CB8AC3E}">
        <p14:creationId xmlns:p14="http://schemas.microsoft.com/office/powerpoint/2010/main" val="158041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220072" y="159964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Functionele afspraken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Modelling guide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waardelijsten</a:t>
            </a:r>
          </a:p>
          <a:p>
            <a:endParaRPr lang="nl-NL" dirty="0"/>
          </a:p>
        </p:txBody>
      </p:sp>
      <p:pic>
        <p:nvPicPr>
          <p:cNvPr id="6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05576"/>
            <a:ext cx="3744416" cy="14947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67744" y="1815666"/>
            <a:ext cx="273630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4"/>
          <p:cNvSpPr txBox="1"/>
          <p:nvPr/>
        </p:nvSpPr>
        <p:spPr>
          <a:xfrm>
            <a:off x="2987825" y="867077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Functionele modellen en afspraken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733769"/>
            <a:ext cx="4429125" cy="213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5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 (as-is)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11747"/>
            <a:ext cx="19145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10934"/>
            <a:ext cx="8640960" cy="287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139952" y="1426952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Centraliseren van Concepten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Coordinatie – </a:t>
            </a:r>
            <a:r>
              <a:rPr lang="nl-NL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Integratie van alle modellen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Centraal netwerk van ontologieën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Regie op semantiek – Geonovum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Sectormodel koppelt aan centrale definities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Denk aan DSO – Stelselcatalogus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Denk aan de CB-NL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Denk aan COINS 2 ObjectTypeLibrary (OTL)</a:t>
            </a:r>
          </a:p>
          <a:p>
            <a:endParaRPr lang="nl-NL" dirty="0"/>
          </a:p>
        </p:txBody>
      </p:sp>
      <p:pic>
        <p:nvPicPr>
          <p:cNvPr id="6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005576"/>
            <a:ext cx="3744416" cy="14947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39752" y="2031690"/>
            <a:ext cx="151216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425202"/>
          </a:xfrm>
        </p:spPr>
        <p:txBody>
          <a:bodyPr>
            <a:normAutofit fontScale="90000"/>
          </a:bodyPr>
          <a:lstStyle/>
          <a:p>
            <a:r>
              <a:rPr lang="nl-NL" dirty="0"/>
              <a:t>Centrale definities</a:t>
            </a:r>
          </a:p>
        </p:txBody>
      </p:sp>
    </p:spTree>
    <p:extLst>
      <p:ext uri="{BB962C8B-B14F-4D97-AF65-F5344CB8AC3E}">
        <p14:creationId xmlns:p14="http://schemas.microsoft.com/office/powerpoint/2010/main" val="226121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57" y="2244755"/>
            <a:ext cx="2143125" cy="259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15566"/>
            <a:ext cx="8229600" cy="317190"/>
          </a:xfrm>
        </p:spPr>
        <p:txBody>
          <a:bodyPr>
            <a:normAutofit fontScale="90000"/>
          </a:bodyPr>
          <a:lstStyle/>
          <a:p>
            <a:r>
              <a:rPr lang="nl-NL" dirty="0"/>
              <a:t>Object definities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" y="1005576"/>
            <a:ext cx="1910399" cy="37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250571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Mogelijkheden bestaan om bij te houden welke objecten en welke properties uit welke IMxx modellen komen. Dit kan via annotaties maar ook via modellering.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46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8229600" cy="857250"/>
          </a:xfrm>
        </p:spPr>
        <p:txBody>
          <a:bodyPr/>
          <a:lstStyle/>
          <a:p>
            <a:r>
              <a:rPr lang="nl-NL" dirty="0"/>
              <a:t>Van IMGEO naar IMBOR </a:t>
            </a:r>
            <a:br>
              <a:rPr lang="nl-NL" dirty="0"/>
            </a:br>
            <a:r>
              <a:rPr lang="nl-NL" dirty="0"/>
              <a:t>Voorbeeld: Baan Voor Vliegverkeer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1710"/>
            <a:ext cx="43053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344737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IMBOR:BaanVoorVliegverkeer is gelijk aan een TrafficArea object met typeO= type_baan_voor_vliegverkeer</a:t>
            </a:r>
          </a:p>
        </p:txBody>
      </p:sp>
    </p:spTree>
    <p:extLst>
      <p:ext uri="{BB962C8B-B14F-4D97-AF65-F5344CB8AC3E}">
        <p14:creationId xmlns:p14="http://schemas.microsoft.com/office/powerpoint/2010/main" val="198130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605942" y="2355726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Specificatie model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5776" y="2571750"/>
            <a:ext cx="1944216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7614"/>
            <a:ext cx="3744416" cy="1494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760" y="314781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Afwijkende interpretatie van het OWL vocabulair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Cardinaliteit als constraint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Evt domain en range als constraint (?)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unionClass als constraint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Shaql biedt vergelijkbare mogelijkheden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Zeer makkelijk implementeerbaar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8229600" cy="857250"/>
          </a:xfrm>
        </p:spPr>
        <p:txBody>
          <a:bodyPr/>
          <a:lstStyle/>
          <a:p>
            <a:r>
              <a:rPr lang="nl-NL" dirty="0"/>
              <a:t>Van IMGEO naar IMBOR </a:t>
            </a:r>
            <a:br>
              <a:rPr lang="nl-NL" dirty="0"/>
            </a:br>
            <a:r>
              <a:rPr lang="nl-NL" dirty="0"/>
              <a:t>Voorbeeld: Baan Voor Vliegverkeer</a:t>
            </a:r>
          </a:p>
        </p:txBody>
      </p:sp>
    </p:spTree>
    <p:extLst>
      <p:ext uri="{BB962C8B-B14F-4D97-AF65-F5344CB8AC3E}">
        <p14:creationId xmlns:p14="http://schemas.microsoft.com/office/powerpoint/2010/main" val="72330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IMGeo voorbeeld: Mast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7" y="1881411"/>
            <a:ext cx="69437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5050" y="3771621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IMGeo ontologie voegt de cardinaliteits restricties toe</a:t>
            </a:r>
          </a:p>
        </p:txBody>
      </p:sp>
    </p:spTree>
    <p:extLst>
      <p:ext uri="{BB962C8B-B14F-4D97-AF65-F5344CB8AC3E}">
        <p14:creationId xmlns:p14="http://schemas.microsoft.com/office/powerpoint/2010/main" val="213074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7824" y="897564"/>
            <a:ext cx="3106688" cy="425202"/>
          </a:xfrm>
        </p:spPr>
        <p:txBody>
          <a:bodyPr>
            <a:normAutofit fontScale="90000"/>
          </a:bodyPr>
          <a:lstStyle/>
          <a:p>
            <a:r>
              <a:rPr lang="nl-NL" dirty="0"/>
              <a:t>Agenda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27584" y="165364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Tijdsbeeld – waar zitten we waar gaan we naar toe?</a:t>
            </a:r>
          </a:p>
          <a:p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Activiteiten – NEN 3610 data</a:t>
            </a: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Activiteiten – </a:t>
            </a:r>
            <a:r>
              <a:rPr lang="nl-NL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</a:t>
            </a:r>
          </a:p>
          <a:p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Behoefte aan Standaardisatie – best </a:t>
            </a:r>
            <a:r>
              <a:rPr lang="nl-NL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practices</a:t>
            </a:r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 en </a:t>
            </a:r>
            <a:r>
              <a:rPr lang="nl-NL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Data: Hoe ziet dat dan uit?</a:t>
            </a:r>
          </a:p>
          <a:p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 Stelsel - </a:t>
            </a:r>
            <a:r>
              <a:rPr lang="nl-NL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Governance</a:t>
            </a:r>
            <a:endParaRPr lang="nl-NL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3610-OWL Stelsel - Governance</a:t>
            </a:r>
          </a:p>
        </p:txBody>
      </p:sp>
    </p:spTree>
    <p:extLst>
      <p:ext uri="{BB962C8B-B14F-4D97-AF65-F5344CB8AC3E}">
        <p14:creationId xmlns:p14="http://schemas.microsoft.com/office/powerpoint/2010/main" val="282242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3588"/>
            <a:ext cx="5189612" cy="422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479208"/>
          </a:xfrm>
        </p:spPr>
        <p:txBody>
          <a:bodyPr/>
          <a:lstStyle/>
          <a:p>
            <a:r>
              <a:rPr lang="nl-NL" dirty="0"/>
              <a:t>Mast voorbeeld ontologie</a:t>
            </a:r>
          </a:p>
        </p:txBody>
      </p:sp>
    </p:spTree>
    <p:extLst>
      <p:ext uri="{BB962C8B-B14F-4D97-AF65-F5344CB8AC3E}">
        <p14:creationId xmlns:p14="http://schemas.microsoft.com/office/powerpoint/2010/main" val="168065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67" y="3071719"/>
            <a:ext cx="4920113" cy="19640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596997"/>
            <a:ext cx="8229600" cy="857250"/>
          </a:xfrm>
        </p:spPr>
        <p:txBody>
          <a:bodyPr/>
          <a:lstStyle/>
          <a:p>
            <a:r>
              <a:rPr lang="nl-NL" dirty="0"/>
              <a:t>Conclusies - vervolg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51407" y="1454247"/>
            <a:ext cx="65527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behoefte is 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NEN 3610 –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data, proces loopt, PLDN doet mee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Verkening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RDF/OWL mogelijkheden voor NEN3610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OWL model als standaard en als implementatie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Vergaande formalisatie van NEN3610 modelleringen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Waardelijsten, history,identificatie, geosparql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OWL model als specificatie model is mogelijk maar...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validatie op basis van OWL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 grof naar fijn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 IMGEO naar IMBOR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Seperation of concerns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De piramide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Flexibiliteit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Uitbreidbaarheid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Extra kenmerken en classes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Maar ook tussenvoegen van objecten</a:t>
            </a:r>
          </a:p>
          <a:p>
            <a:pPr lvl="2"/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   en kenmerken</a:t>
            </a:r>
          </a:p>
        </p:txBody>
      </p:sp>
    </p:spTree>
    <p:extLst>
      <p:ext uri="{BB962C8B-B14F-4D97-AF65-F5344CB8AC3E}">
        <p14:creationId xmlns:p14="http://schemas.microsoft.com/office/powerpoint/2010/main" val="81443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353" y="303498"/>
            <a:ext cx="8229600" cy="857250"/>
          </a:xfrm>
        </p:spPr>
        <p:txBody>
          <a:bodyPr/>
          <a:lstStyle/>
          <a:p>
            <a:r>
              <a:rPr lang="nl-NL" dirty="0" err="1"/>
              <a:t>Linked</a:t>
            </a:r>
            <a:r>
              <a:rPr lang="nl-NL" dirty="0"/>
              <a:t> data raakt NEN 3610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251520" y="1160748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2015: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Concept BGT als </a:t>
            </a:r>
            <a:r>
              <a:rPr lang="nl-NL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</a:t>
            </a:r>
          </a:p>
          <a:p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</a:t>
            </a:r>
            <a:r>
              <a:rPr lang="nl-NL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een goede technologie om data in het stelsel van basisregistraties over de grenzen van registraties heen te gaan verbinden</a:t>
            </a:r>
          </a:p>
          <a:p>
            <a:endParaRPr lang="nl-NL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LD concept geschikt om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verrijking toe te passen?</a:t>
            </a:r>
          </a:p>
          <a:p>
            <a:endParaRPr lang="nl-NL" sz="2000" dirty="0"/>
          </a:p>
          <a:p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333" y="3057804"/>
            <a:ext cx="5247709" cy="20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5972"/>
            <a:ext cx="8699640" cy="5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133" y="278679"/>
            <a:ext cx="8229600" cy="857250"/>
          </a:xfrm>
        </p:spPr>
        <p:txBody>
          <a:bodyPr/>
          <a:lstStyle/>
          <a:p>
            <a:r>
              <a:rPr lang="nl-NL" dirty="0"/>
              <a:t>Omgevingswet – DSO en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189856" y="1113588"/>
            <a:ext cx="8640960" cy="3541606"/>
            <a:chOff x="251520" y="1227139"/>
            <a:chExt cx="8640960" cy="4722141"/>
          </a:xfrm>
        </p:grpSpPr>
        <p:sp>
          <p:nvSpPr>
            <p:cNvPr id="4" name="Rechthoek 3"/>
            <p:cNvSpPr/>
            <p:nvPr/>
          </p:nvSpPr>
          <p:spPr>
            <a:xfrm>
              <a:off x="251520" y="3645024"/>
              <a:ext cx="1440160" cy="1728192"/>
            </a:xfrm>
            <a:prstGeom prst="rect">
              <a:avLst/>
            </a:prstGeom>
            <a:solidFill>
              <a:srgbClr val="046F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STOP</a:t>
              </a:r>
            </a:p>
            <a:p>
              <a:pPr algn="ctr"/>
              <a:r>
                <a:rPr lang="nl-NL" dirty="0"/>
                <a:t>STOD</a:t>
              </a:r>
            </a:p>
            <a:p>
              <a:pPr algn="ctr"/>
              <a:r>
                <a:rPr lang="nl-NL" dirty="0"/>
                <a:t>TPOD</a:t>
              </a:r>
            </a:p>
          </p:txBody>
        </p:sp>
        <p:sp>
          <p:nvSpPr>
            <p:cNvPr id="5" name="Rechthoek 4"/>
            <p:cNvSpPr/>
            <p:nvPr/>
          </p:nvSpPr>
          <p:spPr>
            <a:xfrm>
              <a:off x="6705600" y="1772816"/>
              <a:ext cx="21868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/>
                <a:t>LVBB Bekendmaken </a:t>
              </a:r>
              <a:r>
                <a:rPr lang="nl-NL" sz="1200" dirty="0"/>
                <a:t>(publiceren)</a:t>
              </a:r>
              <a:endParaRPr lang="nl-NL" sz="800" dirty="0"/>
            </a:p>
          </p:txBody>
        </p:sp>
        <p:sp>
          <p:nvSpPr>
            <p:cNvPr id="6" name="Rechthoek 5"/>
            <p:cNvSpPr/>
            <p:nvPr/>
          </p:nvSpPr>
          <p:spPr>
            <a:xfrm>
              <a:off x="6705600" y="2865339"/>
              <a:ext cx="21868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LVBB Beschikbaar stellen</a:t>
              </a:r>
            </a:p>
            <a:p>
              <a:pPr algn="ctr"/>
              <a:r>
                <a:rPr lang="nl-NL" sz="1200" dirty="0"/>
                <a:t>Register</a:t>
              </a:r>
            </a:p>
            <a:p>
              <a:pPr algn="ctr"/>
              <a:r>
                <a:rPr lang="nl-NL" sz="1200" dirty="0"/>
                <a:t>Omgevingsdocumenten</a:t>
              </a:r>
            </a:p>
          </p:txBody>
        </p:sp>
        <p:sp>
          <p:nvSpPr>
            <p:cNvPr id="7" name="Rechthoek 6"/>
            <p:cNvSpPr/>
            <p:nvPr/>
          </p:nvSpPr>
          <p:spPr>
            <a:xfrm>
              <a:off x="5292080" y="5225339"/>
              <a:ext cx="3600400" cy="720080"/>
            </a:xfrm>
            <a:prstGeom prst="rect">
              <a:avLst/>
            </a:prstGeom>
            <a:solidFill>
              <a:srgbClr val="8FB7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Overige DSO voorzieningen</a:t>
              </a:r>
            </a:p>
          </p:txBody>
        </p:sp>
        <p:sp>
          <p:nvSpPr>
            <p:cNvPr id="8" name="Rechthoek 7"/>
            <p:cNvSpPr/>
            <p:nvPr/>
          </p:nvSpPr>
          <p:spPr>
            <a:xfrm>
              <a:off x="2411760" y="1988840"/>
              <a:ext cx="2880320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Opstellen/muteren OD</a:t>
              </a:r>
            </a:p>
          </p:txBody>
        </p:sp>
        <p:sp>
          <p:nvSpPr>
            <p:cNvPr id="9" name="Rechthoek: ezelsoor 8"/>
            <p:cNvSpPr/>
            <p:nvPr/>
          </p:nvSpPr>
          <p:spPr>
            <a:xfrm>
              <a:off x="2627784" y="2420888"/>
              <a:ext cx="792088" cy="864096"/>
            </a:xfrm>
            <a:prstGeom prst="foldedCorner">
              <a:avLst/>
            </a:prstGeom>
            <a:solidFill>
              <a:srgbClr val="8FB7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Tekst</a:t>
              </a:r>
            </a:p>
            <a:p>
              <a:pPr algn="ctr"/>
              <a:r>
                <a:rPr lang="nl-NL" sz="1200" dirty="0" err="1"/>
                <a:t>doc</a:t>
              </a:r>
              <a:endParaRPr lang="nl-NL" sz="1200" dirty="0"/>
            </a:p>
          </p:txBody>
        </p:sp>
        <p:sp>
          <p:nvSpPr>
            <p:cNvPr id="10" name="Rechthoek: ezelsoor 9"/>
            <p:cNvSpPr/>
            <p:nvPr/>
          </p:nvSpPr>
          <p:spPr>
            <a:xfrm>
              <a:off x="4283968" y="2420888"/>
              <a:ext cx="792088" cy="864096"/>
            </a:xfrm>
            <a:prstGeom prst="foldedCorner">
              <a:avLst/>
            </a:prstGeom>
            <a:solidFill>
              <a:srgbClr val="046F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TPOD</a:t>
              </a:r>
            </a:p>
            <a:p>
              <a:pPr algn="ctr"/>
              <a:r>
                <a:rPr lang="nl-NL" sz="1200" dirty="0" err="1"/>
                <a:t>doc</a:t>
              </a:r>
              <a:endParaRPr lang="nl-NL" sz="1200" dirty="0"/>
            </a:p>
          </p:txBody>
        </p:sp>
        <p:cxnSp>
          <p:nvCxnSpPr>
            <p:cNvPr id="11" name="Verbindingslijn: gebogen 10"/>
            <p:cNvCxnSpPr>
              <a:stCxn id="8" idx="3"/>
              <a:endCxn id="5" idx="1"/>
            </p:cNvCxnSpPr>
            <p:nvPr/>
          </p:nvCxnSpPr>
          <p:spPr>
            <a:xfrm flipV="1">
              <a:off x="5292080" y="2132856"/>
              <a:ext cx="1413520" cy="5760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ingslijn: gebogen 11"/>
            <p:cNvCxnSpPr>
              <a:stCxn id="8" idx="3"/>
              <a:endCxn id="6" idx="1"/>
            </p:cNvCxnSpPr>
            <p:nvPr/>
          </p:nvCxnSpPr>
          <p:spPr>
            <a:xfrm>
              <a:off x="5292080" y="2708920"/>
              <a:ext cx="1413520" cy="5164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Verbindingslijn: gebogen 12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1223628" y="2456892"/>
              <a:ext cx="936104" cy="14401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hoek 13"/>
            <p:cNvSpPr/>
            <p:nvPr/>
          </p:nvSpPr>
          <p:spPr>
            <a:xfrm>
              <a:off x="2758480" y="4149080"/>
              <a:ext cx="2186880" cy="720080"/>
            </a:xfrm>
            <a:prstGeom prst="rect">
              <a:avLst/>
            </a:prstGeom>
            <a:solidFill>
              <a:srgbClr val="046F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DSO Stelselcatalogus</a:t>
              </a:r>
            </a:p>
          </p:txBody>
        </p:sp>
        <p:cxnSp>
          <p:nvCxnSpPr>
            <p:cNvPr id="15" name="Verbindingslijn: gebogen 24"/>
            <p:cNvCxnSpPr>
              <a:stCxn id="14" idx="0"/>
              <a:endCxn id="8" idx="2"/>
            </p:cNvCxnSpPr>
            <p:nvPr/>
          </p:nvCxnSpPr>
          <p:spPr>
            <a:xfrm flipV="1">
              <a:off x="3851920" y="3429000"/>
              <a:ext cx="0" cy="7200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ingslijn: gebogen 24"/>
            <p:cNvCxnSpPr>
              <a:stCxn id="14" idx="1"/>
              <a:endCxn id="4" idx="3"/>
            </p:cNvCxnSpPr>
            <p:nvPr/>
          </p:nvCxnSpPr>
          <p:spPr>
            <a:xfrm flipH="1">
              <a:off x="1691680" y="4509120"/>
              <a:ext cx="1066800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hoek 16"/>
            <p:cNvSpPr/>
            <p:nvPr/>
          </p:nvSpPr>
          <p:spPr>
            <a:xfrm>
              <a:off x="3131840" y="5229200"/>
              <a:ext cx="1440160" cy="7162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>
                  <a:solidFill>
                    <a:srgbClr val="C00000"/>
                  </a:solidFill>
                </a:rPr>
                <a:t>Regels Ow </a:t>
              </a:r>
              <a:r>
                <a:rPr lang="nl-NL" sz="1200" dirty="0" err="1">
                  <a:solidFill>
                    <a:srgbClr val="C00000"/>
                  </a:solidFill>
                </a:rPr>
                <a:t>vd</a:t>
              </a:r>
              <a:endParaRPr lang="nl-NL" sz="1200" dirty="0">
                <a:solidFill>
                  <a:srgbClr val="C00000"/>
                </a:solidFill>
              </a:endParaRPr>
            </a:p>
            <a:p>
              <a:pPr algn="ctr"/>
              <a:r>
                <a:rPr lang="nl-NL" sz="1200" dirty="0">
                  <a:solidFill>
                    <a:srgbClr val="C00000"/>
                  </a:solidFill>
                </a:rPr>
                <a:t>bestuurslagen</a:t>
              </a:r>
            </a:p>
          </p:txBody>
        </p:sp>
        <p:cxnSp>
          <p:nvCxnSpPr>
            <p:cNvPr id="18" name="Verbindingslijn: gebogen 17"/>
            <p:cNvCxnSpPr>
              <a:stCxn id="17" idx="1"/>
              <a:endCxn id="4" idx="2"/>
            </p:cNvCxnSpPr>
            <p:nvPr/>
          </p:nvCxnSpPr>
          <p:spPr>
            <a:xfrm rot="10800000">
              <a:off x="971600" y="5373216"/>
              <a:ext cx="2160240" cy="21409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ingslijn: gebogen 24"/>
            <p:cNvCxnSpPr>
              <a:stCxn id="17" idx="0"/>
              <a:endCxn id="14" idx="2"/>
            </p:cNvCxnSpPr>
            <p:nvPr/>
          </p:nvCxnSpPr>
          <p:spPr>
            <a:xfrm flipV="1">
              <a:off x="3851920" y="4869160"/>
              <a:ext cx="0" cy="36004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troomdiagram: Samenvoeging 19"/>
            <p:cNvSpPr/>
            <p:nvPr/>
          </p:nvSpPr>
          <p:spPr>
            <a:xfrm>
              <a:off x="3635896" y="2636912"/>
              <a:ext cx="432048" cy="432048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1" name="Verbindingslijn: gebogen 46"/>
            <p:cNvCxnSpPr>
              <a:stCxn id="9" idx="3"/>
              <a:endCxn id="20" idx="2"/>
            </p:cNvCxnSpPr>
            <p:nvPr/>
          </p:nvCxnSpPr>
          <p:spPr>
            <a:xfrm>
              <a:off x="3419872" y="2852936"/>
              <a:ext cx="21602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Verbindingslijn: gebogen 46"/>
            <p:cNvCxnSpPr>
              <a:stCxn id="20" idx="6"/>
              <a:endCxn id="10" idx="1"/>
            </p:cNvCxnSpPr>
            <p:nvPr/>
          </p:nvCxnSpPr>
          <p:spPr>
            <a:xfrm>
              <a:off x="4067944" y="2852936"/>
              <a:ext cx="21602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ingslijn: gebogen 46"/>
            <p:cNvCxnSpPr>
              <a:stCxn id="20" idx="4"/>
              <a:endCxn id="8" idx="2"/>
            </p:cNvCxnSpPr>
            <p:nvPr/>
          </p:nvCxnSpPr>
          <p:spPr>
            <a:xfrm>
              <a:off x="3851920" y="3068960"/>
              <a:ext cx="0" cy="36004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vak 23"/>
            <p:cNvSpPr txBox="1"/>
            <p:nvPr/>
          </p:nvSpPr>
          <p:spPr>
            <a:xfrm>
              <a:off x="3448609" y="3049506"/>
              <a:ext cx="73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/>
                  </a:solidFill>
                </a:rPr>
                <a:t>validator</a:t>
              </a:r>
              <a:endParaRPr lang="nl-NL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Verbindingslijn: gebogen 66"/>
            <p:cNvCxnSpPr>
              <a:stCxn id="6" idx="2"/>
              <a:endCxn id="26" idx="0"/>
            </p:cNvCxnSpPr>
            <p:nvPr/>
          </p:nvCxnSpPr>
          <p:spPr>
            <a:xfrm>
              <a:off x="7799040" y="3585419"/>
              <a:ext cx="0" cy="164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hoek 25"/>
            <p:cNvSpPr/>
            <p:nvPr/>
          </p:nvSpPr>
          <p:spPr>
            <a:xfrm>
              <a:off x="6705600" y="5229200"/>
              <a:ext cx="2186880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 dirty="0"/>
            </a:p>
          </p:txBody>
        </p:sp>
        <p:sp>
          <p:nvSpPr>
            <p:cNvPr id="27" name="Is gelijk aan 26"/>
            <p:cNvSpPr/>
            <p:nvPr/>
          </p:nvSpPr>
          <p:spPr>
            <a:xfrm>
              <a:off x="7524328" y="4293096"/>
              <a:ext cx="576064" cy="36004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7236296" y="2575938"/>
              <a:ext cx="1060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rgbClr val="4E9625"/>
                  </a:solidFill>
                </a:rPr>
                <a:t>één grondslag</a:t>
              </a:r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3448609" y="2359914"/>
              <a:ext cx="735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/>
                  </a:solidFill>
                </a:rPr>
                <a:t>software</a:t>
              </a:r>
            </a:p>
          </p:txBody>
        </p:sp>
        <p:sp>
          <p:nvSpPr>
            <p:cNvPr id="30" name="Stroomdiagram: Samenvoeging 29"/>
            <p:cNvSpPr/>
            <p:nvPr/>
          </p:nvSpPr>
          <p:spPr>
            <a:xfrm>
              <a:off x="5767399" y="2492896"/>
              <a:ext cx="432048" cy="432048"/>
            </a:xfrm>
            <a:prstGeom prst="flowChartSummingJunction">
              <a:avLst/>
            </a:prstGeom>
            <a:noFill/>
            <a:ln>
              <a:solidFill>
                <a:srgbClr val="3987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5580112" y="2905490"/>
              <a:ext cx="7325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4E9625"/>
                  </a:solidFill>
                </a:rPr>
                <a:t>validator</a:t>
              </a:r>
              <a:endParaRPr lang="nl-NL" sz="1200" dirty="0">
                <a:solidFill>
                  <a:srgbClr val="4E9625"/>
                </a:solidFill>
              </a:endParaRPr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7186691" y="4599645"/>
              <a:ext cx="1539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rgbClr val="4E9625"/>
                  </a:solidFill>
                </a:rPr>
                <a:t>Invloed niet opwaarts</a:t>
              </a:r>
            </a:p>
          </p:txBody>
        </p:sp>
        <p:sp>
          <p:nvSpPr>
            <p:cNvPr id="33" name="Tekstvak 32"/>
            <p:cNvSpPr txBox="1"/>
            <p:nvPr/>
          </p:nvSpPr>
          <p:spPr>
            <a:xfrm>
              <a:off x="6728805" y="4069587"/>
              <a:ext cx="168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rgbClr val="4E9625"/>
                  </a:solidFill>
                </a:rPr>
                <a:t>één grondslag voor DSO</a:t>
              </a:r>
            </a:p>
          </p:txBody>
        </p:sp>
        <p:sp>
          <p:nvSpPr>
            <p:cNvPr id="34" name="Rechthoek 33"/>
            <p:cNvSpPr/>
            <p:nvPr/>
          </p:nvSpPr>
          <p:spPr>
            <a:xfrm>
              <a:off x="2915816" y="1227139"/>
              <a:ext cx="18722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sz="1200" dirty="0">
                  <a:solidFill>
                    <a:srgbClr val="C00000"/>
                  </a:solidFill>
                </a:rPr>
                <a:t>Regels Ow </a:t>
              </a:r>
              <a:r>
                <a:rPr lang="nl-NL" sz="1200" dirty="0" err="1">
                  <a:solidFill>
                    <a:srgbClr val="C00000"/>
                  </a:solidFill>
                </a:rPr>
                <a:t>vd</a:t>
              </a:r>
              <a:endParaRPr lang="nl-NL" sz="1200" dirty="0">
                <a:solidFill>
                  <a:srgbClr val="C00000"/>
                </a:solidFill>
              </a:endParaRPr>
            </a:p>
            <a:p>
              <a:pPr algn="ctr"/>
              <a:r>
                <a:rPr lang="nl-NL" sz="1200" dirty="0">
                  <a:solidFill>
                    <a:srgbClr val="C00000"/>
                  </a:solidFill>
                </a:rPr>
                <a:t>bestuurslagen</a:t>
              </a:r>
              <a:endParaRPr lang="nl-NL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Verbindingslijn: gebogen 66"/>
            <p:cNvCxnSpPr>
              <a:stCxn id="34" idx="2"/>
              <a:endCxn id="8" idx="0"/>
            </p:cNvCxnSpPr>
            <p:nvPr/>
          </p:nvCxnSpPr>
          <p:spPr>
            <a:xfrm>
              <a:off x="3851920" y="1842692"/>
              <a:ext cx="0" cy="146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kstvak 36"/>
          <p:cNvSpPr txBox="1"/>
          <p:nvPr/>
        </p:nvSpPr>
        <p:spPr>
          <a:xfrm>
            <a:off x="4881195" y="3277024"/>
            <a:ext cx="1284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Catalogus</a:t>
            </a:r>
          </a:p>
          <a:p>
            <a:r>
              <a:rPr lang="nl-NL" b="1" dirty="0" err="1"/>
              <a:t>Linked</a:t>
            </a:r>
            <a:r>
              <a:rPr lang="nl-NL" b="1" dirty="0"/>
              <a:t> data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6603060" y="1207250"/>
            <a:ext cx="23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Landelijke voorziening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2273776" y="1384346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Software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180655" y="2551340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Standaarden</a:t>
            </a:r>
          </a:p>
        </p:txBody>
      </p:sp>
    </p:spTree>
    <p:extLst>
      <p:ext uri="{BB962C8B-B14F-4D97-AF65-F5344CB8AC3E}">
        <p14:creationId xmlns:p14="http://schemas.microsoft.com/office/powerpoint/2010/main" val="28286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12870"/>
            <a:ext cx="8229600" cy="857250"/>
          </a:xfrm>
        </p:spPr>
        <p:txBody>
          <a:bodyPr/>
          <a:lstStyle/>
          <a:p>
            <a:r>
              <a:rPr lang="nl-NL" dirty="0"/>
              <a:t>Omgevingswet Standaarden</a:t>
            </a:r>
          </a:p>
        </p:txBody>
      </p:sp>
      <p:grpSp>
        <p:nvGrpSpPr>
          <p:cNvPr id="3" name="Groep 2"/>
          <p:cNvGrpSpPr/>
          <p:nvPr/>
        </p:nvGrpSpPr>
        <p:grpSpPr>
          <a:xfrm>
            <a:off x="1547664" y="3094384"/>
            <a:ext cx="2160000" cy="1914937"/>
            <a:chOff x="1547664" y="4125844"/>
            <a:chExt cx="2160000" cy="2553250"/>
          </a:xfrm>
        </p:grpSpPr>
        <p:sp>
          <p:nvSpPr>
            <p:cNvPr id="4" name="Ovaal 3"/>
            <p:cNvSpPr/>
            <p:nvPr/>
          </p:nvSpPr>
          <p:spPr>
            <a:xfrm>
              <a:off x="1547664" y="4125844"/>
              <a:ext cx="2160000" cy="21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Tekstvak 4"/>
            <p:cNvSpPr txBox="1"/>
            <p:nvPr/>
          </p:nvSpPr>
          <p:spPr>
            <a:xfrm>
              <a:off x="1634243" y="4171145"/>
              <a:ext cx="747320" cy="135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6000" dirty="0">
                  <a:solidFill>
                    <a:srgbClr val="92D05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2088664" y="5324876"/>
              <a:ext cx="647934" cy="135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6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2853978" y="4401977"/>
              <a:ext cx="670376" cy="135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6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</p:grp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4" y="3074455"/>
            <a:ext cx="2072366" cy="1565118"/>
          </a:xfrm>
          <a:prstGeom prst="rect">
            <a:avLst/>
          </a:prstGeom>
        </p:spPr>
      </p:pic>
      <p:sp>
        <p:nvSpPr>
          <p:cNvPr id="9" name="Ovaal 8"/>
          <p:cNvSpPr/>
          <p:nvPr/>
        </p:nvSpPr>
        <p:spPr>
          <a:xfrm>
            <a:off x="5652120" y="3094383"/>
            <a:ext cx="2160000" cy="16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2051720" y="3716982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Tekst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grpSp>
        <p:nvGrpSpPr>
          <p:cNvPr id="11" name="Groep 10"/>
          <p:cNvGrpSpPr/>
          <p:nvPr/>
        </p:nvGrpSpPr>
        <p:grpSpPr>
          <a:xfrm>
            <a:off x="3487541" y="1013247"/>
            <a:ext cx="2383613" cy="1659548"/>
            <a:chOff x="3643554" y="1547664"/>
            <a:chExt cx="2383613" cy="2212731"/>
          </a:xfrm>
        </p:grpSpPr>
        <p:pic>
          <p:nvPicPr>
            <p:cNvPr id="12" name="Afbeelding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554" y="1547664"/>
              <a:ext cx="2196346" cy="2208720"/>
            </a:xfrm>
            <a:prstGeom prst="rect">
              <a:avLst/>
            </a:prstGeom>
          </p:spPr>
        </p:pic>
        <p:sp>
          <p:nvSpPr>
            <p:cNvPr id="13" name="Ovaal 12"/>
            <p:cNvSpPr/>
            <p:nvPr/>
          </p:nvSpPr>
          <p:spPr>
            <a:xfrm>
              <a:off x="3703027" y="1600395"/>
              <a:ext cx="2160000" cy="21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kstvak 13"/>
            <p:cNvSpPr txBox="1"/>
            <p:nvPr/>
          </p:nvSpPr>
          <p:spPr>
            <a:xfrm>
              <a:off x="3794919" y="2721299"/>
              <a:ext cx="22322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Semantiek</a:t>
              </a:r>
              <a:r>
                <a:rPr lang="nl-NL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15" name="Tekstvak 14"/>
          <p:cNvSpPr txBox="1"/>
          <p:nvPr/>
        </p:nvSpPr>
        <p:spPr>
          <a:xfrm>
            <a:off x="6300192" y="3703979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</a:t>
            </a:r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cxnSp>
        <p:nvCxnSpPr>
          <p:cNvPr id="19" name="Rechte verbindingslijn 18"/>
          <p:cNvCxnSpPr/>
          <p:nvPr/>
        </p:nvCxnSpPr>
        <p:spPr>
          <a:xfrm flipH="1">
            <a:off x="3382873" y="2542246"/>
            <a:ext cx="504056" cy="6031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>
            <a:cxnSpLocks/>
          </p:cNvCxnSpPr>
          <p:nvPr/>
        </p:nvCxnSpPr>
        <p:spPr>
          <a:xfrm>
            <a:off x="5334503" y="2588038"/>
            <a:ext cx="536651" cy="5573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>
            <a:cxnSpLocks/>
          </p:cNvCxnSpPr>
          <p:nvPr/>
        </p:nvCxnSpPr>
        <p:spPr>
          <a:xfrm>
            <a:off x="4025283" y="3988572"/>
            <a:ext cx="122728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fbeelding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6673"/>
            <a:ext cx="9144000" cy="28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4453332" y="0"/>
            <a:ext cx="4675027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rgbClr val="FFFF99"/>
              </a:gs>
              <a:gs pos="100000">
                <a:srgbClr val="FFFF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0" y="0"/>
            <a:ext cx="4453332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3" y="1933636"/>
            <a:ext cx="3876719" cy="2116138"/>
          </a:xfrm>
          <a:prstGeom prst="rect">
            <a:avLst/>
          </a:prstGeom>
        </p:spPr>
      </p:pic>
      <p:sp>
        <p:nvSpPr>
          <p:cNvPr id="7" name="Tekstvak 23"/>
          <p:cNvSpPr txBox="1">
            <a:spLocks noChangeArrowheads="1"/>
          </p:cNvSpPr>
          <p:nvPr/>
        </p:nvSpPr>
        <p:spPr bwMode="auto">
          <a:xfrm>
            <a:off x="-153891" y="1290619"/>
            <a:ext cx="460722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verbijzondering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Silos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bouwen voort op gemeenschappelijke basis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Stapeling van profielen en extensies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2" y="1991143"/>
            <a:ext cx="4920113" cy="1964078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4453332" y="131163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Piramide van hergebruik - referentie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hergebruik en referenties tussen </a:t>
            </a:r>
            <a:r>
              <a:rPr lang="nl-N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ontologien</a:t>
            </a:r>
            <a:endParaRPr lang="nl-NL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4955101" y="4338704"/>
            <a:ext cx="417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Anybody</a:t>
            </a:r>
            <a:r>
              <a:rPr lang="nl-NL" b="1" dirty="0"/>
              <a:t> </a:t>
            </a:r>
            <a:r>
              <a:rPr lang="nl-NL" b="1" dirty="0" err="1"/>
              <a:t>can</a:t>
            </a:r>
            <a:r>
              <a:rPr lang="nl-NL" b="1" dirty="0"/>
              <a:t> say </a:t>
            </a:r>
            <a:r>
              <a:rPr lang="nl-NL" b="1" dirty="0" err="1"/>
              <a:t>anything</a:t>
            </a:r>
            <a:r>
              <a:rPr lang="nl-NL" b="1" dirty="0"/>
              <a:t> </a:t>
            </a:r>
            <a:r>
              <a:rPr lang="nl-NL" b="1" dirty="0" err="1"/>
              <a:t>about</a:t>
            </a:r>
            <a:r>
              <a:rPr lang="nl-NL" b="1" dirty="0"/>
              <a:t> </a:t>
            </a:r>
            <a:r>
              <a:rPr lang="nl-NL" b="1" dirty="0" err="1"/>
              <a:t>anything</a:t>
            </a:r>
            <a:endParaRPr lang="nl-NL" b="1" dirty="0"/>
          </a:p>
        </p:txBody>
      </p:sp>
      <p:sp>
        <p:nvSpPr>
          <p:cNvPr id="18" name="Tekstvak 17"/>
          <p:cNvSpPr txBox="1"/>
          <p:nvPr/>
        </p:nvSpPr>
        <p:spPr>
          <a:xfrm>
            <a:off x="136104" y="4220170"/>
            <a:ext cx="4415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Use</a:t>
            </a:r>
            <a:r>
              <a:rPr lang="nl-NL" b="1" dirty="0"/>
              <a:t> case bepaalt </a:t>
            </a:r>
            <a:r>
              <a:rPr lang="nl-NL" b="1" dirty="0" err="1"/>
              <a:t>universe</a:t>
            </a:r>
            <a:r>
              <a:rPr lang="nl-NL" b="1" dirty="0"/>
              <a:t> of discourse</a:t>
            </a:r>
          </a:p>
          <a:p>
            <a:endParaRPr lang="nl-NL" b="1" dirty="0"/>
          </a:p>
          <a:p>
            <a:r>
              <a:rPr lang="nl-NL" b="1" dirty="0"/>
              <a:t>Domein bepaalt informatie – is een afspraak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552" y="383447"/>
            <a:ext cx="2664296" cy="857250"/>
          </a:xfrm>
        </p:spPr>
        <p:txBody>
          <a:bodyPr/>
          <a:lstStyle/>
          <a:p>
            <a:r>
              <a:rPr lang="nl-NL" dirty="0"/>
              <a:t>NEN 3610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220072" y="373118"/>
            <a:ext cx="266429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785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w does it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2" y="1383618"/>
            <a:ext cx="6301333" cy="35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2411760" y="1545636"/>
            <a:ext cx="482453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Kristen ITC" panose="03050502040202030202" pitchFamily="66" charset="0"/>
              </a:rPr>
              <a:t>How does </a:t>
            </a:r>
            <a:r>
              <a:rPr lang="nl-NL" sz="3200" dirty="0" err="1">
                <a:latin typeface="Kristen ITC" panose="03050502040202030202" pitchFamily="66" charset="0"/>
              </a:rPr>
              <a:t>nen</a:t>
            </a:r>
            <a:r>
              <a:rPr lang="nl-NL" sz="3200" dirty="0">
                <a:latin typeface="Kristen ITC" panose="03050502040202030202" pitchFamily="66" charset="0"/>
              </a:rPr>
              <a:t> 3610 </a:t>
            </a:r>
            <a:r>
              <a:rPr lang="nl-NL" sz="3200" dirty="0" err="1">
                <a:latin typeface="Kristen ITC" panose="03050502040202030202" pitchFamily="66" charset="0"/>
              </a:rPr>
              <a:t>and</a:t>
            </a:r>
            <a:r>
              <a:rPr lang="nl-NL" sz="3200" dirty="0">
                <a:latin typeface="Kristen ITC" panose="03050502040202030202" pitchFamily="66" charset="0"/>
              </a:rPr>
              <a:t> </a:t>
            </a:r>
            <a:r>
              <a:rPr lang="nl-NL" sz="3200" dirty="0" err="1">
                <a:latin typeface="Kristen ITC" panose="03050502040202030202" pitchFamily="66" charset="0"/>
              </a:rPr>
              <a:t>linked</a:t>
            </a:r>
            <a:r>
              <a:rPr lang="nl-NL" sz="3200" dirty="0">
                <a:latin typeface="Kristen ITC" panose="03050502040202030202" pitchFamily="66" charset="0"/>
              </a:rPr>
              <a:t> data </a:t>
            </a:r>
            <a:r>
              <a:rPr lang="nl-NL" sz="3200" dirty="0" err="1">
                <a:latin typeface="Kristen ITC" panose="03050502040202030202" pitchFamily="66" charset="0"/>
              </a:rPr>
              <a:t>work</a:t>
            </a:r>
            <a:r>
              <a:rPr lang="nl-NL" sz="3200" dirty="0">
                <a:latin typeface="Kristen ITC" panose="03050502040202030202" pitchFamily="66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0977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80374"/>
            <a:ext cx="8229600" cy="857250"/>
          </a:xfrm>
        </p:spPr>
        <p:txBody>
          <a:bodyPr/>
          <a:lstStyle/>
          <a:p>
            <a:r>
              <a:rPr lang="nl-NL" dirty="0"/>
              <a:t>RDF,SKOS &amp; OWL</a:t>
            </a:r>
          </a:p>
        </p:txBody>
      </p:sp>
      <p:pic>
        <p:nvPicPr>
          <p:cNvPr id="1026" name="Picture 2" descr="Image result for Semantic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37624"/>
            <a:ext cx="4464496" cy="35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228184" y="3658158"/>
            <a:ext cx="1080120" cy="486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SKOS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431623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 Description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Basis voor Linked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Knowledge Organization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“helps to organise knowledge”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Thesauri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Ontology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in context om extra gegevens af te leiden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“model-based”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11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NEN 3610 - Linked Data - OpenGeodag</Template>
  <TotalTime>409</TotalTime>
  <Words>684</Words>
  <Application>Microsoft Office PowerPoint</Application>
  <PresentationFormat>Diavoorstelling (16:9)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Comic Sans MS</vt:lpstr>
      <vt:lpstr>Kristen ITC</vt:lpstr>
      <vt:lpstr>Verdana</vt:lpstr>
      <vt:lpstr>Wingdings</vt:lpstr>
      <vt:lpstr>Kantoorthema</vt:lpstr>
      <vt:lpstr>NEN 3610 – Linked Data</vt:lpstr>
      <vt:lpstr>Agenda</vt:lpstr>
      <vt:lpstr>Linked data raakt NEN 3610</vt:lpstr>
      <vt:lpstr>PowerPoint-presentatie</vt:lpstr>
      <vt:lpstr>Omgevingswet – DSO en linked data</vt:lpstr>
      <vt:lpstr>Omgevingswet Standaarden</vt:lpstr>
      <vt:lpstr>NEN 3610</vt:lpstr>
      <vt:lpstr>PowerPoint-presentatie</vt:lpstr>
      <vt:lpstr>RDF,SKOS &amp; OWL</vt:lpstr>
      <vt:lpstr>NEN 3610 naar rdf/owl?</vt:lpstr>
      <vt:lpstr>PowerPoint-presentatie</vt:lpstr>
      <vt:lpstr>W3C/OGC GeoSparql ontologie</vt:lpstr>
      <vt:lpstr>PowerPoint-presentatie</vt:lpstr>
      <vt:lpstr>Historie (as-is)</vt:lpstr>
      <vt:lpstr>Centrale definities</vt:lpstr>
      <vt:lpstr>Object definities</vt:lpstr>
      <vt:lpstr>Van IMGEO naar IMBOR  Voorbeeld: Baan Voor Vliegverkeer</vt:lpstr>
      <vt:lpstr>Van IMGEO naar IMBOR  Voorbeeld: Baan Voor Vliegverkeer</vt:lpstr>
      <vt:lpstr>IMGeo voorbeeld: Mast</vt:lpstr>
      <vt:lpstr>Mast voorbeeld ontologie</vt:lpstr>
      <vt:lpstr>Conclusies - vervolg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67</cp:revision>
  <dcterms:created xsi:type="dcterms:W3CDTF">2017-05-09T15:28:09Z</dcterms:created>
  <dcterms:modified xsi:type="dcterms:W3CDTF">2017-05-30T08:25:29Z</dcterms:modified>
</cp:coreProperties>
</file>