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50" r:id="rId3"/>
    <p:sldId id="447" r:id="rId4"/>
    <p:sldId id="448" r:id="rId5"/>
    <p:sldId id="373" r:id="rId6"/>
    <p:sldId id="380" r:id="rId7"/>
    <p:sldId id="416" r:id="rId8"/>
    <p:sldId id="383" r:id="rId9"/>
    <p:sldId id="451" r:id="rId10"/>
    <p:sldId id="371" r:id="rId11"/>
    <p:sldId id="335" r:id="rId12"/>
    <p:sldId id="336" r:id="rId13"/>
    <p:sldId id="427" r:id="rId14"/>
    <p:sldId id="428" r:id="rId15"/>
    <p:sldId id="439" r:id="rId16"/>
    <p:sldId id="440" r:id="rId17"/>
    <p:sldId id="453" r:id="rId18"/>
    <p:sldId id="456" r:id="rId19"/>
    <p:sldId id="454" r:id="rId20"/>
    <p:sldId id="421" r:id="rId21"/>
    <p:sldId id="433" r:id="rId22"/>
    <p:sldId id="434" r:id="rId23"/>
    <p:sldId id="455" r:id="rId24"/>
    <p:sldId id="422" r:id="rId25"/>
    <p:sldId id="423" r:id="rId26"/>
    <p:sldId id="424" r:id="rId27"/>
    <p:sldId id="436" r:id="rId28"/>
    <p:sldId id="437" r:id="rId29"/>
    <p:sldId id="449" r:id="rId30"/>
    <p:sldId id="432" r:id="rId31"/>
    <p:sldId id="405" r:id="rId32"/>
    <p:sldId id="419" r:id="rId33"/>
    <p:sldId id="457" r:id="rId34"/>
    <p:sldId id="430" r:id="rId35"/>
    <p:sldId id="459" r:id="rId36"/>
    <p:sldId id="458" r:id="rId37"/>
    <p:sldId id="414" r:id="rId38"/>
    <p:sldId id="392" r:id="rId39"/>
    <p:sldId id="401" r:id="rId40"/>
    <p:sldId id="443" r:id="rId41"/>
    <p:sldId id="444" r:id="rId42"/>
    <p:sldId id="445" r:id="rId43"/>
    <p:sldId id="446" r:id="rId4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48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925C2-D8C0-462C-911F-F63B5FF9A4B1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C5AA-88AF-4C74-94DA-798FE1ED66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6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7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2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6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2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1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19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96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7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89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8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4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FB49-EC93-40C0-A75E-6712D9CED9DE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E79D-7B6A-44FF-98D3-7304687535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8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novum.nl/imGeoVoorbeeld/v1/ID/d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Verkenning adoptie </a:t>
            </a:r>
            <a:r>
              <a:rPr lang="nl-NL" dirty="0"/>
              <a:t>W3C </a:t>
            </a:r>
            <a:r>
              <a:rPr lang="nl-NL" dirty="0" smtClean="0"/>
              <a:t>rdf/owl technologie </a:t>
            </a:r>
            <a:r>
              <a:rPr lang="nl-NL" dirty="0"/>
              <a:t>voor </a:t>
            </a:r>
            <a:r>
              <a:rPr lang="nl-NL" dirty="0" smtClean="0"/>
              <a:t>IMxx/NEN-3610 modellen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l-NL" sz="1200" dirty="0" smtClean="0"/>
          </a:p>
          <a:p>
            <a:endParaRPr lang="nl-NL" sz="1200" dirty="0"/>
          </a:p>
          <a:p>
            <a:r>
              <a:rPr lang="nl-NL" sz="1200" dirty="0" smtClean="0"/>
              <a:t>Project team:</a:t>
            </a:r>
          </a:p>
          <a:p>
            <a:r>
              <a:rPr lang="nl-NL" sz="1200" dirty="0" smtClean="0"/>
              <a:t>Marcel Reuvers, Paul Janssen, Linda van den Brink, Hans Schevers (BuildingBits)</a:t>
            </a:r>
          </a:p>
          <a:p>
            <a:endParaRPr lang="nl-NL" sz="1200" dirty="0"/>
          </a:p>
          <a:p>
            <a:r>
              <a:rPr lang="nl-NL" sz="1200" dirty="0" smtClean="0"/>
              <a:t>Versie 1.0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908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7" y="1638092"/>
            <a:ext cx="8493059" cy="124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3068960"/>
            <a:ext cx="55149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268760"/>
            <a:ext cx="9300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Rdf-Xml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463030" y="2700491"/>
            <a:ext cx="72981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Turtle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07" y="3933800"/>
            <a:ext cx="75152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5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91064" cy="1143000"/>
          </a:xfrm>
        </p:spPr>
        <p:txBody>
          <a:bodyPr>
            <a:normAutofit/>
          </a:bodyPr>
          <a:lstStyle/>
          <a:p>
            <a:r>
              <a:rPr lang="nl-NL" sz="3600" dirty="0" smtClean="0"/>
              <a:t>W3C/OGC GeoSparql ontologie</a:t>
            </a:r>
            <a:endParaRPr lang="nl-NL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1"/>
            <a:ext cx="2448272" cy="646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98090"/>
              </p:ext>
            </p:extLst>
          </p:nvPr>
        </p:nvGraphicFramePr>
        <p:xfrm>
          <a:off x="755576" y="5229200"/>
          <a:ext cx="4536504" cy="129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21"/>
                <a:gridCol w="1876135"/>
                <a:gridCol w="2338848"/>
              </a:tblGrid>
              <a:tr h="218475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#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GeoSparql</a:t>
                      </a:r>
                      <a:endParaRPr lang="nl-NL" sz="1400" dirty="0"/>
                    </a:p>
                  </a:txBody>
                  <a:tcPr/>
                </a:tc>
              </a:tr>
              <a:tr h="37709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Geo-Object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Geo:Feature</a:t>
                      </a:r>
                      <a:endParaRPr lang="nl-NL" sz="1400" dirty="0"/>
                    </a:p>
                  </a:txBody>
                  <a:tcPr/>
                </a:tc>
              </a:tr>
              <a:tr h="218475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Locatie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Geometry</a:t>
                      </a:r>
                      <a:endParaRPr lang="nl-NL" sz="1400" dirty="0"/>
                    </a:p>
                  </a:txBody>
                  <a:tcPr/>
                </a:tc>
              </a:tr>
              <a:tr h="218475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Niet-GeoObject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---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58197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smtClean="0"/>
              <a:t>koppeling Geosparql:Feature met Identifier uit de Identificatie ontologie</a:t>
            </a:r>
            <a:endParaRPr lang="nl-NL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49398"/>
            <a:ext cx="5472608" cy="52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Centrale Object Definities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Semantische beschrijving van Objecten inclusief kenmerken, relaties en restricties</a:t>
            </a:r>
          </a:p>
          <a:p>
            <a:r>
              <a:rPr lang="nl-NL" dirty="0" smtClean="0"/>
              <a:t>Gevoed vanuit o.a. de IMxx benodigdheden</a:t>
            </a:r>
          </a:p>
          <a:p>
            <a:r>
              <a:rPr lang="nl-NL" dirty="0" smtClean="0"/>
              <a:t>Herbruik/Integratie van Objecten (en kenmerken en restricties) voor IMxx modellen</a:t>
            </a:r>
          </a:p>
          <a:p>
            <a:r>
              <a:rPr lang="nl-NL" dirty="0" smtClean="0"/>
              <a:t>OWL modellering:</a:t>
            </a:r>
          </a:p>
          <a:p>
            <a:pPr lvl="1"/>
            <a:r>
              <a:rPr lang="nl-NL" dirty="0" smtClean="0"/>
              <a:t>Classes, datatype en object type properties, etc voor formalisatie van objecten, relaties en properties</a:t>
            </a:r>
          </a:p>
          <a:p>
            <a:pPr lvl="1"/>
            <a:r>
              <a:rPr lang="nl-NL" dirty="0" smtClean="0"/>
              <a:t>equivalentClass constructies voor interoperabiliteit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82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Centrale Object Definities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" y="1196752"/>
            <a:ext cx="2082279" cy="548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5816" y="1628800"/>
            <a:ext cx="5544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Unieke uri’s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Taxonomy van objecten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Kenmerken (domain en range van kenmerken)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Relaties (ObjectProperties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Taxonomy van kenmerken (en relaties)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Restricties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En meer</a:t>
            </a:r>
          </a:p>
        </p:txBody>
      </p:sp>
    </p:spTree>
    <p:extLst>
      <p:ext uri="{BB962C8B-B14F-4D97-AF65-F5344CB8AC3E}">
        <p14:creationId xmlns:p14="http://schemas.microsoft.com/office/powerpoint/2010/main" val="36606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Historie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Meerdere opties</a:t>
            </a:r>
          </a:p>
          <a:p>
            <a:pPr lvl="1"/>
            <a:r>
              <a:rPr lang="nl-NL" dirty="0" smtClean="0"/>
              <a:t>Begin datum – eind datum methode (as-is)</a:t>
            </a:r>
          </a:p>
          <a:p>
            <a:pPr lvl="1"/>
            <a:r>
              <a:rPr lang="nl-NL" dirty="0" smtClean="0"/>
              <a:t>Expliciet modelleren</a:t>
            </a:r>
          </a:p>
          <a:p>
            <a:pPr lvl="2"/>
            <a:r>
              <a:rPr lang="nl-NL" dirty="0" smtClean="0"/>
              <a:t>Expliciete relatie tussen objecten die een ‘fase’ representeren</a:t>
            </a:r>
          </a:p>
          <a:p>
            <a:pPr lvl="1"/>
            <a:r>
              <a:rPr lang="en-US" dirty="0" smtClean="0"/>
              <a:t>Time Ontology in OWL</a:t>
            </a:r>
          </a:p>
          <a:p>
            <a:pPr lvl="2"/>
            <a:r>
              <a:rPr lang="en-US" dirty="0" smtClean="0"/>
              <a:t>W3C Working Draft 12 July 2016</a:t>
            </a:r>
          </a:p>
          <a:p>
            <a:pPr lvl="2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936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Historie (as-is)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663"/>
            <a:ext cx="19145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14578"/>
            <a:ext cx="8640960" cy="38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2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Historie 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6" y="1628800"/>
            <a:ext cx="86582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9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validatie</a:t>
            </a:r>
            <a:endParaRPr lang="nl-NL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0030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1772816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Door toepassing van zogenaamde Closed World Aannamen op OWL vocabulair kan er o.a. Getoetst worden op cardinaliteits overtredingen. TopBraidComposer geeft direct weer waar de overtreding te vinden is.</a:t>
            </a:r>
          </a:p>
          <a:p>
            <a:endParaRPr lang="nl-NL" dirty="0"/>
          </a:p>
          <a:p>
            <a:r>
              <a:rPr lang="nl-NL" dirty="0" smtClean="0"/>
              <a:t>In het voorbeeld is een “lege” put gedefineerd. Vervolgens is te zien welke data nog ingevuld dient te worden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576461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Icoontje geeft aan dat hier nog iets ingevuld dient te worden</a:t>
            </a:r>
            <a:endParaRPr lang="nl-NL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1763688" y="5805264"/>
            <a:ext cx="2304256" cy="282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tijdstipRegistratie in rdf/xml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/>
              <a:t> &lt;rdf:Description rdf:about="#tijdstipRegistratie"&gt;</a:t>
            </a:r>
          </a:p>
          <a:p>
            <a:pPr marL="0" indent="0">
              <a:buNone/>
            </a:pPr>
            <a:r>
              <a:rPr lang="nl-NL" sz="1800" dirty="0"/>
              <a:t>    &lt;rdf:type rdf:resource="http://www.w3.org/2002/07/owl#FunctionalProperty"/&gt;</a:t>
            </a:r>
          </a:p>
          <a:p>
            <a:pPr marL="0" indent="0">
              <a:buNone/>
            </a:pPr>
            <a:r>
              <a:rPr lang="nl-NL" sz="1800" dirty="0"/>
              <a:t>    &lt;rdfs:domain rdf:resource="#FormeleHistorie"/&gt;</a:t>
            </a:r>
          </a:p>
          <a:p>
            <a:pPr marL="0" indent="0">
              <a:buNone/>
            </a:pPr>
            <a:r>
              <a:rPr lang="nl-NL" sz="1800" dirty="0"/>
              <a:t>    &lt;rdfs:range rdf:resource="http://www.w3.org/2001/XMLSchema#dateTime"/&gt;</a:t>
            </a:r>
          </a:p>
          <a:p>
            <a:pPr marL="0" indent="0">
              <a:buNone/>
            </a:pPr>
            <a:r>
              <a:rPr lang="nl-NL" sz="1800" dirty="0"/>
              <a:t>    &lt;rdf:type rdf:resource="http://www.w3.org/2002/07/owl#DatatypeProperty"/&gt;</a:t>
            </a:r>
          </a:p>
          <a:p>
            <a:pPr marL="0" indent="0">
              <a:buNone/>
            </a:pPr>
            <a:r>
              <a:rPr lang="nl-NL" sz="1800" dirty="0"/>
              <a:t>  &lt;/rdf:Description&gt;</a:t>
            </a:r>
          </a:p>
        </p:txBody>
      </p:sp>
    </p:spTree>
    <p:extLst>
      <p:ext uri="{BB962C8B-B14F-4D97-AF65-F5344CB8AC3E}">
        <p14:creationId xmlns:p14="http://schemas.microsoft.com/office/powerpoint/2010/main" val="11020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Verkenning en kennisoverdracht mbt W3C ontologie</a:t>
            </a:r>
            <a:r>
              <a:rPr lang="nl-NL" dirty="0"/>
              <a:t>ë</a:t>
            </a:r>
            <a:r>
              <a:rPr lang="nl-NL" dirty="0" smtClean="0"/>
              <a:t>n en Imxx/NEN3610 informatie modellen</a:t>
            </a:r>
          </a:p>
          <a:p>
            <a:r>
              <a:rPr lang="nl-NL" dirty="0" smtClean="0"/>
              <a:t>Ervaring opdoen mbt het modelleren van Imxx informatie mbv W3C Rdf/OWL</a:t>
            </a:r>
          </a:p>
          <a:p>
            <a:r>
              <a:rPr lang="nl-NL" dirty="0" smtClean="0"/>
              <a:t>Mogelijkheden identificeren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0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IMxx </a:t>
            </a:r>
            <a:r>
              <a:rPr lang="nl-NL" dirty="0"/>
              <a:t>Informatie Specificatie </a:t>
            </a:r>
            <a:r>
              <a:rPr lang="nl-NL" dirty="0" smtClean="0"/>
              <a:t>via ontologieën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IMxx importeert de benodigde ontologieën</a:t>
            </a:r>
          </a:p>
          <a:p>
            <a:r>
              <a:rPr lang="nl-NL" dirty="0" smtClean="0"/>
              <a:t>Imxx voegt OWL cardinaliteits restricties  toe om informatie specificatie expliciet te modelleren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85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IMGeo voorbeeld: importeren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voorbeeld: ImGeo importeert gegevensCatalogues/OOI</a:t>
            </a:r>
            <a:r>
              <a:rPr lang="nl-NL" dirty="0"/>
              <a:t>, Identificatie Ontologie, Geosparql en </a:t>
            </a:r>
            <a:r>
              <a:rPr lang="nl-NL" dirty="0" smtClean="0"/>
              <a:t>Historie</a:t>
            </a:r>
          </a:p>
          <a:p>
            <a:r>
              <a:rPr lang="nl-NL" dirty="0" smtClean="0"/>
              <a:t>Let op dat alle objecten uit deze ontologieën geimporteerd worden. Dus ook de objecten die wellicht niet gebruikt worden!</a:t>
            </a:r>
            <a:endParaRPr lang="nl-NL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9524"/>
            <a:ext cx="7353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9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IMGeo voorbeeld: Koppeling Object definitie met Historie</a:t>
            </a:r>
            <a:endParaRPr lang="nl-N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5325"/>
            <a:ext cx="54651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02128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Alle IMGeoObjecten zijn subtype van FormeleLevensduur en Historie waardoor ze een set van kenmerken overerven zoals eindRegistratie, objectEindtijd, etc.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6360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Koppeling in  rdf/XML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sz="2000" dirty="0"/>
              <a:t>  &lt;owl:Class rdf:ID="IMGeoObjecten"&gt;</a:t>
            </a:r>
          </a:p>
          <a:p>
            <a:pPr marL="0" indent="0">
              <a:buNone/>
            </a:pPr>
            <a:r>
              <a:rPr lang="nl-NL" sz="2000" dirty="0"/>
              <a:t>    &lt;rdfs:subClassOf rdf:resource="../Historie/def#FormeleLevensduur"/&gt;</a:t>
            </a:r>
          </a:p>
          <a:p>
            <a:pPr marL="0" indent="0">
              <a:buNone/>
            </a:pPr>
            <a:r>
              <a:rPr lang="nl-NL" sz="2000" dirty="0"/>
              <a:t>    &lt;rdfs:subClassOf rdf:resource="../Historie/def#FormeleHistorie"/&gt;</a:t>
            </a:r>
          </a:p>
          <a:p>
            <a:pPr marL="0" indent="0">
              <a:buNone/>
            </a:pPr>
            <a:r>
              <a:rPr lang="nl-NL" sz="2000" dirty="0"/>
              <a:t>    &lt;rdfs:subClassOf rdf:resource="http://www.w3.org/2002/07/owl#Thing"/&gt;</a:t>
            </a:r>
          </a:p>
          <a:p>
            <a:pPr marL="0" indent="0">
              <a:buNone/>
            </a:pPr>
            <a:r>
              <a:rPr lang="nl-NL" sz="2000" dirty="0"/>
              <a:t>  &lt;/owl:Class&gt;</a:t>
            </a:r>
          </a:p>
        </p:txBody>
      </p:sp>
    </p:spTree>
    <p:extLst>
      <p:ext uri="{BB962C8B-B14F-4D97-AF65-F5344CB8AC3E}">
        <p14:creationId xmlns:p14="http://schemas.microsoft.com/office/powerpoint/2010/main" val="393224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nl-NL" sz="3200" dirty="0"/>
              <a:t>IMGeo </a:t>
            </a:r>
            <a:r>
              <a:rPr lang="nl-NL" sz="3200" dirty="0" smtClean="0"/>
              <a:t>voorbeeld: cardinaliteits restricties</a:t>
            </a:r>
            <a:endParaRPr lang="nl-N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75607" y="5229200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Bestaande Object Definitie worden voorzien van cardinaliteits restricties om de informatie specificatie te definieren.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2399"/>
            <a:ext cx="2667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92399"/>
            <a:ext cx="30003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284687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i="1" dirty="0"/>
              <a:t>Voorbeeld: Alle CityFurniture moeten verplicht 1 “hasGeometry” relatie hebben.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9943" y="3805540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i="1" dirty="0"/>
              <a:t>Voorbeeld: </a:t>
            </a:r>
            <a:r>
              <a:rPr lang="nl-NL" sz="1100" i="1" dirty="0" smtClean="0"/>
              <a:t>een Mast mag alleen een gml:point bevatten.</a:t>
            </a:r>
            <a:endParaRPr lang="nl-NL" sz="1100" i="1" dirty="0"/>
          </a:p>
        </p:txBody>
      </p:sp>
    </p:spTree>
    <p:extLst>
      <p:ext uri="{BB962C8B-B14F-4D97-AF65-F5344CB8AC3E}">
        <p14:creationId xmlns:p14="http://schemas.microsoft.com/office/powerpoint/2010/main" val="4253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IMGeo </a:t>
            </a:r>
            <a:r>
              <a:rPr lang="nl-NL" dirty="0" smtClean="0"/>
              <a:t>voorbeeld: Mast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73932" y="4365104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Mast definitie is gemaakt in de OOI ontologie en dus ook de owl:ObjectProperty ooi:type. De IMGeo ontologie voegt de cardinaliteits restricties toe</a:t>
            </a:r>
          </a:p>
          <a:p>
            <a:endParaRPr lang="nl-NL" dirty="0" smtClean="0"/>
          </a:p>
          <a:p>
            <a:r>
              <a:rPr lang="nl-NL" dirty="0" smtClean="0"/>
              <a:t>- Of wellicht een IMGeo Mast definieren als subtype van ooi:Mast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5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Mast voorbeeld ontologie</a:t>
            </a:r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189612" cy="562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IMGeo dataset: mast 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3377885" cy="53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3968" y="141277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r>
              <a:rPr lang="nl-NL" dirty="0"/>
              <a:t>:mast_1</a:t>
            </a:r>
          </a:p>
          <a:p>
            <a:r>
              <a:rPr lang="nl-NL" dirty="0"/>
              <a:t>  rdf:type ooi:Mast ;</a:t>
            </a:r>
          </a:p>
          <a:p>
            <a:r>
              <a:rPr lang="nl-NL" dirty="0"/>
              <a:t>  historie:eindRegistratie "2016-07-01T14:49:21.868"^^xsd:dateTime ;</a:t>
            </a:r>
          </a:p>
          <a:p>
            <a:r>
              <a:rPr lang="nl-NL" dirty="0"/>
              <a:t>  historie:objectBeginTijd "2016-07-01T14:49:24.182"^^xsd:dateTime ;</a:t>
            </a:r>
          </a:p>
          <a:p>
            <a:r>
              <a:rPr lang="nl-NL" dirty="0"/>
              <a:t>  historie:objectEindtijd "2016-07-01T14:49:26.544"^^xsd:dateTime ;</a:t>
            </a:r>
          </a:p>
          <a:p>
            <a:r>
              <a:rPr lang="nl-NL" dirty="0"/>
              <a:t>  historie:tijdstipRegistratie "2016-07-01T14:49:28.262"^^xsd:dateTime ;</a:t>
            </a:r>
          </a:p>
          <a:p>
            <a:r>
              <a:rPr lang="nl-NL" dirty="0"/>
              <a:t>  metaOOI:hasIdentifier :mijnMastIdentifier ;</a:t>
            </a:r>
          </a:p>
          <a:p>
            <a:r>
              <a:rPr lang="nl-NL" dirty="0"/>
              <a:t>  ooi:type ooi:zendmast ;</a:t>
            </a:r>
          </a:p>
          <a:p>
            <a:r>
              <a:rPr lang="nl-NL" dirty="0"/>
              <a:t>  geo:hasGeometry :Point_1 ;</a:t>
            </a:r>
          </a:p>
          <a:p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1" y="1124744"/>
            <a:ext cx="2518203" cy="571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IMGEO dataset: mast relaties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37890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Deze mast is verbonden met een identifier via ‘hasIdentifier’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245868" y="473065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Deze mast is verbonden een Point via ‘hasGeometry’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776" y="5229200"/>
            <a:ext cx="1690092" cy="1080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803823" y="3355851"/>
            <a:ext cx="1408137" cy="7563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1960" y="19168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Deze mast heeft historie gegevens 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627784" y="2101498"/>
            <a:ext cx="1584176" cy="3913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rdf-xml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68137"/>
            <a:ext cx="9001000" cy="158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" y="4077072"/>
            <a:ext cx="8115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" y="5301208"/>
            <a:ext cx="7981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638092"/>
            <a:ext cx="88902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Mast_1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3707740"/>
            <a:ext cx="38504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ID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949681"/>
            <a:ext cx="67005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Point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4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Beoogde voordelen adoptie Semantic Web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NL" sz="4400" dirty="0" smtClean="0"/>
              <a:t>Aansluiting op Internationale standaarden</a:t>
            </a:r>
          </a:p>
          <a:p>
            <a:r>
              <a:rPr lang="nl-NL" sz="4400" dirty="0" smtClean="0"/>
              <a:t>Linkbaar, uitbreidbaar en ondervraagbaar op basis van ‘standaarden’ (rdf,uri’s, sparql)</a:t>
            </a:r>
          </a:p>
          <a:p>
            <a:r>
              <a:rPr lang="nl-NL" sz="4400" dirty="0"/>
              <a:t>Rijke modellerings </a:t>
            </a:r>
            <a:r>
              <a:rPr lang="nl-NL" sz="4400" dirty="0" smtClean="0"/>
              <a:t>omgeving (owl en owl-ontologieën, QUDT, Prov-o, skos,dc,etc) maakt vergaande formalisering van afspraken mogelijk</a:t>
            </a:r>
          </a:p>
          <a:p>
            <a:r>
              <a:rPr lang="nl-NL" sz="4400" dirty="0" smtClean="0"/>
              <a:t>Groeiend software ecosysteem (triplestores,editors, api’s)</a:t>
            </a:r>
          </a:p>
          <a:p>
            <a:r>
              <a:rPr lang="nl-NL" sz="4400" dirty="0" smtClean="0"/>
              <a:t>Convergentie van andere standaarden naar Semantic Web</a:t>
            </a:r>
          </a:p>
          <a:p>
            <a:pPr lvl="1"/>
            <a:r>
              <a:rPr lang="nl-NL" sz="3300" dirty="0" smtClean="0"/>
              <a:t>COINS &amp; ObjectTypeLibraries (CB-NL)</a:t>
            </a:r>
          </a:p>
          <a:p>
            <a:pPr lvl="1"/>
            <a:r>
              <a:rPr lang="nl-NL" sz="3300" dirty="0" smtClean="0"/>
              <a:t>BIM/IFCOWL</a:t>
            </a:r>
          </a:p>
          <a:p>
            <a:pPr lvl="1"/>
            <a:r>
              <a:rPr lang="nl-NL" sz="3300" dirty="0" smtClean="0"/>
              <a:t>RIONED (Gegevenswoordenboek Stedelijk Water</a:t>
            </a:r>
            <a:r>
              <a:rPr lang="nl-NL" sz="3300" smtClean="0"/>
              <a:t>) </a:t>
            </a:r>
            <a:r>
              <a:rPr lang="nl-NL" sz="3300" smtClean="0"/>
              <a:t>GWSW</a:t>
            </a:r>
            <a:endParaRPr lang="nl-NL" sz="3300" dirty="0" smtClean="0"/>
          </a:p>
          <a:p>
            <a:pPr lvl="1"/>
            <a:r>
              <a:rPr lang="nl-NL" sz="3300" dirty="0" smtClean="0"/>
              <a:t>Gegevenscatalogus DSO, Kadaster TOP10NL/BRT LOD, BRK</a:t>
            </a:r>
          </a:p>
          <a:p>
            <a:r>
              <a:rPr lang="nl-NL" sz="4400" dirty="0" smtClean="0"/>
              <a:t>Reasoners</a:t>
            </a:r>
          </a:p>
          <a:p>
            <a:pPr lvl="1"/>
            <a:r>
              <a:rPr lang="nl-NL" sz="3300" dirty="0" smtClean="0"/>
              <a:t>Extra gegevens afleiden incl. classificatie van gegevens</a:t>
            </a:r>
          </a:p>
          <a:p>
            <a:pPr lvl="1"/>
            <a:r>
              <a:rPr lang="nl-NL" sz="3300" dirty="0" smtClean="0"/>
              <a:t>Semantiek consistentie  (inconsistenties in klasse definities kunnen gevonden worden)</a:t>
            </a:r>
          </a:p>
          <a:p>
            <a:pPr lvl="1"/>
            <a:r>
              <a:rPr lang="nl-NL" sz="3300" dirty="0" smtClean="0"/>
              <a:t>Data Validatie &amp; Informatie specificatie functionaliteit via Closed World Aannamen &amp; owl cardinaliteits restricties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56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IMBor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437112"/>
            <a:ext cx="708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Voorbeeld: </a:t>
            </a:r>
            <a:r>
              <a:rPr lang="nl-NL" i="1" dirty="0" smtClean="0"/>
              <a:t>een Rijbaan </a:t>
            </a:r>
            <a:r>
              <a:rPr lang="nl-NL" b="1" i="1" dirty="0" smtClean="0"/>
              <a:t>moet</a:t>
            </a:r>
            <a:r>
              <a:rPr lang="nl-NL" i="1" dirty="0" smtClean="0"/>
              <a:t> een type bevatten. Deze mag alleen bestaan uit een type van een lijst. Deze lijst is weer afkomstig uit de Centrale object definities</a:t>
            </a:r>
            <a:endParaRPr lang="nl-NL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682085"/>
            <a:ext cx="82581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3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IMBOR in Baan Voor Vliegverkeer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08518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IMBOR:BaanVoorVliegverkeer is gelijk aan een TrafficArea object met typeO= type_baan_voor_vliegverkeer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48863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2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IMBOR/IMGeo integratie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0131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“lege” ImGeo Traffic Area met typeO:type_baan_voor_vliegverkeer wordt door een owl:reasoner geclassificeerd als een IMBor BaanVoorVliegverkeer object</a:t>
            </a:r>
            <a:endParaRPr lang="nl-N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" y="1237412"/>
            <a:ext cx="5254313" cy="26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4264546" cy="44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IMBOR/IMGeo integratie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50863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95936" y="3501008"/>
            <a:ext cx="2052228" cy="1152128"/>
            <a:chOff x="3995936" y="3501008"/>
            <a:chExt cx="2052228" cy="115212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995936" y="3501008"/>
              <a:ext cx="1656184" cy="1152128"/>
            </a:xfrm>
            <a:prstGeom prst="straightConnector1">
              <a:avLst/>
            </a:prstGeom>
            <a:ln w="22225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24028" y="401803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df:type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5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Verkenning is uitgevoerd naar RDF/OWL semantic web voor IMxx informatie modellen</a:t>
            </a:r>
          </a:p>
          <a:p>
            <a:pPr lvl="1"/>
            <a:r>
              <a:rPr lang="nl-NL" dirty="0"/>
              <a:t>Mogelijke voordelen van de adoptie van Semantic web is </a:t>
            </a:r>
            <a:r>
              <a:rPr lang="nl-NL" dirty="0" smtClean="0"/>
              <a:t>geidentificeerd</a:t>
            </a:r>
          </a:p>
          <a:p>
            <a:pPr lvl="1"/>
            <a:r>
              <a:rPr lang="nl-NL" dirty="0" smtClean="0"/>
              <a:t>Voorbeelden van:</a:t>
            </a:r>
            <a:endParaRPr lang="nl-NL" dirty="0"/>
          </a:p>
          <a:p>
            <a:pPr lvl="2"/>
            <a:r>
              <a:rPr lang="nl-NL" dirty="0" smtClean="0"/>
              <a:t>Imxx informatie modellering mbv rdf/OWL</a:t>
            </a:r>
          </a:p>
          <a:p>
            <a:pPr lvl="3"/>
            <a:r>
              <a:rPr lang="nl-NL" dirty="0" smtClean="0"/>
              <a:t>Klasses, properties en relaties</a:t>
            </a:r>
          </a:p>
          <a:p>
            <a:pPr lvl="3"/>
            <a:r>
              <a:rPr lang="nl-NL" dirty="0" smtClean="0"/>
              <a:t>Codelijsten en cardinaliteits restricties</a:t>
            </a:r>
          </a:p>
          <a:p>
            <a:pPr lvl="2"/>
            <a:r>
              <a:rPr lang="nl-NL" dirty="0" smtClean="0"/>
              <a:t>Gebruik maken van een netwerk van ontologieën voor IMxx</a:t>
            </a:r>
          </a:p>
          <a:p>
            <a:pPr lvl="2"/>
            <a:r>
              <a:rPr lang="nl-NL" dirty="0" smtClean="0"/>
              <a:t>Data </a:t>
            </a:r>
            <a:r>
              <a:rPr lang="nl-NL" dirty="0"/>
              <a:t>validatie </a:t>
            </a:r>
            <a:r>
              <a:rPr lang="nl-NL" dirty="0" smtClean="0"/>
              <a:t>via CWA reasoning</a:t>
            </a:r>
            <a:endParaRPr lang="nl-NL" dirty="0"/>
          </a:p>
          <a:p>
            <a:pPr lvl="2"/>
            <a:r>
              <a:rPr lang="nl-NL" dirty="0"/>
              <a:t>Integratie via </a:t>
            </a:r>
            <a:r>
              <a:rPr lang="nl-NL" dirty="0" smtClean="0"/>
              <a:t>reasoning</a:t>
            </a:r>
          </a:p>
          <a:p>
            <a:pPr lvl="2"/>
            <a:r>
              <a:rPr lang="nl-NL" dirty="0" smtClean="0"/>
              <a:t>ondersteunende ontologieën </a:t>
            </a:r>
          </a:p>
          <a:p>
            <a:pPr lvl="3"/>
            <a:r>
              <a:rPr lang="nl-NL" dirty="0" smtClean="0"/>
              <a:t>ID en historie</a:t>
            </a:r>
          </a:p>
          <a:p>
            <a:pPr lvl="3"/>
            <a:r>
              <a:rPr lang="nl-NL" dirty="0" smtClean="0"/>
              <a:t>Aanzet tot IMGeo en ImBor ontologieën</a:t>
            </a:r>
          </a:p>
        </p:txBody>
      </p:sp>
    </p:spTree>
    <p:extLst>
      <p:ext uri="{BB962C8B-B14F-4D97-AF65-F5344CB8AC3E}">
        <p14:creationId xmlns:p14="http://schemas.microsoft.com/office/powerpoint/2010/main" val="1947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9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modelleringen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Codelijst elementen als objecten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3322712" cy="2448271"/>
          </a:xfrm>
        </p:spPr>
        <p:txBody>
          <a:bodyPr>
            <a:normAutofit fontScale="85000" lnSpcReduction="20000"/>
          </a:bodyPr>
          <a:lstStyle/>
          <a:p>
            <a:r>
              <a:rPr lang="nl-NL" sz="2000" dirty="0" smtClean="0"/>
              <a:t>Minder problemen mbt “typo’s”</a:t>
            </a:r>
          </a:p>
          <a:p>
            <a:r>
              <a:rPr lang="nl-NL" sz="2000" dirty="0" smtClean="0"/>
              <a:t>De Objecten kunnen extra informatie bevatten</a:t>
            </a:r>
          </a:p>
          <a:p>
            <a:pPr lvl="1"/>
            <a:r>
              <a:rPr lang="nl-NL" sz="1800" dirty="0" smtClean="0"/>
              <a:t>Referenties naar andere informatie bronnen</a:t>
            </a:r>
          </a:p>
          <a:p>
            <a:pPr lvl="1"/>
            <a:r>
              <a:rPr lang="nl-NL" sz="1800" dirty="0" smtClean="0"/>
              <a:t>Meertalige labels</a:t>
            </a:r>
          </a:p>
          <a:p>
            <a:pPr lvl="1"/>
            <a:endParaRPr lang="nl-NL" sz="1800" dirty="0"/>
          </a:p>
          <a:p>
            <a:pPr lvl="1"/>
            <a:r>
              <a:rPr lang="nl-NL" sz="1800" dirty="0" smtClean="0">
                <a:solidFill>
                  <a:srgbClr val="FF0000"/>
                </a:solidFill>
              </a:rPr>
              <a:t>Fietspad waarde ipv type_fietspad</a:t>
            </a:r>
            <a:endParaRPr lang="nl-NL" sz="1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8760"/>
            <a:ext cx="51625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VoidTypeObject definitie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Voidable</a:t>
            </a:r>
          </a:p>
          <a:p>
            <a:pPr lvl="1"/>
            <a:r>
              <a:rPr lang="nl-NL" dirty="0" smtClean="0"/>
              <a:t>Keuzelijst moet “void” aanbieden</a:t>
            </a:r>
          </a:p>
          <a:p>
            <a:pPr lvl="1"/>
            <a:r>
              <a:rPr lang="nl-NL" dirty="0" smtClean="0"/>
              <a:t>“void-reden” moet toevoegbaar zijn</a:t>
            </a:r>
          </a:p>
          <a:p>
            <a:r>
              <a:rPr lang="nl-NL" dirty="0" smtClean="0"/>
              <a:t>VoidTypeClasse</a:t>
            </a:r>
          </a:p>
          <a:p>
            <a:pPr lvl="1"/>
            <a:r>
              <a:rPr lang="nl-NL" dirty="0" smtClean="0"/>
              <a:t>Equivalent aan:</a:t>
            </a:r>
          </a:p>
          <a:p>
            <a:pPr lvl="2"/>
            <a:r>
              <a:rPr lang="nl-NL" dirty="0" smtClean="0"/>
              <a:t> typeO value type_void</a:t>
            </a:r>
          </a:p>
          <a:p>
            <a:pPr lvl="1"/>
            <a:r>
              <a:rPr lang="nl-NL" dirty="0" smtClean="0"/>
              <a:t>Verplichte ‘reden’</a:t>
            </a:r>
          </a:p>
          <a:p>
            <a:pPr lvl="2"/>
            <a:r>
              <a:rPr lang="nl-NL" dirty="0"/>
              <a:t>r</a:t>
            </a:r>
            <a:r>
              <a:rPr lang="nl-NL" dirty="0" smtClean="0"/>
              <a:t>eden exactly 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2676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3" y="116632"/>
            <a:ext cx="3817987" cy="1143000"/>
          </a:xfrm>
        </p:spPr>
        <p:txBody>
          <a:bodyPr/>
          <a:lstStyle/>
          <a:p>
            <a:r>
              <a:rPr lang="nl-NL" dirty="0" smtClean="0"/>
              <a:t>Void voorbeeld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57301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nl-NL" dirty="0" smtClean="0"/>
              <a:t>De reasoner concludeert dat deze individual een VoidTypeObject is.</a:t>
            </a:r>
          </a:p>
          <a:p>
            <a:pPr marL="342900" indent="-342900">
              <a:buAutoNum type="arabicParenR"/>
            </a:pPr>
            <a:r>
              <a:rPr lang="nl-NL" dirty="0" smtClean="0"/>
              <a:t>VoidTypeObject heeft een verplichte reden. Deze is niet ingevuld. Dus een waarschuwing erbij</a:t>
            </a:r>
          </a:p>
          <a:p>
            <a:pPr marL="342900" indent="-342900">
              <a:buAutoNum type="arabicParenR"/>
            </a:pPr>
            <a:r>
              <a:rPr lang="nl-NL" dirty="0" smtClean="0"/>
              <a:t>Dit leunt dus zwaar op reasoning</a:t>
            </a:r>
            <a:endParaRPr lang="nl-N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19844"/>
            <a:ext cx="513397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2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Beoogde voordelen adoptie Semantic Web voor IMxx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nl-NL" dirty="0" smtClean="0"/>
              <a:t>Standardisatie </a:t>
            </a:r>
            <a:r>
              <a:rPr lang="nl-NL" dirty="0" smtClean="0">
                <a:sym typeface="Wingdings" panose="05000000000000000000" pitchFamily="2" charset="2"/>
              </a:rPr>
              <a:t>IMxx modelleringen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Standaard Modellering van bijv. codelijsten (adoptie van owl modelleringen)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Vergaande modellering van afspraken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Standaard modellering van versiebeheer en andere functies op basis van bestaande ontologien (prov-o, Time, geosparql)</a:t>
            </a:r>
          </a:p>
          <a:p>
            <a:pPr marL="342900" lvl="2" indent="-342900"/>
            <a:r>
              <a:rPr lang="nl-NL" dirty="0" smtClean="0">
                <a:sym typeface="Wingdings" panose="05000000000000000000" pitchFamily="2" charset="2"/>
              </a:rPr>
              <a:t>Data validatie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Via een alternatieve interpretatie van het owl model (Closed World Aannamen) is het mogelijk om datasets te valideren</a:t>
            </a:r>
          </a:p>
          <a:p>
            <a:pPr marL="342900" lvl="2" indent="-342900"/>
            <a:r>
              <a:rPr lang="nl-NL" dirty="0" smtClean="0">
                <a:sym typeface="Wingdings" panose="05000000000000000000" pitchFamily="2" charset="2"/>
              </a:rPr>
              <a:t>Meer mogelijkheden tot integratie van IMxx modellen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Data-Interoperabiliteit tussen verschillende schema’s</a:t>
            </a:r>
          </a:p>
          <a:p>
            <a:pPr marL="800100" lvl="3" indent="-342900"/>
            <a:r>
              <a:rPr lang="nl-NL" dirty="0" smtClean="0">
                <a:sym typeface="Wingdings" panose="05000000000000000000" pitchFamily="2" charset="2"/>
              </a:rPr>
              <a:t>Meer mogelijkheden tot her-classificatie van objecten</a:t>
            </a:r>
          </a:p>
          <a:p>
            <a:pPr marL="800100" lvl="3" indent="-342900"/>
            <a:endParaRPr lang="nl-NL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7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Eenvouding (context)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Put in IMGeo is gelijk aan een Putdeksel in andere modellen</a:t>
            </a:r>
          </a:p>
          <a:p>
            <a:r>
              <a:rPr lang="nl-NL" sz="2800" dirty="0" smtClean="0"/>
              <a:t>Een “EchtePut” zou een nieuwe definitie kunnen zijn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5" y="3226866"/>
            <a:ext cx="1971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52959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2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Minder eenvoudige mappings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Gebruik van Rules in combinatie met OWL</a:t>
            </a:r>
          </a:p>
          <a:p>
            <a:pPr lvl="1"/>
            <a:r>
              <a:rPr lang="nl-NL" dirty="0" smtClean="0"/>
              <a:t>SWRL </a:t>
            </a:r>
          </a:p>
          <a:p>
            <a:pPr lvl="1"/>
            <a:r>
              <a:rPr lang="nl-NL" dirty="0" smtClean="0"/>
              <a:t>(SPIN)</a:t>
            </a:r>
          </a:p>
          <a:p>
            <a:r>
              <a:rPr lang="nl-NL" dirty="0" smtClean="0"/>
              <a:t>Terugvallen op ‘software’</a:t>
            </a:r>
          </a:p>
          <a:p>
            <a:pPr lvl="1"/>
            <a:r>
              <a:rPr lang="nl-NL" dirty="0" smtClean="0"/>
              <a:t>Wellicht als ‘service’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3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Multi-typering en uitbreidingen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Elke classe en individual kan multi-getypeerd worden</a:t>
            </a:r>
          </a:p>
          <a:p>
            <a:r>
              <a:rPr lang="nl-NL" dirty="0" smtClean="0"/>
              <a:t>Elke bestaande klasse kan in een nieuwe ontologie uitgebreid worden</a:t>
            </a:r>
          </a:p>
          <a:p>
            <a:pPr lvl="1"/>
            <a:r>
              <a:rPr lang="nl-NL" dirty="0" smtClean="0"/>
              <a:t>Nieuwe kenmerken,relaties en restricties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Multi-typering en uitbreidingen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638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0431" y="6309320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/>
              <a:t>Een Brug is nu ook een CB-NL Brug geworden en is verder uitgebreid met een kenmerk:”mijnEigenProperty”</a:t>
            </a:r>
            <a:endParaRPr lang="nl-NL" sz="1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668344" y="2780928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Bridge is nu een subtype van CB-NL brug</a:t>
            </a:r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868144" y="2636912"/>
            <a:ext cx="1800201" cy="684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Ontologieën </a:t>
            </a:r>
            <a:r>
              <a:rPr lang="nl-NL" dirty="0" smtClean="0"/>
              <a:t>voor </a:t>
            </a:r>
            <a:r>
              <a:rPr lang="nl-NL" dirty="0" smtClean="0"/>
              <a:t>Imxx/NEN3610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RDF/ OWL als modellerings taal</a:t>
            </a:r>
          </a:p>
          <a:p>
            <a:r>
              <a:rPr lang="nl-NL" dirty="0" smtClean="0"/>
              <a:t>Herbruik ‘standaard’ OWL ontologieën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Centraliseren van semantische begrippen voor maximale interoperabiliteit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Specificeren van informatiebehoefte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62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85010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Conceptuele </a:t>
            </a:r>
            <a:r>
              <a:rPr lang="nl-NL" dirty="0"/>
              <a:t>o</a:t>
            </a:r>
            <a:r>
              <a:rPr lang="nl-NL" dirty="0" smtClean="0"/>
              <a:t>pbouw </a:t>
            </a:r>
            <a:r>
              <a:rPr lang="nl-NL" dirty="0"/>
              <a:t>IMxx </a:t>
            </a:r>
            <a:r>
              <a:rPr lang="nl-NL" dirty="0" smtClean="0"/>
              <a:t>ontologieën</a:t>
            </a:r>
            <a:endParaRPr lang="nl-NL" dirty="0"/>
          </a:p>
        </p:txBody>
      </p:sp>
      <p:sp>
        <p:nvSpPr>
          <p:cNvPr id="4" name="Isosceles Triangle 3"/>
          <p:cNvSpPr/>
          <p:nvPr/>
        </p:nvSpPr>
        <p:spPr>
          <a:xfrm>
            <a:off x="3237213" y="2868938"/>
            <a:ext cx="1800200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rapezoid 5"/>
          <p:cNvSpPr/>
          <p:nvPr/>
        </p:nvSpPr>
        <p:spPr>
          <a:xfrm>
            <a:off x="2821961" y="4078987"/>
            <a:ext cx="2630704" cy="491941"/>
          </a:xfrm>
          <a:prstGeom prst="trapezoid">
            <a:avLst>
              <a:gd name="adj" fmla="val 831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Functionele laag</a:t>
            </a:r>
            <a:endParaRPr lang="nl-NL" dirty="0"/>
          </a:p>
        </p:txBody>
      </p:sp>
      <p:sp>
        <p:nvSpPr>
          <p:cNvPr id="8" name="Trapezoid 7"/>
          <p:cNvSpPr/>
          <p:nvPr/>
        </p:nvSpPr>
        <p:spPr>
          <a:xfrm>
            <a:off x="2290899" y="4626934"/>
            <a:ext cx="3665822" cy="576064"/>
          </a:xfrm>
          <a:prstGeom prst="trapezoid">
            <a:avLst>
              <a:gd name="adj" fmla="val 831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Centrale definities</a:t>
            </a:r>
            <a:endParaRPr lang="nl-NL" dirty="0"/>
          </a:p>
        </p:txBody>
      </p:sp>
      <p:sp>
        <p:nvSpPr>
          <p:cNvPr id="10" name="Trapezoid 9"/>
          <p:cNvSpPr/>
          <p:nvPr/>
        </p:nvSpPr>
        <p:spPr>
          <a:xfrm>
            <a:off x="1522167" y="5275006"/>
            <a:ext cx="5203286" cy="836328"/>
          </a:xfrm>
          <a:prstGeom prst="trapezoid">
            <a:avLst>
              <a:gd name="adj" fmla="val 8316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specificaties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59832" y="1717607"/>
            <a:ext cx="1711930" cy="504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i="1" dirty="0" smtClean="0"/>
              <a:t>RDF/OWL (herbruik ontologie</a:t>
            </a:r>
            <a:r>
              <a:rPr lang="nl-NL" sz="1200" dirty="0"/>
              <a:t>ë</a:t>
            </a:r>
            <a:r>
              <a:rPr lang="nl-NL" sz="1200" i="1" dirty="0" smtClean="0"/>
              <a:t>n)</a:t>
            </a: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 flipH="1" flipV="1">
            <a:off x="3915797" y="2222409"/>
            <a:ext cx="208013" cy="5585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160987" y="2674924"/>
            <a:ext cx="3748236" cy="1559707"/>
            <a:chOff x="5017204" y="1805494"/>
            <a:chExt cx="3875276" cy="1679254"/>
          </a:xfrm>
        </p:grpSpPr>
        <p:sp>
          <p:nvSpPr>
            <p:cNvPr id="19" name="Rounded Rectangle 18"/>
            <p:cNvSpPr/>
            <p:nvPr/>
          </p:nvSpPr>
          <p:spPr>
            <a:xfrm>
              <a:off x="6104068" y="1805494"/>
              <a:ext cx="2788412" cy="109331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Netwerk van ‘functies’ </a:t>
              </a:r>
              <a:r>
                <a:rPr lang="nl-NL" dirty="0"/>
                <a:t>ontologieën</a:t>
              </a:r>
              <a:r>
                <a:rPr lang="nl-NL" dirty="0" smtClean="0"/>
                <a:t>: Historie, GeoSparql, Prov-o, ID,...</a:t>
              </a:r>
              <a:endParaRPr lang="nl-NL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017204" y="2960947"/>
              <a:ext cx="1066964" cy="52380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6122226" y="4240293"/>
            <a:ext cx="2788412" cy="10933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Specificeert welke informatie verplicht is.</a:t>
            </a:r>
            <a:endParaRPr lang="nl-NL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5676980" y="4786952"/>
            <a:ext cx="445246" cy="1262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985" y="3049511"/>
            <a:ext cx="2788412" cy="10933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Concepten direct gebruikt of gelinked aan (meerdere) IMxx ontologien. </a:t>
            </a:r>
            <a:endParaRPr lang="nl-NL" dirty="0"/>
          </a:p>
        </p:txBody>
      </p:sp>
      <p:cxnSp>
        <p:nvCxnSpPr>
          <p:cNvPr id="27" name="Straight Arrow Connector 26"/>
          <p:cNvCxnSpPr>
            <a:stCxn id="26" idx="2"/>
            <a:endCxn id="10" idx="1"/>
          </p:cNvCxnSpPr>
          <p:nvPr/>
        </p:nvCxnSpPr>
        <p:spPr>
          <a:xfrm>
            <a:off x="1467191" y="4142829"/>
            <a:ext cx="402730" cy="15503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3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Ervaring opdoen met ontologieën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Functionele </a:t>
            </a:r>
            <a:r>
              <a:rPr lang="nl-NL" dirty="0"/>
              <a:t>ontologieën</a:t>
            </a:r>
            <a:endParaRPr lang="nl-NL" dirty="0" smtClean="0"/>
          </a:p>
          <a:p>
            <a:pPr lvl="1"/>
            <a:r>
              <a:rPr lang="nl-NL" dirty="0" smtClean="0"/>
              <a:t>Identificatie</a:t>
            </a:r>
          </a:p>
          <a:p>
            <a:pPr lvl="1"/>
            <a:r>
              <a:rPr lang="nl-NL" dirty="0" smtClean="0"/>
              <a:t>GeoSparql</a:t>
            </a:r>
          </a:p>
          <a:p>
            <a:pPr lvl="1"/>
            <a:r>
              <a:rPr lang="nl-NL" dirty="0" smtClean="0"/>
              <a:t>Historie</a:t>
            </a:r>
          </a:p>
          <a:p>
            <a:r>
              <a:rPr lang="nl-NL" dirty="0" smtClean="0"/>
              <a:t>Centrale Object Definities</a:t>
            </a:r>
          </a:p>
          <a:p>
            <a:r>
              <a:rPr lang="nl-NL" dirty="0" smtClean="0"/>
              <a:t>IMxx</a:t>
            </a:r>
          </a:p>
          <a:p>
            <a:pPr lvl="1"/>
            <a:r>
              <a:rPr lang="nl-NL" dirty="0" smtClean="0"/>
              <a:t>IMGeo opzet</a:t>
            </a:r>
          </a:p>
          <a:p>
            <a:pPr lvl="1"/>
            <a:r>
              <a:rPr lang="nl-NL" dirty="0" smtClean="0"/>
              <a:t>IMBor opzet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3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Voorbeeld Identificatie ontologie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" y="1340768"/>
            <a:ext cx="7448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7" y="3969690"/>
            <a:ext cx="44291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Serialisatie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i="1" dirty="0"/>
          </a:p>
          <a:p>
            <a:pPr marL="0" indent="0">
              <a:buNone/>
            </a:pPr>
            <a:endParaRPr lang="nl-NL" sz="2000" i="1" dirty="0" smtClean="0"/>
          </a:p>
          <a:p>
            <a:pPr marL="0" indent="0">
              <a:buNone/>
            </a:pPr>
            <a:endParaRPr lang="nl-NL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1371" y="1340768"/>
            <a:ext cx="8208912" cy="1477328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Prefix imgeoID: </a:t>
            </a: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://www.geonovum.nl/imGeoVoorbeeld/v1/ID/def</a:t>
            </a:r>
            <a:r>
              <a:rPr lang="nl-NL" dirty="0" smtClean="0">
                <a:hlinkClick r:id="rId2"/>
              </a:rPr>
              <a:t>#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/>
              <a:t>Subject			predicate			object</a:t>
            </a:r>
            <a:endParaRPr lang="nl-NL" b="1" dirty="0"/>
          </a:p>
          <a:p>
            <a:r>
              <a:rPr lang="nl-NL" i="1" dirty="0" smtClean="0"/>
              <a:t>imgeoID:Identifier 		rdf:type                     	owl:Class</a:t>
            </a:r>
            <a:r>
              <a:rPr lang="nl-NL" i="1" dirty="0"/>
              <a:t>.</a:t>
            </a:r>
          </a:p>
          <a:p>
            <a:r>
              <a:rPr lang="nl-NL" i="1" dirty="0"/>
              <a:t>imgeoID:Identifier </a:t>
            </a:r>
            <a:r>
              <a:rPr lang="nl-NL" i="1" dirty="0" smtClean="0"/>
              <a:t>		rdfs:subClassOf 		owl:Thing</a:t>
            </a:r>
            <a:endParaRPr lang="nl-NL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1371" y="3068960"/>
            <a:ext cx="8208912" cy="923330"/>
          </a:xfrm>
          <a:prstGeom prst="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&lt;owl:Class rdf:ID="Identifier"&gt;</a:t>
            </a:r>
          </a:p>
          <a:p>
            <a:r>
              <a:rPr lang="nl-NL" dirty="0"/>
              <a:t>    &lt;rdfs:subClassOf rdf:resource="http://www.w3.org/2002/07/owl#Thing"/&gt;</a:t>
            </a:r>
          </a:p>
          <a:p>
            <a:r>
              <a:rPr lang="nl-NL" dirty="0"/>
              <a:t>  &lt;/owl:Class</a:t>
            </a:r>
            <a:r>
              <a:rPr lang="nl-NL" dirty="0" smtClean="0"/>
              <a:t>&gt;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30609" y="4221088"/>
            <a:ext cx="8208912" cy="1200329"/>
          </a:xfrm>
          <a:prstGeom prst="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&lt;</a:t>
            </a:r>
            <a:r>
              <a:rPr lang="nl-NL" dirty="0"/>
              <a:t>rdf:Description rdf:about="#Identifier"&gt;</a:t>
            </a:r>
          </a:p>
          <a:p>
            <a:r>
              <a:rPr lang="nl-NL" dirty="0"/>
              <a:t>    &lt;rdf:type rdf:resource="http://www.w3.org/2002/07/owl#Class"/&gt;</a:t>
            </a:r>
          </a:p>
          <a:p>
            <a:r>
              <a:rPr lang="nl-NL" dirty="0"/>
              <a:t>    &lt;rdfs:subClassOf rdf:resource="http://www.w3.org/2002/07/owl#Thing"/&gt;</a:t>
            </a:r>
          </a:p>
          <a:p>
            <a:r>
              <a:rPr lang="nl-NL" dirty="0"/>
              <a:t>  &lt;/rdf:Description&gt;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609" y="5515471"/>
            <a:ext cx="8208912" cy="1200329"/>
          </a:xfrm>
          <a:prstGeom prst="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:Identifier</a:t>
            </a:r>
          </a:p>
          <a:p>
            <a:r>
              <a:rPr lang="nl-NL" dirty="0"/>
              <a:t>  rdf:type owl:Class ;</a:t>
            </a:r>
          </a:p>
          <a:p>
            <a:r>
              <a:rPr lang="nl-NL" dirty="0"/>
              <a:t>  rdfs:subClassOf owl:Thing </a:t>
            </a:r>
            <a:r>
              <a:rPr lang="nl-NL" dirty="0" smtClean="0"/>
              <a:t>;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89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1309</Words>
  <Application>Microsoft Office PowerPoint</Application>
  <PresentationFormat>On-screen Show (4:3)</PresentationFormat>
  <Paragraphs>230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Verkenning adoptie W3C rdf/owl technologie voor IMxx/NEN-3610 modellen</vt:lpstr>
      <vt:lpstr>Doelstelling</vt:lpstr>
      <vt:lpstr>Beoogde voordelen adoptie Semantic Web</vt:lpstr>
      <vt:lpstr>Beoogde voordelen adoptie Semantic Web voor IMxx</vt:lpstr>
      <vt:lpstr>Ontologieën voor Imxx/NEN3610 </vt:lpstr>
      <vt:lpstr>Conceptuele opbouw IMxx ontologieën</vt:lpstr>
      <vt:lpstr>Ervaring opdoen met ontologieën</vt:lpstr>
      <vt:lpstr>Voorbeeld Identificatie ontologie</vt:lpstr>
      <vt:lpstr>Serialisatie</vt:lpstr>
      <vt:lpstr>Voorbeeld</vt:lpstr>
      <vt:lpstr>W3C/OGC GeoSparql ontologie</vt:lpstr>
      <vt:lpstr>koppeling Geosparql:Feature met Identifier uit de Identificatie ontologie</vt:lpstr>
      <vt:lpstr>Centrale Object Definities</vt:lpstr>
      <vt:lpstr>Centrale Object Definities</vt:lpstr>
      <vt:lpstr>Historie</vt:lpstr>
      <vt:lpstr>Historie (as-is)</vt:lpstr>
      <vt:lpstr>Historie </vt:lpstr>
      <vt:lpstr>Data validatie</vt:lpstr>
      <vt:lpstr>tijdstipRegistratie in rdf/xml</vt:lpstr>
      <vt:lpstr>IMxx Informatie Specificatie via ontologieën</vt:lpstr>
      <vt:lpstr>IMGeo voorbeeld: importeren</vt:lpstr>
      <vt:lpstr>IMGeo voorbeeld: Koppeling Object definitie met Historie</vt:lpstr>
      <vt:lpstr>Koppeling in  rdf/XML</vt:lpstr>
      <vt:lpstr>IMGeo voorbeeld: cardinaliteits restricties</vt:lpstr>
      <vt:lpstr>IMGeo voorbeeld: Mast</vt:lpstr>
      <vt:lpstr>Mast voorbeeld ontologie</vt:lpstr>
      <vt:lpstr>IMGeo dataset: mast </vt:lpstr>
      <vt:lpstr>IMGEO dataset: mast relaties</vt:lpstr>
      <vt:lpstr>In rdf-xml</vt:lpstr>
      <vt:lpstr>Voorbeeld: IMBor</vt:lpstr>
      <vt:lpstr>IMBOR in Baan Voor Vliegverkeer</vt:lpstr>
      <vt:lpstr>IMBOR/IMGeo integratie</vt:lpstr>
      <vt:lpstr>IMBOR/IMGeo integratie</vt:lpstr>
      <vt:lpstr>Samenvatting </vt:lpstr>
      <vt:lpstr>PowerPoint Presentation</vt:lpstr>
      <vt:lpstr>Extra modelleringen</vt:lpstr>
      <vt:lpstr>Codelijst elementen als objecten</vt:lpstr>
      <vt:lpstr>VoidTypeObject definitie</vt:lpstr>
      <vt:lpstr>Void voorbeeld</vt:lpstr>
      <vt:lpstr>Eenvouding (context) Mapping</vt:lpstr>
      <vt:lpstr>Minder eenvoudige mappings</vt:lpstr>
      <vt:lpstr>Multi-typering en uitbreidingen</vt:lpstr>
      <vt:lpstr>Multi-typering en uitbreidingen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NEN3610-W3C semantic web</dc:title>
  <dc:creator>Hans</dc:creator>
  <cp:lastModifiedBy>Hans</cp:lastModifiedBy>
  <cp:revision>886</cp:revision>
  <dcterms:created xsi:type="dcterms:W3CDTF">2016-03-25T13:01:43Z</dcterms:created>
  <dcterms:modified xsi:type="dcterms:W3CDTF">2016-09-27T07:36:31Z</dcterms:modified>
</cp:coreProperties>
</file>