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99" r:id="rId3"/>
    <p:sldId id="300" r:id="rId4"/>
    <p:sldId id="587" r:id="rId5"/>
    <p:sldId id="301" r:id="rId6"/>
    <p:sldId id="282" r:id="rId7"/>
    <p:sldId id="268" r:id="rId8"/>
    <p:sldId id="302" r:id="rId9"/>
    <p:sldId id="303" r:id="rId10"/>
    <p:sldId id="305" r:id="rId11"/>
    <p:sldId id="304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566" r:id="rId22"/>
    <p:sldId id="567" r:id="rId23"/>
    <p:sldId id="568" r:id="rId24"/>
    <p:sldId id="569" r:id="rId25"/>
    <p:sldId id="572" r:id="rId26"/>
    <p:sldId id="575" r:id="rId27"/>
    <p:sldId id="574" r:id="rId28"/>
    <p:sldId id="577" r:id="rId29"/>
    <p:sldId id="578" r:id="rId30"/>
    <p:sldId id="580" r:id="rId31"/>
    <p:sldId id="581" r:id="rId32"/>
    <p:sldId id="582" r:id="rId33"/>
    <p:sldId id="583" r:id="rId34"/>
    <p:sldId id="584" r:id="rId35"/>
    <p:sldId id="585" r:id="rId36"/>
    <p:sldId id="586" r:id="rId37"/>
    <p:sldId id="570" r:id="rId38"/>
    <p:sldId id="571" r:id="rId39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3"/>
  </p:normalViewPr>
  <p:slideViewPr>
    <p:cSldViewPr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Janssen" userId="b62697e8-e7f0-48fe-b701-a5c7b17d8ebc" providerId="ADAL" clId="{0D9500A9-E53C-48E3-A6B1-FD84F3AF1452}"/>
    <pc:docChg chg="modSld">
      <pc:chgData name="Paul Janssen" userId="b62697e8-e7f0-48fe-b701-a5c7b17d8ebc" providerId="ADAL" clId="{0D9500A9-E53C-48E3-A6B1-FD84F3AF1452}" dt="2022-11-08T10:45:44.028" v="1" actId="1076"/>
      <pc:docMkLst>
        <pc:docMk/>
      </pc:docMkLst>
      <pc:sldChg chg="modSp mod">
        <pc:chgData name="Paul Janssen" userId="b62697e8-e7f0-48fe-b701-a5c7b17d8ebc" providerId="ADAL" clId="{0D9500A9-E53C-48E3-A6B1-FD84F3AF1452}" dt="2022-11-08T10:45:44.028" v="1" actId="1076"/>
        <pc:sldMkLst>
          <pc:docMk/>
          <pc:sldMk cId="1668571306" sldId="282"/>
        </pc:sldMkLst>
        <pc:picChg chg="mod">
          <ac:chgData name="Paul Janssen" userId="b62697e8-e7f0-48fe-b701-a5c7b17d8ebc" providerId="ADAL" clId="{0D9500A9-E53C-48E3-A6B1-FD84F3AF1452}" dt="2022-11-08T10:45:44.028" v="1" actId="1076"/>
          <ac:picMkLst>
            <pc:docMk/>
            <pc:sldMk cId="1668571306" sldId="282"/>
            <ac:picMk id="10" creationId="{31647FCF-FE26-4B41-8D87-05C3B5B1256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A3BA6-D212-4021-9C58-E1A860230F97}" type="datetimeFigureOut">
              <a:rPr lang="nl-NL" smtClean="0"/>
              <a:t>8-11-2022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7C958-9094-4856-86EA-A4A2A86975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052914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F62C1-85BA-45F7-BA8A-ECE90345B80D}" type="datetimeFigureOut">
              <a:rPr lang="nl-NL" smtClean="0"/>
              <a:t>8-11-2022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E1FCD-D982-4C83-B6F9-D9836E200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64646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4385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3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11" name="Rechthoek 10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8984283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850404"/>
            <a:ext cx="8229600" cy="857250"/>
          </a:xfrm>
        </p:spPr>
        <p:txBody>
          <a:bodyPr>
            <a:normAutofit/>
          </a:bodyPr>
          <a:lstStyle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707654"/>
            <a:ext cx="8229600" cy="334837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8" name="Rechthoek 7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19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707655"/>
            <a:ext cx="4038600" cy="33483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707655"/>
            <a:ext cx="4038600" cy="3340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9" name="Rechthoek 8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763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7" name="Rechthoek 6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0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47564" y="889806"/>
            <a:ext cx="7848872" cy="35181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461960"/>
            <a:ext cx="5486400" cy="603647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0" name="Rechthoek 9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627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uishoudelijke mede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056 GN PPsjabloon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7114"/>
          <a:stretch>
            <a:fillRect/>
          </a:stretch>
        </p:blipFill>
        <p:spPr bwMode="auto">
          <a:xfrm>
            <a:off x="3" y="880075"/>
            <a:ext cx="1691678" cy="425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lokaal_kopie\afwas\afwasdame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64088" y="1919635"/>
            <a:ext cx="3555800" cy="2209428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 userDrawn="1"/>
        </p:nvSpPr>
        <p:spPr>
          <a:xfrm>
            <a:off x="1907704" y="2014745"/>
            <a:ext cx="278194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Kopjes</a:t>
            </a:r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de keuken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Whiteboard schoon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Flip-over leeg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 en beamer uit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Licht uit, zon aan</a:t>
            </a:r>
          </a:p>
        </p:txBody>
      </p:sp>
      <p:sp>
        <p:nvSpPr>
          <p:cNvPr id="6" name="Tekstvak 5"/>
          <p:cNvSpPr txBox="1"/>
          <p:nvPr userDrawn="1"/>
        </p:nvSpPr>
        <p:spPr>
          <a:xfrm>
            <a:off x="7524328" y="4137925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Alvast bedankt!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1907704" y="96093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tot slot graag</a:t>
            </a:r>
          </a:p>
        </p:txBody>
      </p:sp>
    </p:spTree>
    <p:extLst>
      <p:ext uri="{BB962C8B-B14F-4D97-AF65-F5344CB8AC3E}">
        <p14:creationId xmlns:p14="http://schemas.microsoft.com/office/powerpoint/2010/main" val="91026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/>
          <p:cNvSpPr txBox="1"/>
          <p:nvPr userDrawn="1"/>
        </p:nvSpPr>
        <p:spPr>
          <a:xfrm>
            <a:off x="1907704" y="3361260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nl-NL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Barchman</a:t>
            </a: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Wuytierslaan</a:t>
            </a: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10, 3818 LH Amersfoort,</a:t>
            </a:r>
            <a:r>
              <a:rPr lang="nl-NL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NL</a:t>
            </a:r>
            <a:endParaRPr lang="nl-NL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Postbus 508, 3800 AM Amersfoort, NL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+ 31 (0) 334 604 100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info@geonovum.nl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www.geonovum.nl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@geonovum.nl</a:t>
            </a:r>
          </a:p>
        </p:txBody>
      </p:sp>
      <p:pic>
        <p:nvPicPr>
          <p:cNvPr id="8" name="Picture 2" descr="5056 GN PPsjabloon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7114"/>
          <a:stretch>
            <a:fillRect/>
          </a:stretch>
        </p:blipFill>
        <p:spPr bwMode="auto">
          <a:xfrm>
            <a:off x="0" y="887782"/>
            <a:ext cx="1691678" cy="425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54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C22A-1C99-4004-8458-4C2A2FAB4D26}" type="datetimeFigureOut">
              <a:rPr lang="nl-NL" smtClean="0"/>
              <a:t>8-11-2022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811B-9660-4DBD-950A-55A2877182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763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. Titel+Veel tekst+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97978" y="1023055"/>
            <a:ext cx="7948044" cy="3394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buFont typeface="Wingdings" charset="2"/>
              <a:buNone/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BCD4C511-DFCB-A540-962A-CEB6202C6F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5513" y="292078"/>
            <a:ext cx="8200509" cy="433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F58220"/>
                </a:solidFill>
              </a:defRPr>
            </a:lvl1pPr>
          </a:lstStyle>
          <a:p>
            <a:pPr lvl="0"/>
            <a:r>
              <a:rPr lang="en-US" dirty="0" err="1"/>
              <a:t>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2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8504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707654"/>
            <a:ext cx="8229600" cy="3348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8" name="Rechthoek 7"/>
          <p:cNvSpPr/>
          <p:nvPr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4882" y="51470"/>
            <a:ext cx="1194236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2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  <p:sldLayoutId id="2147483659" r:id="rId6"/>
    <p:sldLayoutId id="2147483658" r:id="rId7"/>
    <p:sldLayoutId id="2147483660" r:id="rId8"/>
    <p:sldLayoutId id="2147483661" r:id="rId9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onovum/NEN3610-Linkeddata/blob/gh-pages/Presentations/NEN3610-LD%20and%20ISO19103.pptx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UML </a:t>
            </a:r>
            <a:r>
              <a:rPr lang="nl-NL" dirty="0" err="1"/>
              <a:t>to</a:t>
            </a:r>
            <a:r>
              <a:rPr lang="nl-NL" dirty="0"/>
              <a:t> RDF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755576" y="3651870"/>
            <a:ext cx="7776864" cy="1314450"/>
          </a:xfrm>
        </p:spPr>
        <p:txBody>
          <a:bodyPr>
            <a:normAutofit/>
          </a:bodyPr>
          <a:lstStyle/>
          <a:p>
            <a:r>
              <a:rPr lang="nl-NL" sz="1500" dirty="0"/>
              <a:t>In </a:t>
            </a:r>
            <a:r>
              <a:rPr lang="nl-NL" sz="1500" dirty="0" err="1"/>
              <a:t>the</a:t>
            </a:r>
            <a:r>
              <a:rPr lang="nl-NL" sz="1500" dirty="0"/>
              <a:t> context of </a:t>
            </a:r>
            <a:r>
              <a:rPr lang="nl-NL" sz="1500" dirty="0" err="1"/>
              <a:t>the</a:t>
            </a:r>
            <a:r>
              <a:rPr lang="nl-NL" sz="1500" dirty="0"/>
              <a:t> NEN3610 – </a:t>
            </a:r>
            <a:r>
              <a:rPr lang="nl-NL" sz="1500" dirty="0" err="1"/>
              <a:t>Linked</a:t>
            </a:r>
            <a:r>
              <a:rPr lang="nl-NL" sz="1500" dirty="0"/>
              <a:t> Data project</a:t>
            </a:r>
          </a:p>
          <a:p>
            <a:r>
              <a:rPr lang="nl-NL" sz="1500" dirty="0"/>
              <a:t>Presentation </a:t>
            </a:r>
            <a:r>
              <a:rPr lang="nl-NL" sz="1500" dirty="0" err="1"/>
              <a:t>for</a:t>
            </a:r>
            <a:r>
              <a:rPr lang="nl-NL" sz="1500" dirty="0"/>
              <a:t> </a:t>
            </a:r>
            <a:r>
              <a:rPr lang="nl-NL" sz="1500" dirty="0" err="1"/>
              <a:t>the</a:t>
            </a:r>
            <a:r>
              <a:rPr lang="nl-NL" sz="1500" dirty="0"/>
              <a:t> ISO19103 </a:t>
            </a:r>
            <a:r>
              <a:rPr lang="nl-NL" sz="1500" dirty="0" err="1"/>
              <a:t>revision</a:t>
            </a:r>
            <a:r>
              <a:rPr lang="nl-NL" sz="1500" dirty="0"/>
              <a:t> project</a:t>
            </a:r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96E2948-E735-5C44-86B1-DF3AD869767D}"/>
              </a:ext>
            </a:extLst>
          </p:cNvPr>
          <p:cNvSpPr txBox="1"/>
          <p:nvPr/>
        </p:nvSpPr>
        <p:spPr>
          <a:xfrm>
            <a:off x="-1016" y="4624822"/>
            <a:ext cx="91450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400" dirty="0"/>
              <a:t>Presentation </a:t>
            </a:r>
            <a:r>
              <a:rPr lang="nl-NL" sz="1400" dirty="0" err="1"/>
              <a:t>available</a:t>
            </a:r>
            <a:r>
              <a:rPr lang="nl-NL" sz="1400" dirty="0"/>
              <a:t> at:</a:t>
            </a:r>
          </a:p>
          <a:p>
            <a:r>
              <a:rPr lang="nl-NL" sz="1400" dirty="0">
                <a:hlinkClick r:id="rId2"/>
              </a:rPr>
              <a:t>https://github.com/Geonovum/NEN3610-Linkeddata/blob/gh-pages/Presentations/NEN3610-LD%20and%20ISO19103.pptx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2757318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C3324-516F-534F-9D90-CC08C045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5" y="-7662"/>
            <a:ext cx="2170584" cy="707204"/>
          </a:xfrm>
        </p:spPr>
        <p:txBody>
          <a:bodyPr/>
          <a:lstStyle/>
          <a:p>
            <a:r>
              <a:rPr lang="nl-NL" dirty="0" err="1"/>
              <a:t>Differences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C88B50-59E0-124E-ABF9-A26DF689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7564"/>
            <a:ext cx="8229600" cy="3348372"/>
          </a:xfrm>
        </p:spPr>
        <p:txBody>
          <a:bodyPr/>
          <a:lstStyle/>
          <a:p>
            <a:r>
              <a:rPr lang="nl-NL" dirty="0"/>
              <a:t>UML </a:t>
            </a:r>
            <a:r>
              <a:rPr lang="nl-NL" dirty="0" err="1"/>
              <a:t>uses</a:t>
            </a:r>
            <a:r>
              <a:rPr lang="nl-NL" dirty="0"/>
              <a:t> “class” </a:t>
            </a:r>
            <a:r>
              <a:rPr lang="nl-NL" dirty="0" err="1"/>
              <a:t>to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Denote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class of </a:t>
            </a:r>
            <a:r>
              <a:rPr lang="nl-NL" dirty="0" err="1"/>
              <a:t>things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domain;</a:t>
            </a:r>
          </a:p>
          <a:p>
            <a:pPr lvl="1"/>
            <a:r>
              <a:rPr lang="nl-NL" dirty="0" err="1"/>
              <a:t>Describes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meaning</a:t>
            </a:r>
            <a:r>
              <a:rPr lang="nl-NL" dirty="0"/>
              <a:t> (</a:t>
            </a:r>
            <a:r>
              <a:rPr lang="nl-NL" dirty="0" err="1"/>
              <a:t>definition</a:t>
            </a:r>
            <a:r>
              <a:rPr lang="nl-NL" dirty="0"/>
              <a:t>) of </a:t>
            </a:r>
            <a:r>
              <a:rPr lang="nl-NL" dirty="0" err="1"/>
              <a:t>that</a:t>
            </a:r>
            <a:r>
              <a:rPr lang="nl-NL" dirty="0"/>
              <a:t> class;</a:t>
            </a:r>
          </a:p>
          <a:p>
            <a:pPr lvl="1"/>
            <a:r>
              <a:rPr lang="nl-NL" dirty="0" err="1"/>
              <a:t>Specifies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information </a:t>
            </a:r>
            <a:r>
              <a:rPr lang="nl-NL" dirty="0" err="1"/>
              <a:t>constructs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class</a:t>
            </a:r>
          </a:p>
          <a:p>
            <a:pPr lvl="1"/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BFD08C3B-7A71-754E-B3A8-39EBFCEB0A78}"/>
              </a:ext>
            </a:extLst>
          </p:cNvPr>
          <p:cNvSpPr txBox="1"/>
          <p:nvPr/>
        </p:nvSpPr>
        <p:spPr>
          <a:xfrm>
            <a:off x="566352" y="4772209"/>
            <a:ext cx="801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The metamodel conforms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UML </a:t>
            </a:r>
            <a:r>
              <a:rPr lang="nl-NL" dirty="0" err="1"/>
              <a:t>philosophy</a:t>
            </a:r>
            <a:r>
              <a:rPr lang="nl-NL" dirty="0"/>
              <a:t>: a construct </a:t>
            </a:r>
            <a:r>
              <a:rPr lang="nl-NL" dirty="0" err="1"/>
              <a:t>for</a:t>
            </a:r>
            <a:r>
              <a:rPr lang="nl-NL" dirty="0"/>
              <a:t> a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purpose</a:t>
            </a:r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72BE6EAD-09FC-0547-B3FE-75B2184762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0" t="20403" r="8258" b="9814"/>
          <a:stretch/>
        </p:blipFill>
        <p:spPr>
          <a:xfrm>
            <a:off x="3635896" y="2931790"/>
            <a:ext cx="1800200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32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C3324-516F-534F-9D90-CC08C045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5" y="-7662"/>
            <a:ext cx="2170584" cy="707204"/>
          </a:xfrm>
        </p:spPr>
        <p:txBody>
          <a:bodyPr/>
          <a:lstStyle/>
          <a:p>
            <a:r>
              <a:rPr lang="nl-NL" dirty="0" err="1"/>
              <a:t>Differences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C88B50-59E0-124E-ABF9-A26DF689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7564"/>
            <a:ext cx="8229600" cy="3348372"/>
          </a:xfrm>
        </p:spPr>
        <p:txBody>
          <a:bodyPr/>
          <a:lstStyle/>
          <a:p>
            <a:r>
              <a:rPr lang="nl-NL" dirty="0" err="1"/>
              <a:t>Linked</a:t>
            </a:r>
            <a:r>
              <a:rPr lang="nl-NL" dirty="0"/>
              <a:t> Data </a:t>
            </a:r>
            <a:r>
              <a:rPr lang="nl-NL" dirty="0" err="1"/>
              <a:t>uses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“</a:t>
            </a:r>
            <a:r>
              <a:rPr lang="nl-NL" dirty="0" err="1"/>
              <a:t>owl:class</a:t>
            </a:r>
            <a:r>
              <a:rPr lang="nl-NL" dirty="0"/>
              <a:t>”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denote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class of </a:t>
            </a:r>
            <a:r>
              <a:rPr lang="nl-NL" dirty="0" err="1"/>
              <a:t>things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domain;</a:t>
            </a:r>
          </a:p>
          <a:p>
            <a:pPr lvl="1"/>
            <a:r>
              <a:rPr lang="nl-NL" dirty="0"/>
              <a:t>“</a:t>
            </a:r>
            <a:r>
              <a:rPr lang="nl-NL" dirty="0" err="1"/>
              <a:t>skos:concept</a:t>
            </a:r>
            <a:r>
              <a:rPr lang="nl-NL" dirty="0"/>
              <a:t>”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describe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meaning</a:t>
            </a:r>
            <a:r>
              <a:rPr lang="nl-NL" dirty="0"/>
              <a:t> (</a:t>
            </a:r>
            <a:r>
              <a:rPr lang="nl-NL" dirty="0" err="1"/>
              <a:t>definition</a:t>
            </a:r>
            <a:r>
              <a:rPr lang="nl-NL" dirty="0"/>
              <a:t>)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class;</a:t>
            </a:r>
          </a:p>
          <a:p>
            <a:pPr lvl="1"/>
            <a:r>
              <a:rPr lang="nl-NL" dirty="0"/>
              <a:t>“</a:t>
            </a:r>
            <a:r>
              <a:rPr lang="nl-NL" dirty="0" err="1"/>
              <a:t>shacl:shape</a:t>
            </a:r>
            <a:r>
              <a:rPr lang="nl-NL" dirty="0"/>
              <a:t>”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specifies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information </a:t>
            </a:r>
            <a:r>
              <a:rPr lang="nl-NL" dirty="0" err="1"/>
              <a:t>constructs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class.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86FBB569-79E1-5741-ABF5-423AEF248AF6}"/>
              </a:ext>
            </a:extLst>
          </p:cNvPr>
          <p:cNvSpPr txBox="1"/>
          <p:nvPr/>
        </p:nvSpPr>
        <p:spPr>
          <a:xfrm>
            <a:off x="566352" y="4772209"/>
            <a:ext cx="740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The metamodel conforms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LD </a:t>
            </a:r>
            <a:r>
              <a:rPr lang="nl-NL" dirty="0" err="1"/>
              <a:t>philosophy</a:t>
            </a:r>
            <a:r>
              <a:rPr lang="nl-NL" dirty="0"/>
              <a:t>: </a:t>
            </a:r>
            <a:r>
              <a:rPr lang="nl-NL" dirty="0" err="1"/>
              <a:t>linking</a:t>
            </a:r>
            <a:r>
              <a:rPr lang="nl-NL" dirty="0"/>
              <a:t> </a:t>
            </a:r>
            <a:r>
              <a:rPr lang="nl-NL" dirty="0" err="1"/>
              <a:t>excisting</a:t>
            </a:r>
            <a:r>
              <a:rPr lang="nl-NL" dirty="0"/>
              <a:t> </a:t>
            </a:r>
            <a:r>
              <a:rPr lang="nl-NL" dirty="0" err="1"/>
              <a:t>vocabularies</a:t>
            </a: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3C56103-92DB-4842-950E-5C770D0C4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390" y="3446038"/>
            <a:ext cx="5563220" cy="8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41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C3324-516F-534F-9D90-CC08C045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5" y="-7662"/>
            <a:ext cx="2170584" cy="707204"/>
          </a:xfrm>
        </p:spPr>
        <p:txBody>
          <a:bodyPr/>
          <a:lstStyle/>
          <a:p>
            <a:r>
              <a:rPr lang="nl-NL" dirty="0" err="1"/>
              <a:t>Differences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C88B50-59E0-124E-ABF9-A26DF689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613" y="897564"/>
            <a:ext cx="4258816" cy="3348372"/>
          </a:xfrm>
        </p:spPr>
        <p:txBody>
          <a:bodyPr/>
          <a:lstStyle/>
          <a:p>
            <a:r>
              <a:rPr lang="nl-NL" dirty="0"/>
              <a:t>UML has no </a:t>
            </a:r>
            <a:r>
              <a:rPr lang="nl-NL" dirty="0" err="1"/>
              <a:t>canonical</a:t>
            </a:r>
            <a:r>
              <a:rPr lang="nl-NL" dirty="0"/>
              <a:t> </a:t>
            </a:r>
            <a:r>
              <a:rPr lang="nl-NL" dirty="0" err="1"/>
              <a:t>serialization</a:t>
            </a:r>
            <a:r>
              <a:rPr lang="nl-NL" dirty="0"/>
              <a:t> </a:t>
            </a:r>
            <a:r>
              <a:rPr lang="nl-NL" sz="1600" i="1" dirty="0"/>
              <a:t>(</a:t>
            </a:r>
            <a:r>
              <a:rPr lang="nl-NL" sz="1600" i="1" dirty="0" err="1"/>
              <a:t>despite</a:t>
            </a:r>
            <a:r>
              <a:rPr lang="nl-NL" sz="1600" i="1" dirty="0"/>
              <a:t> XMI)</a:t>
            </a:r>
          </a:p>
          <a:p>
            <a:r>
              <a:rPr lang="nl-NL" dirty="0" err="1"/>
              <a:t>Linked</a:t>
            </a:r>
            <a:r>
              <a:rPr lang="nl-NL" dirty="0"/>
              <a:t> Data has no </a:t>
            </a:r>
            <a:r>
              <a:rPr lang="nl-NL" dirty="0" err="1"/>
              <a:t>canonical</a:t>
            </a:r>
            <a:r>
              <a:rPr lang="nl-NL" dirty="0"/>
              <a:t> </a:t>
            </a:r>
            <a:r>
              <a:rPr lang="nl-NL" dirty="0" err="1"/>
              <a:t>notation</a:t>
            </a:r>
            <a:r>
              <a:rPr lang="nl-NL" dirty="0"/>
              <a:t>.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95CE789-56D5-8B4C-8B37-AFBD2F968354}"/>
              </a:ext>
            </a:extLst>
          </p:cNvPr>
          <p:cNvSpPr txBox="1"/>
          <p:nvPr/>
        </p:nvSpPr>
        <p:spPr>
          <a:xfrm>
            <a:off x="125133" y="928804"/>
            <a:ext cx="4560864" cy="421469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&lt;http://www.w3.org/2000/01/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-schema#&gt;.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&lt;http://www.w3.org/2004/02/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core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&lt;http://www.w3.org/2002/07/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sh: &lt;http://www.w3.org/ns/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shacl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&lt;http://www.w3.org/2001/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XMLSchema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/concept/&gt;.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ontology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shapegraph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skos:Concept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skos:prefLabel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skos:definition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“A person is a human made,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from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flesh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and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blood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”@en;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owl:Class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rdfs:label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dct:subject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exs:Person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sh:NodeShape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sh:targetClass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“Person”;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exo:birthDate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xsd:date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exo:familyName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exo:firstName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3C56103-92DB-4842-950E-5C770D0C4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70247"/>
            <a:ext cx="5563220" cy="8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80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C3324-516F-534F-9D90-CC08C045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5" y="-7662"/>
            <a:ext cx="2170584" cy="707204"/>
          </a:xfrm>
        </p:spPr>
        <p:txBody>
          <a:bodyPr/>
          <a:lstStyle/>
          <a:p>
            <a:r>
              <a:rPr lang="nl-NL" dirty="0" err="1"/>
              <a:t>Differences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C88B50-59E0-124E-ABF9-A26DF689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613" y="897564"/>
            <a:ext cx="4258816" cy="3348372"/>
          </a:xfrm>
        </p:spPr>
        <p:txBody>
          <a:bodyPr/>
          <a:lstStyle/>
          <a:p>
            <a:r>
              <a:rPr lang="nl-NL" dirty="0"/>
              <a:t>UML has no </a:t>
            </a:r>
            <a:r>
              <a:rPr lang="nl-NL" dirty="0" err="1"/>
              <a:t>canonical</a:t>
            </a:r>
            <a:r>
              <a:rPr lang="nl-NL" dirty="0"/>
              <a:t> </a:t>
            </a:r>
            <a:r>
              <a:rPr lang="nl-NL" dirty="0" err="1"/>
              <a:t>serialization</a:t>
            </a:r>
            <a:r>
              <a:rPr lang="nl-NL" dirty="0"/>
              <a:t> </a:t>
            </a:r>
            <a:r>
              <a:rPr lang="nl-NL" sz="1600" i="1" dirty="0"/>
              <a:t>(</a:t>
            </a:r>
            <a:r>
              <a:rPr lang="nl-NL" sz="1600" i="1" dirty="0" err="1"/>
              <a:t>despite</a:t>
            </a:r>
            <a:r>
              <a:rPr lang="nl-NL" sz="1600" i="1" dirty="0"/>
              <a:t> XMI)</a:t>
            </a:r>
          </a:p>
          <a:p>
            <a:r>
              <a:rPr lang="nl-NL" dirty="0" err="1"/>
              <a:t>Linked</a:t>
            </a:r>
            <a:r>
              <a:rPr lang="nl-NL" dirty="0"/>
              <a:t> Data has no </a:t>
            </a:r>
            <a:r>
              <a:rPr lang="nl-NL" dirty="0" err="1"/>
              <a:t>canonical</a:t>
            </a:r>
            <a:r>
              <a:rPr lang="nl-NL" dirty="0"/>
              <a:t> </a:t>
            </a:r>
            <a:r>
              <a:rPr lang="nl-NL" dirty="0" err="1"/>
              <a:t>notation</a:t>
            </a:r>
            <a:r>
              <a:rPr lang="nl-NL" dirty="0"/>
              <a:t>.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95CE789-56D5-8B4C-8B37-AFBD2F968354}"/>
              </a:ext>
            </a:extLst>
          </p:cNvPr>
          <p:cNvSpPr txBox="1"/>
          <p:nvPr/>
        </p:nvSpPr>
        <p:spPr>
          <a:xfrm>
            <a:off x="125133" y="928804"/>
            <a:ext cx="4560864" cy="421469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@prefix </a:t>
            </a:r>
            <a:r>
              <a:rPr lang="nl-NL" sz="1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rdfs</a:t>
            </a:r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: &lt;http://www.w3.org/2000/01/</a:t>
            </a:r>
            <a:r>
              <a:rPr lang="nl-NL" sz="1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rdf</a:t>
            </a:r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-schema#&gt;.</a:t>
            </a:r>
          </a:p>
          <a:p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@prefix </a:t>
            </a:r>
            <a:r>
              <a:rPr lang="nl-NL" sz="1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skos</a:t>
            </a:r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: &lt;http://www.w3.org/2004/02/</a:t>
            </a:r>
            <a:r>
              <a:rPr lang="nl-NL" sz="1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skos</a:t>
            </a:r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/</a:t>
            </a:r>
            <a:r>
              <a:rPr lang="nl-NL" sz="1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core</a:t>
            </a:r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@prefix </a:t>
            </a:r>
            <a:r>
              <a:rPr lang="nl-NL" sz="1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owl</a:t>
            </a:r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: &lt;http://www.w3.org/2002/07/</a:t>
            </a:r>
            <a:r>
              <a:rPr lang="nl-NL" sz="1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owl</a:t>
            </a:r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@prefix sh: &lt;http://www.w3.org/ns/</a:t>
            </a:r>
            <a:r>
              <a:rPr lang="nl-NL" sz="1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shacl</a:t>
            </a:r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@prefix </a:t>
            </a:r>
            <a:r>
              <a:rPr lang="nl-NL" sz="1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xsd</a:t>
            </a:r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: &lt;http://www.w3.org/2001/</a:t>
            </a:r>
            <a:r>
              <a:rPr lang="nl-NL" sz="1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XMLSchema</a:t>
            </a:r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/concept/&gt;.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ontology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shapegraph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skos:Concept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skos:prefLabel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skos:definition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“A person is a human made,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from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flesh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and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blood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”@en;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owl:Class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rdfs:label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dct:subject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exs:Person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sh:NodeShape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sh:targetClass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“Person”;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exo:birthDate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xsd:date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exo:familyName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exo:firstName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3C56103-92DB-4842-950E-5C770D0C4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70247"/>
            <a:ext cx="5563220" cy="8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60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C3324-516F-534F-9D90-CC08C045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5" y="-7662"/>
            <a:ext cx="2170584" cy="707204"/>
          </a:xfrm>
        </p:spPr>
        <p:txBody>
          <a:bodyPr/>
          <a:lstStyle/>
          <a:p>
            <a:r>
              <a:rPr lang="nl-NL" dirty="0" err="1"/>
              <a:t>Differences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C88B50-59E0-124E-ABF9-A26DF689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613" y="897564"/>
            <a:ext cx="4258816" cy="3348372"/>
          </a:xfrm>
        </p:spPr>
        <p:txBody>
          <a:bodyPr/>
          <a:lstStyle/>
          <a:p>
            <a:r>
              <a:rPr lang="nl-NL" dirty="0"/>
              <a:t>UML has no </a:t>
            </a:r>
            <a:r>
              <a:rPr lang="nl-NL" dirty="0" err="1"/>
              <a:t>canonical</a:t>
            </a:r>
            <a:r>
              <a:rPr lang="nl-NL" dirty="0"/>
              <a:t> </a:t>
            </a:r>
            <a:r>
              <a:rPr lang="nl-NL" dirty="0" err="1"/>
              <a:t>serialization</a:t>
            </a:r>
            <a:r>
              <a:rPr lang="nl-NL" dirty="0"/>
              <a:t> </a:t>
            </a:r>
            <a:r>
              <a:rPr lang="nl-NL" sz="1600" i="1" dirty="0"/>
              <a:t>(</a:t>
            </a:r>
            <a:r>
              <a:rPr lang="nl-NL" sz="1600" i="1" dirty="0" err="1"/>
              <a:t>despite</a:t>
            </a:r>
            <a:r>
              <a:rPr lang="nl-NL" sz="1600" i="1" dirty="0"/>
              <a:t> XMI)</a:t>
            </a:r>
          </a:p>
          <a:p>
            <a:r>
              <a:rPr lang="nl-NL" dirty="0" err="1"/>
              <a:t>Linked</a:t>
            </a:r>
            <a:r>
              <a:rPr lang="nl-NL" dirty="0"/>
              <a:t> Data has no </a:t>
            </a:r>
            <a:r>
              <a:rPr lang="nl-NL" dirty="0" err="1"/>
              <a:t>canonical</a:t>
            </a:r>
            <a:r>
              <a:rPr lang="nl-NL" dirty="0"/>
              <a:t> </a:t>
            </a:r>
            <a:r>
              <a:rPr lang="nl-NL" dirty="0" err="1"/>
              <a:t>notation</a:t>
            </a:r>
            <a:r>
              <a:rPr lang="nl-NL" dirty="0"/>
              <a:t>.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95CE789-56D5-8B4C-8B37-AFBD2F968354}"/>
              </a:ext>
            </a:extLst>
          </p:cNvPr>
          <p:cNvSpPr txBox="1"/>
          <p:nvPr/>
        </p:nvSpPr>
        <p:spPr>
          <a:xfrm>
            <a:off x="125133" y="928804"/>
            <a:ext cx="4560864" cy="421469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&lt;http://www.w3.org/2000/01/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-schema#&gt;.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&lt;http://www.w3.org/2004/02/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core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&lt;http://www.w3.org/2002/07/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sh: &lt;http://www.w3.org/ns/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shacl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&lt;http://www.w3.org/2001/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XMLSchema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@prefix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exc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/concept/&gt;.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@prefix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exo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/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ontology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@prefix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exs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/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shapegraph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skos:Concept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skos:prefLabel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skos:definition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“A person is a human made,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from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flesh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and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blood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”@en;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owl:Class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rdfs:label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dct:subject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exs:Person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sh:NodeShape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sh:targetClass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“Person”;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exo:birthDate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xsd:date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exo:familyName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exo:firstName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3C56103-92DB-4842-950E-5C770D0C4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70247"/>
            <a:ext cx="5563220" cy="8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88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C3324-516F-534F-9D90-CC08C045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5" y="-7662"/>
            <a:ext cx="2170584" cy="707204"/>
          </a:xfrm>
        </p:spPr>
        <p:txBody>
          <a:bodyPr/>
          <a:lstStyle/>
          <a:p>
            <a:r>
              <a:rPr lang="nl-NL" dirty="0" err="1"/>
              <a:t>Differences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C88B50-59E0-124E-ABF9-A26DF689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613" y="897564"/>
            <a:ext cx="4258816" cy="3348372"/>
          </a:xfrm>
        </p:spPr>
        <p:txBody>
          <a:bodyPr/>
          <a:lstStyle/>
          <a:p>
            <a:r>
              <a:rPr lang="nl-NL" dirty="0"/>
              <a:t>UML has no </a:t>
            </a:r>
            <a:r>
              <a:rPr lang="nl-NL" dirty="0" err="1"/>
              <a:t>canonical</a:t>
            </a:r>
            <a:r>
              <a:rPr lang="nl-NL" dirty="0"/>
              <a:t> </a:t>
            </a:r>
            <a:r>
              <a:rPr lang="nl-NL" dirty="0" err="1"/>
              <a:t>serialization</a:t>
            </a:r>
            <a:r>
              <a:rPr lang="nl-NL" dirty="0"/>
              <a:t> </a:t>
            </a:r>
            <a:r>
              <a:rPr lang="nl-NL" sz="1600" i="1" dirty="0"/>
              <a:t>(</a:t>
            </a:r>
            <a:r>
              <a:rPr lang="nl-NL" sz="1600" i="1" dirty="0" err="1"/>
              <a:t>despite</a:t>
            </a:r>
            <a:r>
              <a:rPr lang="nl-NL" sz="1600" i="1" dirty="0"/>
              <a:t> XMI)</a:t>
            </a:r>
          </a:p>
          <a:p>
            <a:r>
              <a:rPr lang="nl-NL" dirty="0" err="1"/>
              <a:t>Linked</a:t>
            </a:r>
            <a:r>
              <a:rPr lang="nl-NL" dirty="0"/>
              <a:t> Data has no </a:t>
            </a:r>
            <a:r>
              <a:rPr lang="nl-NL" dirty="0" err="1"/>
              <a:t>canonical</a:t>
            </a:r>
            <a:r>
              <a:rPr lang="nl-NL" dirty="0"/>
              <a:t> </a:t>
            </a:r>
            <a:r>
              <a:rPr lang="nl-NL" dirty="0" err="1"/>
              <a:t>notation</a:t>
            </a:r>
            <a:r>
              <a:rPr lang="nl-NL" dirty="0"/>
              <a:t>.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95CE789-56D5-8B4C-8B37-AFBD2F968354}"/>
              </a:ext>
            </a:extLst>
          </p:cNvPr>
          <p:cNvSpPr txBox="1"/>
          <p:nvPr/>
        </p:nvSpPr>
        <p:spPr>
          <a:xfrm>
            <a:off x="107504" y="928804"/>
            <a:ext cx="4560864" cy="421469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&lt;http://www.w3.org/2000/01/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-schema#&gt;.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&lt;http://www.w3.org/2004/02/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core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&lt;http://www.w3.org/2002/07/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sh: &lt;http://www.w3.org/ns/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shacl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&lt;http://www.w3.org/2001/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XMLSchema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/concept/&gt;.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ontology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shapegraph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a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skos:Concept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skos:prefLabel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“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skos:definition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“A person is a human made,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from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fle</a:t>
            </a:r>
            <a:endParaRPr lang="nl-NL" sz="1100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owl:Class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rdfs:label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dct:subject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exs:Person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sh:NodeShape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sh:targetClass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“Person”;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exo:birthDate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xsd:date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exo:familyName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exo:firstName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3C56103-92DB-4842-950E-5C770D0C4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70247"/>
            <a:ext cx="5563220" cy="890430"/>
          </a:xfrm>
          <a:prstGeom prst="rect">
            <a:avLst/>
          </a:prstGeom>
        </p:spPr>
      </p:pic>
      <p:sp>
        <p:nvSpPr>
          <p:cNvPr id="4" name="Ovaal 3">
            <a:extLst>
              <a:ext uri="{FF2B5EF4-FFF2-40B4-BE49-F238E27FC236}">
                <a16:creationId xmlns:a16="http://schemas.microsoft.com/office/drawing/2014/main" id="{3D239D05-5BA5-B448-B461-2EE8424AF555}"/>
              </a:ext>
            </a:extLst>
          </p:cNvPr>
          <p:cNvSpPr/>
          <p:nvPr/>
        </p:nvSpPr>
        <p:spPr>
          <a:xfrm>
            <a:off x="3203848" y="3939902"/>
            <a:ext cx="1584176" cy="1080120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0804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C3324-516F-534F-9D90-CC08C045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5" y="-7662"/>
            <a:ext cx="2170584" cy="707204"/>
          </a:xfrm>
        </p:spPr>
        <p:txBody>
          <a:bodyPr/>
          <a:lstStyle/>
          <a:p>
            <a:r>
              <a:rPr lang="nl-NL" dirty="0" err="1"/>
              <a:t>Differences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C88B50-59E0-124E-ABF9-A26DF689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613" y="897564"/>
            <a:ext cx="4258816" cy="3348372"/>
          </a:xfrm>
        </p:spPr>
        <p:txBody>
          <a:bodyPr/>
          <a:lstStyle/>
          <a:p>
            <a:r>
              <a:rPr lang="nl-NL" dirty="0"/>
              <a:t>UML has no </a:t>
            </a:r>
            <a:r>
              <a:rPr lang="nl-NL" dirty="0" err="1"/>
              <a:t>canonical</a:t>
            </a:r>
            <a:r>
              <a:rPr lang="nl-NL" dirty="0"/>
              <a:t> </a:t>
            </a:r>
            <a:r>
              <a:rPr lang="nl-NL" dirty="0" err="1"/>
              <a:t>serialization</a:t>
            </a:r>
            <a:r>
              <a:rPr lang="nl-NL" dirty="0"/>
              <a:t> </a:t>
            </a:r>
            <a:r>
              <a:rPr lang="nl-NL" sz="1600" i="1" dirty="0"/>
              <a:t>(</a:t>
            </a:r>
            <a:r>
              <a:rPr lang="nl-NL" sz="1600" i="1" dirty="0" err="1"/>
              <a:t>despite</a:t>
            </a:r>
            <a:r>
              <a:rPr lang="nl-NL" sz="1600" i="1" dirty="0"/>
              <a:t> XMI)</a:t>
            </a:r>
          </a:p>
          <a:p>
            <a:r>
              <a:rPr lang="nl-NL" dirty="0" err="1"/>
              <a:t>Linked</a:t>
            </a:r>
            <a:r>
              <a:rPr lang="nl-NL" dirty="0"/>
              <a:t> Data has no </a:t>
            </a:r>
            <a:r>
              <a:rPr lang="nl-NL" dirty="0" err="1"/>
              <a:t>canonical</a:t>
            </a:r>
            <a:r>
              <a:rPr lang="nl-NL" dirty="0"/>
              <a:t> </a:t>
            </a:r>
            <a:r>
              <a:rPr lang="nl-NL" dirty="0" err="1"/>
              <a:t>notation</a:t>
            </a:r>
            <a:r>
              <a:rPr lang="nl-NL" dirty="0"/>
              <a:t>.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95CE789-56D5-8B4C-8B37-AFBD2F968354}"/>
              </a:ext>
            </a:extLst>
          </p:cNvPr>
          <p:cNvSpPr txBox="1"/>
          <p:nvPr/>
        </p:nvSpPr>
        <p:spPr>
          <a:xfrm>
            <a:off x="125133" y="928804"/>
            <a:ext cx="4560864" cy="421469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&lt;http://www.w3.org/2000/01/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-schema#&gt;.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&lt;http://www.w3.org/2004/02/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core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&lt;http://www.w3.org/2002/07/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sh: &lt;http://www.w3.org/ns/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shacl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&lt;http://www.w3.org/2001/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XMLSchema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/concept/&gt;.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ontology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shapegraph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skos:Concept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skos:prefLabel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skos:definition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“A person is a human made,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from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flesh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and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blood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”@en;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a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owl:Class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rdfs:label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“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dct:subject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exs:Person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sh:NodeShape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sh:targetClass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“Person”;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exo:birthDate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xsd:date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exo:familyName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exo:firstName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3C56103-92DB-4842-950E-5C770D0C4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70247"/>
            <a:ext cx="5563220" cy="890430"/>
          </a:xfrm>
          <a:prstGeom prst="rect">
            <a:avLst/>
          </a:prstGeom>
        </p:spPr>
      </p:pic>
      <p:sp>
        <p:nvSpPr>
          <p:cNvPr id="7" name="Ovaal 6">
            <a:extLst>
              <a:ext uri="{FF2B5EF4-FFF2-40B4-BE49-F238E27FC236}">
                <a16:creationId xmlns:a16="http://schemas.microsoft.com/office/drawing/2014/main" id="{2D110B5E-E0AC-AC46-A244-614A936484C0}"/>
              </a:ext>
            </a:extLst>
          </p:cNvPr>
          <p:cNvSpPr/>
          <p:nvPr/>
        </p:nvSpPr>
        <p:spPr>
          <a:xfrm>
            <a:off x="4788023" y="3975402"/>
            <a:ext cx="2086997" cy="1080120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2872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C3324-516F-534F-9D90-CC08C045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5" y="-7662"/>
            <a:ext cx="2170584" cy="707204"/>
          </a:xfrm>
        </p:spPr>
        <p:txBody>
          <a:bodyPr/>
          <a:lstStyle/>
          <a:p>
            <a:r>
              <a:rPr lang="nl-NL" dirty="0" err="1"/>
              <a:t>Differences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C88B50-59E0-124E-ABF9-A26DF689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613" y="897564"/>
            <a:ext cx="4258816" cy="3348372"/>
          </a:xfrm>
        </p:spPr>
        <p:txBody>
          <a:bodyPr/>
          <a:lstStyle/>
          <a:p>
            <a:r>
              <a:rPr lang="nl-NL" dirty="0"/>
              <a:t>UML has no </a:t>
            </a:r>
            <a:r>
              <a:rPr lang="nl-NL" dirty="0" err="1"/>
              <a:t>canonical</a:t>
            </a:r>
            <a:r>
              <a:rPr lang="nl-NL" dirty="0"/>
              <a:t> </a:t>
            </a:r>
            <a:r>
              <a:rPr lang="nl-NL" dirty="0" err="1"/>
              <a:t>serialization</a:t>
            </a:r>
            <a:r>
              <a:rPr lang="nl-NL" dirty="0"/>
              <a:t> </a:t>
            </a:r>
            <a:r>
              <a:rPr lang="nl-NL" sz="1600" i="1" dirty="0"/>
              <a:t>(</a:t>
            </a:r>
            <a:r>
              <a:rPr lang="nl-NL" sz="1600" i="1" dirty="0" err="1"/>
              <a:t>despite</a:t>
            </a:r>
            <a:r>
              <a:rPr lang="nl-NL" sz="1600" i="1" dirty="0"/>
              <a:t> XMI)</a:t>
            </a:r>
          </a:p>
          <a:p>
            <a:r>
              <a:rPr lang="nl-NL" dirty="0" err="1"/>
              <a:t>Linked</a:t>
            </a:r>
            <a:r>
              <a:rPr lang="nl-NL" dirty="0"/>
              <a:t> Data has no </a:t>
            </a:r>
            <a:r>
              <a:rPr lang="nl-NL" dirty="0" err="1"/>
              <a:t>canonical</a:t>
            </a:r>
            <a:r>
              <a:rPr lang="nl-NL" dirty="0"/>
              <a:t> </a:t>
            </a:r>
            <a:r>
              <a:rPr lang="nl-NL" dirty="0" err="1"/>
              <a:t>notation</a:t>
            </a:r>
            <a:r>
              <a:rPr lang="nl-NL" dirty="0"/>
              <a:t>.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95CE789-56D5-8B4C-8B37-AFBD2F968354}"/>
              </a:ext>
            </a:extLst>
          </p:cNvPr>
          <p:cNvSpPr txBox="1"/>
          <p:nvPr/>
        </p:nvSpPr>
        <p:spPr>
          <a:xfrm>
            <a:off x="125133" y="928804"/>
            <a:ext cx="4560864" cy="421469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&lt;http://www.w3.org/2001/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XMLSchema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/concept/&gt;.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ontology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shapegraph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skos:Concept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skos:prefLabel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skos:definition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“A person is a human made,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from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flesh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and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blood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”@en;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owl:Class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rdfs:label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dct:subject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exs:Person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a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sh:NodeShape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sh:targetClass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sh:name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“Person”;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sh:path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exo:birthDate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xsd:date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sh:path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exo:familyName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sh:path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exo:firstName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.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3C56103-92DB-4842-950E-5C770D0C4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70247"/>
            <a:ext cx="5563220" cy="890430"/>
          </a:xfrm>
          <a:prstGeom prst="rect">
            <a:avLst/>
          </a:prstGeom>
        </p:spPr>
      </p:pic>
      <p:sp>
        <p:nvSpPr>
          <p:cNvPr id="7" name="Ovaal 6">
            <a:extLst>
              <a:ext uri="{FF2B5EF4-FFF2-40B4-BE49-F238E27FC236}">
                <a16:creationId xmlns:a16="http://schemas.microsoft.com/office/drawing/2014/main" id="{9700DC04-C812-B749-84C9-AC2DFCF5BB95}"/>
              </a:ext>
            </a:extLst>
          </p:cNvPr>
          <p:cNvSpPr/>
          <p:nvPr/>
        </p:nvSpPr>
        <p:spPr>
          <a:xfrm>
            <a:off x="6804248" y="3975402"/>
            <a:ext cx="2231013" cy="1080120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2402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>
            <a:extLst>
              <a:ext uri="{FF2B5EF4-FFF2-40B4-BE49-F238E27FC236}">
                <a16:creationId xmlns:a16="http://schemas.microsoft.com/office/drawing/2014/main" id="{9D39F2BB-AB90-1342-8499-D4956DD67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568800"/>
            <a:ext cx="1475655" cy="679592"/>
          </a:xfrm>
          <a:prstGeom prst="rect">
            <a:avLst/>
          </a:prstGeom>
        </p:spPr>
      </p:pic>
      <p:pic>
        <p:nvPicPr>
          <p:cNvPr id="27" name="Afbeelding 26">
            <a:extLst>
              <a:ext uri="{FF2B5EF4-FFF2-40B4-BE49-F238E27FC236}">
                <a16:creationId xmlns:a16="http://schemas.microsoft.com/office/drawing/2014/main" id="{7BBE441C-D683-524D-9157-7EDC0C14C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88" y="987574"/>
            <a:ext cx="8147824" cy="3911327"/>
          </a:xfrm>
          <a:prstGeom prst="rect">
            <a:avLst/>
          </a:prstGeom>
        </p:spPr>
      </p:pic>
      <p:sp>
        <p:nvSpPr>
          <p:cNvPr id="28" name="Vrije vorm 27">
            <a:extLst>
              <a:ext uri="{FF2B5EF4-FFF2-40B4-BE49-F238E27FC236}">
                <a16:creationId xmlns:a16="http://schemas.microsoft.com/office/drawing/2014/main" id="{4B425412-EA16-9D43-8D67-295E61F03844}"/>
              </a:ext>
            </a:extLst>
          </p:cNvPr>
          <p:cNvSpPr/>
          <p:nvPr/>
        </p:nvSpPr>
        <p:spPr>
          <a:xfrm>
            <a:off x="3769737" y="1220107"/>
            <a:ext cx="5193510" cy="3997842"/>
          </a:xfrm>
          <a:custGeom>
            <a:avLst/>
            <a:gdLst>
              <a:gd name="connsiteX0" fmla="*/ 908589 w 5193510"/>
              <a:gd name="connsiteY0" fmla="*/ 1073888 h 3997842"/>
              <a:gd name="connsiteX1" fmla="*/ 908589 w 5193510"/>
              <a:gd name="connsiteY1" fmla="*/ 1073888 h 3997842"/>
              <a:gd name="connsiteX2" fmla="*/ 844793 w 5193510"/>
              <a:gd name="connsiteY2" fmla="*/ 988828 h 3997842"/>
              <a:gd name="connsiteX3" fmla="*/ 834161 w 5193510"/>
              <a:gd name="connsiteY3" fmla="*/ 956930 h 3997842"/>
              <a:gd name="connsiteX4" fmla="*/ 812896 w 5193510"/>
              <a:gd name="connsiteY4" fmla="*/ 925032 h 3997842"/>
              <a:gd name="connsiteX5" fmla="*/ 802263 w 5193510"/>
              <a:gd name="connsiteY5" fmla="*/ 893135 h 3997842"/>
              <a:gd name="connsiteX6" fmla="*/ 759733 w 5193510"/>
              <a:gd name="connsiteY6" fmla="*/ 829339 h 3997842"/>
              <a:gd name="connsiteX7" fmla="*/ 727835 w 5193510"/>
              <a:gd name="connsiteY7" fmla="*/ 765544 h 3997842"/>
              <a:gd name="connsiteX8" fmla="*/ 695937 w 5193510"/>
              <a:gd name="connsiteY8" fmla="*/ 733646 h 3997842"/>
              <a:gd name="connsiteX9" fmla="*/ 674672 w 5193510"/>
              <a:gd name="connsiteY9" fmla="*/ 701749 h 3997842"/>
              <a:gd name="connsiteX10" fmla="*/ 621510 w 5193510"/>
              <a:gd name="connsiteY10" fmla="*/ 648586 h 3997842"/>
              <a:gd name="connsiteX11" fmla="*/ 600244 w 5193510"/>
              <a:gd name="connsiteY11" fmla="*/ 627321 h 3997842"/>
              <a:gd name="connsiteX12" fmla="*/ 568347 w 5193510"/>
              <a:gd name="connsiteY12" fmla="*/ 606056 h 3997842"/>
              <a:gd name="connsiteX13" fmla="*/ 525816 w 5193510"/>
              <a:gd name="connsiteY13" fmla="*/ 552893 h 3997842"/>
              <a:gd name="connsiteX14" fmla="*/ 493919 w 5193510"/>
              <a:gd name="connsiteY14" fmla="*/ 542260 h 3997842"/>
              <a:gd name="connsiteX15" fmla="*/ 398226 w 5193510"/>
              <a:gd name="connsiteY15" fmla="*/ 489097 h 3997842"/>
              <a:gd name="connsiteX16" fmla="*/ 228105 w 5193510"/>
              <a:gd name="connsiteY16" fmla="*/ 478465 h 3997842"/>
              <a:gd name="connsiteX17" fmla="*/ 196207 w 5193510"/>
              <a:gd name="connsiteY17" fmla="*/ 467832 h 3997842"/>
              <a:gd name="connsiteX18" fmla="*/ 121779 w 5193510"/>
              <a:gd name="connsiteY18" fmla="*/ 446567 h 3997842"/>
              <a:gd name="connsiteX19" fmla="*/ 68616 w 5193510"/>
              <a:gd name="connsiteY19" fmla="*/ 404037 h 3997842"/>
              <a:gd name="connsiteX20" fmla="*/ 36719 w 5193510"/>
              <a:gd name="connsiteY20" fmla="*/ 382772 h 3997842"/>
              <a:gd name="connsiteX21" fmla="*/ 15454 w 5193510"/>
              <a:gd name="connsiteY21" fmla="*/ 350874 h 3997842"/>
              <a:gd name="connsiteX22" fmla="*/ 15454 w 5193510"/>
              <a:gd name="connsiteY22" fmla="*/ 127590 h 3997842"/>
              <a:gd name="connsiteX23" fmla="*/ 36719 w 5193510"/>
              <a:gd name="connsiteY23" fmla="*/ 95693 h 3997842"/>
              <a:gd name="connsiteX24" fmla="*/ 100514 w 5193510"/>
              <a:gd name="connsiteY24" fmla="*/ 74428 h 3997842"/>
              <a:gd name="connsiteX25" fmla="*/ 132412 w 5193510"/>
              <a:gd name="connsiteY25" fmla="*/ 63795 h 3997842"/>
              <a:gd name="connsiteX26" fmla="*/ 387593 w 5193510"/>
              <a:gd name="connsiteY26" fmla="*/ 31897 h 3997842"/>
              <a:gd name="connsiteX27" fmla="*/ 493919 w 5193510"/>
              <a:gd name="connsiteY27" fmla="*/ 21265 h 3997842"/>
              <a:gd name="connsiteX28" fmla="*/ 993649 w 5193510"/>
              <a:gd name="connsiteY28" fmla="*/ 31897 h 3997842"/>
              <a:gd name="connsiteX29" fmla="*/ 1333891 w 5193510"/>
              <a:gd name="connsiteY29" fmla="*/ 10632 h 3997842"/>
              <a:gd name="connsiteX30" fmla="*/ 1376421 w 5193510"/>
              <a:gd name="connsiteY30" fmla="*/ 0 h 3997842"/>
              <a:gd name="connsiteX31" fmla="*/ 1769826 w 5193510"/>
              <a:gd name="connsiteY31" fmla="*/ 10632 h 3997842"/>
              <a:gd name="connsiteX32" fmla="*/ 1844254 w 5193510"/>
              <a:gd name="connsiteY32" fmla="*/ 42530 h 3997842"/>
              <a:gd name="connsiteX33" fmla="*/ 2046272 w 5193510"/>
              <a:gd name="connsiteY33" fmla="*/ 148856 h 3997842"/>
              <a:gd name="connsiteX34" fmla="*/ 2131333 w 5193510"/>
              <a:gd name="connsiteY34" fmla="*/ 202018 h 3997842"/>
              <a:gd name="connsiteX35" fmla="*/ 2269556 w 5193510"/>
              <a:gd name="connsiteY35" fmla="*/ 276446 h 3997842"/>
              <a:gd name="connsiteX36" fmla="*/ 2312086 w 5193510"/>
              <a:gd name="connsiteY36" fmla="*/ 297711 h 3997842"/>
              <a:gd name="connsiteX37" fmla="*/ 2375882 w 5193510"/>
              <a:gd name="connsiteY37" fmla="*/ 308344 h 3997842"/>
              <a:gd name="connsiteX38" fmla="*/ 2482207 w 5193510"/>
              <a:gd name="connsiteY38" fmla="*/ 350874 h 3997842"/>
              <a:gd name="connsiteX39" fmla="*/ 2535370 w 5193510"/>
              <a:gd name="connsiteY39" fmla="*/ 372139 h 3997842"/>
              <a:gd name="connsiteX40" fmla="*/ 2588533 w 5193510"/>
              <a:gd name="connsiteY40" fmla="*/ 382772 h 3997842"/>
              <a:gd name="connsiteX41" fmla="*/ 2694858 w 5193510"/>
              <a:gd name="connsiteY41" fmla="*/ 425302 h 3997842"/>
              <a:gd name="connsiteX42" fmla="*/ 2801184 w 5193510"/>
              <a:gd name="connsiteY42" fmla="*/ 446567 h 3997842"/>
              <a:gd name="connsiteX43" fmla="*/ 2875612 w 5193510"/>
              <a:gd name="connsiteY43" fmla="*/ 478465 h 3997842"/>
              <a:gd name="connsiteX44" fmla="*/ 2960672 w 5193510"/>
              <a:gd name="connsiteY44" fmla="*/ 499730 h 3997842"/>
              <a:gd name="connsiteX45" fmla="*/ 3024468 w 5193510"/>
              <a:gd name="connsiteY45" fmla="*/ 520995 h 3997842"/>
              <a:gd name="connsiteX46" fmla="*/ 3056365 w 5193510"/>
              <a:gd name="connsiteY46" fmla="*/ 531628 h 3997842"/>
              <a:gd name="connsiteX47" fmla="*/ 3098896 w 5193510"/>
              <a:gd name="connsiteY47" fmla="*/ 542260 h 3997842"/>
              <a:gd name="connsiteX48" fmla="*/ 3130793 w 5193510"/>
              <a:gd name="connsiteY48" fmla="*/ 563525 h 3997842"/>
              <a:gd name="connsiteX49" fmla="*/ 3247751 w 5193510"/>
              <a:gd name="connsiteY49" fmla="*/ 595423 h 3997842"/>
              <a:gd name="connsiteX50" fmla="*/ 3290282 w 5193510"/>
              <a:gd name="connsiteY50" fmla="*/ 627321 h 3997842"/>
              <a:gd name="connsiteX51" fmla="*/ 3332812 w 5193510"/>
              <a:gd name="connsiteY51" fmla="*/ 648586 h 3997842"/>
              <a:gd name="connsiteX52" fmla="*/ 3396607 w 5193510"/>
              <a:gd name="connsiteY52" fmla="*/ 691116 h 3997842"/>
              <a:gd name="connsiteX53" fmla="*/ 3439137 w 5193510"/>
              <a:gd name="connsiteY53" fmla="*/ 712381 h 3997842"/>
              <a:gd name="connsiteX54" fmla="*/ 3471035 w 5193510"/>
              <a:gd name="connsiteY54" fmla="*/ 733646 h 3997842"/>
              <a:gd name="connsiteX55" fmla="*/ 3513565 w 5193510"/>
              <a:gd name="connsiteY55" fmla="*/ 744279 h 3997842"/>
              <a:gd name="connsiteX56" fmla="*/ 3577361 w 5193510"/>
              <a:gd name="connsiteY56" fmla="*/ 786809 h 3997842"/>
              <a:gd name="connsiteX57" fmla="*/ 3619891 w 5193510"/>
              <a:gd name="connsiteY57" fmla="*/ 850604 h 3997842"/>
              <a:gd name="connsiteX58" fmla="*/ 4449230 w 5193510"/>
              <a:gd name="connsiteY58" fmla="*/ 871870 h 3997842"/>
              <a:gd name="connsiteX59" fmla="*/ 5034021 w 5193510"/>
              <a:gd name="connsiteY59" fmla="*/ 903767 h 3997842"/>
              <a:gd name="connsiteX60" fmla="*/ 5055286 w 5193510"/>
              <a:gd name="connsiteY60" fmla="*/ 935665 h 3997842"/>
              <a:gd name="connsiteX61" fmla="*/ 5076551 w 5193510"/>
              <a:gd name="connsiteY61" fmla="*/ 1031358 h 3997842"/>
              <a:gd name="connsiteX62" fmla="*/ 5097816 w 5193510"/>
              <a:gd name="connsiteY62" fmla="*/ 1116418 h 3997842"/>
              <a:gd name="connsiteX63" fmla="*/ 5119082 w 5193510"/>
              <a:gd name="connsiteY63" fmla="*/ 1180214 h 3997842"/>
              <a:gd name="connsiteX64" fmla="*/ 5129714 w 5193510"/>
              <a:gd name="connsiteY64" fmla="*/ 1222744 h 3997842"/>
              <a:gd name="connsiteX65" fmla="*/ 5150979 w 5193510"/>
              <a:gd name="connsiteY65" fmla="*/ 1286539 h 3997842"/>
              <a:gd name="connsiteX66" fmla="*/ 5161612 w 5193510"/>
              <a:gd name="connsiteY66" fmla="*/ 1648046 h 3997842"/>
              <a:gd name="connsiteX67" fmla="*/ 5172244 w 5193510"/>
              <a:gd name="connsiteY67" fmla="*/ 1733107 h 3997842"/>
              <a:gd name="connsiteX68" fmla="*/ 5193510 w 5193510"/>
              <a:gd name="connsiteY68" fmla="*/ 1839432 h 3997842"/>
              <a:gd name="connsiteX69" fmla="*/ 5182877 w 5193510"/>
              <a:gd name="connsiteY69" fmla="*/ 1988288 h 3997842"/>
              <a:gd name="connsiteX70" fmla="*/ 5161612 w 5193510"/>
              <a:gd name="connsiteY70" fmla="*/ 2020186 h 3997842"/>
              <a:gd name="connsiteX71" fmla="*/ 5119082 w 5193510"/>
              <a:gd name="connsiteY71" fmla="*/ 2094614 h 3997842"/>
              <a:gd name="connsiteX72" fmla="*/ 5044654 w 5193510"/>
              <a:gd name="connsiteY72" fmla="*/ 2243470 h 3997842"/>
              <a:gd name="connsiteX73" fmla="*/ 5002123 w 5193510"/>
              <a:gd name="connsiteY73" fmla="*/ 2328530 h 3997842"/>
              <a:gd name="connsiteX74" fmla="*/ 4970226 w 5193510"/>
              <a:gd name="connsiteY74" fmla="*/ 2413590 h 3997842"/>
              <a:gd name="connsiteX75" fmla="*/ 4948961 w 5193510"/>
              <a:gd name="connsiteY75" fmla="*/ 2456121 h 3997842"/>
              <a:gd name="connsiteX76" fmla="*/ 4917063 w 5193510"/>
              <a:gd name="connsiteY76" fmla="*/ 2530549 h 3997842"/>
              <a:gd name="connsiteX77" fmla="*/ 4895798 w 5193510"/>
              <a:gd name="connsiteY77" fmla="*/ 2594344 h 3997842"/>
              <a:gd name="connsiteX78" fmla="*/ 4863900 w 5193510"/>
              <a:gd name="connsiteY78" fmla="*/ 2658139 h 3997842"/>
              <a:gd name="connsiteX79" fmla="*/ 4842635 w 5193510"/>
              <a:gd name="connsiteY79" fmla="*/ 2711302 h 3997842"/>
              <a:gd name="connsiteX80" fmla="*/ 4821370 w 5193510"/>
              <a:gd name="connsiteY80" fmla="*/ 2753832 h 3997842"/>
              <a:gd name="connsiteX81" fmla="*/ 4789472 w 5193510"/>
              <a:gd name="connsiteY81" fmla="*/ 2860158 h 3997842"/>
              <a:gd name="connsiteX82" fmla="*/ 4768207 w 5193510"/>
              <a:gd name="connsiteY82" fmla="*/ 2892056 h 3997842"/>
              <a:gd name="connsiteX83" fmla="*/ 4736310 w 5193510"/>
              <a:gd name="connsiteY83" fmla="*/ 2966483 h 3997842"/>
              <a:gd name="connsiteX84" fmla="*/ 4693779 w 5193510"/>
              <a:gd name="connsiteY84" fmla="*/ 3030279 h 3997842"/>
              <a:gd name="connsiteX85" fmla="*/ 4651249 w 5193510"/>
              <a:gd name="connsiteY85" fmla="*/ 3094074 h 3997842"/>
              <a:gd name="connsiteX86" fmla="*/ 4629984 w 5193510"/>
              <a:gd name="connsiteY86" fmla="*/ 3136604 h 3997842"/>
              <a:gd name="connsiteX87" fmla="*/ 4566189 w 5193510"/>
              <a:gd name="connsiteY87" fmla="*/ 3221665 h 3997842"/>
              <a:gd name="connsiteX88" fmla="*/ 4544923 w 5193510"/>
              <a:gd name="connsiteY88" fmla="*/ 3253563 h 3997842"/>
              <a:gd name="connsiteX89" fmla="*/ 4481128 w 5193510"/>
              <a:gd name="connsiteY89" fmla="*/ 3317358 h 3997842"/>
              <a:gd name="connsiteX90" fmla="*/ 4385435 w 5193510"/>
              <a:gd name="connsiteY90" fmla="*/ 3402418 h 3997842"/>
              <a:gd name="connsiteX91" fmla="*/ 4332272 w 5193510"/>
              <a:gd name="connsiteY91" fmla="*/ 3434316 h 3997842"/>
              <a:gd name="connsiteX92" fmla="*/ 4289742 w 5193510"/>
              <a:gd name="connsiteY92" fmla="*/ 3466214 h 3997842"/>
              <a:gd name="connsiteX93" fmla="*/ 4204682 w 5193510"/>
              <a:gd name="connsiteY93" fmla="*/ 3519377 h 3997842"/>
              <a:gd name="connsiteX94" fmla="*/ 4119621 w 5193510"/>
              <a:gd name="connsiteY94" fmla="*/ 3572539 h 3997842"/>
              <a:gd name="connsiteX95" fmla="*/ 4045193 w 5193510"/>
              <a:gd name="connsiteY95" fmla="*/ 3625702 h 3997842"/>
              <a:gd name="connsiteX96" fmla="*/ 3992030 w 5193510"/>
              <a:gd name="connsiteY96" fmla="*/ 3657600 h 3997842"/>
              <a:gd name="connsiteX97" fmla="*/ 3949500 w 5193510"/>
              <a:gd name="connsiteY97" fmla="*/ 3689497 h 3997842"/>
              <a:gd name="connsiteX98" fmla="*/ 3906970 w 5193510"/>
              <a:gd name="connsiteY98" fmla="*/ 3710763 h 3997842"/>
              <a:gd name="connsiteX99" fmla="*/ 3832542 w 5193510"/>
              <a:gd name="connsiteY99" fmla="*/ 3763925 h 3997842"/>
              <a:gd name="connsiteX100" fmla="*/ 3790012 w 5193510"/>
              <a:gd name="connsiteY100" fmla="*/ 3785190 h 3997842"/>
              <a:gd name="connsiteX101" fmla="*/ 3694319 w 5193510"/>
              <a:gd name="connsiteY101" fmla="*/ 3817088 h 3997842"/>
              <a:gd name="connsiteX102" fmla="*/ 3598626 w 5193510"/>
              <a:gd name="connsiteY102" fmla="*/ 3848986 h 3997842"/>
              <a:gd name="connsiteX103" fmla="*/ 3566728 w 5193510"/>
              <a:gd name="connsiteY103" fmla="*/ 3859618 h 3997842"/>
              <a:gd name="connsiteX104" fmla="*/ 3534830 w 5193510"/>
              <a:gd name="connsiteY104" fmla="*/ 3880883 h 3997842"/>
              <a:gd name="connsiteX105" fmla="*/ 3460403 w 5193510"/>
              <a:gd name="connsiteY105" fmla="*/ 3902149 h 3997842"/>
              <a:gd name="connsiteX106" fmla="*/ 3428505 w 5193510"/>
              <a:gd name="connsiteY106" fmla="*/ 3912781 h 3997842"/>
              <a:gd name="connsiteX107" fmla="*/ 3385975 w 5193510"/>
              <a:gd name="connsiteY107" fmla="*/ 3923414 h 3997842"/>
              <a:gd name="connsiteX108" fmla="*/ 3354077 w 5193510"/>
              <a:gd name="connsiteY108" fmla="*/ 3934046 h 3997842"/>
              <a:gd name="connsiteX109" fmla="*/ 3290282 w 5193510"/>
              <a:gd name="connsiteY109" fmla="*/ 3944679 h 3997842"/>
              <a:gd name="connsiteX110" fmla="*/ 3258384 w 5193510"/>
              <a:gd name="connsiteY110" fmla="*/ 3955311 h 3997842"/>
              <a:gd name="connsiteX111" fmla="*/ 3141426 w 5193510"/>
              <a:gd name="connsiteY111" fmla="*/ 3965944 h 3997842"/>
              <a:gd name="connsiteX112" fmla="*/ 3098896 w 5193510"/>
              <a:gd name="connsiteY112" fmla="*/ 3976577 h 3997842"/>
              <a:gd name="connsiteX113" fmla="*/ 2928775 w 5193510"/>
              <a:gd name="connsiteY113" fmla="*/ 3997842 h 3997842"/>
              <a:gd name="connsiteX114" fmla="*/ 2354616 w 5193510"/>
              <a:gd name="connsiteY114" fmla="*/ 3987209 h 3997842"/>
              <a:gd name="connsiteX115" fmla="*/ 2290821 w 5193510"/>
              <a:gd name="connsiteY115" fmla="*/ 3965944 h 3997842"/>
              <a:gd name="connsiteX116" fmla="*/ 2280189 w 5193510"/>
              <a:gd name="connsiteY116" fmla="*/ 3934046 h 3997842"/>
              <a:gd name="connsiteX117" fmla="*/ 2365249 w 5193510"/>
              <a:gd name="connsiteY117" fmla="*/ 3859618 h 3997842"/>
              <a:gd name="connsiteX118" fmla="*/ 2397147 w 5193510"/>
              <a:gd name="connsiteY118" fmla="*/ 3838353 h 3997842"/>
              <a:gd name="connsiteX119" fmla="*/ 2460942 w 5193510"/>
              <a:gd name="connsiteY119" fmla="*/ 3817088 h 3997842"/>
              <a:gd name="connsiteX120" fmla="*/ 2492840 w 5193510"/>
              <a:gd name="connsiteY120" fmla="*/ 3806456 h 3997842"/>
              <a:gd name="connsiteX121" fmla="*/ 2524737 w 5193510"/>
              <a:gd name="connsiteY121" fmla="*/ 3795823 h 3997842"/>
              <a:gd name="connsiteX122" fmla="*/ 2620430 w 5193510"/>
              <a:gd name="connsiteY122" fmla="*/ 3774558 h 3997842"/>
              <a:gd name="connsiteX123" fmla="*/ 2662961 w 5193510"/>
              <a:gd name="connsiteY123" fmla="*/ 3753293 h 3997842"/>
              <a:gd name="connsiteX124" fmla="*/ 2737389 w 5193510"/>
              <a:gd name="connsiteY124" fmla="*/ 3732028 h 3997842"/>
              <a:gd name="connsiteX125" fmla="*/ 2843714 w 5193510"/>
              <a:gd name="connsiteY125" fmla="*/ 3700130 h 3997842"/>
              <a:gd name="connsiteX126" fmla="*/ 3269016 w 5193510"/>
              <a:gd name="connsiteY126" fmla="*/ 3689497 h 3997842"/>
              <a:gd name="connsiteX127" fmla="*/ 3343444 w 5193510"/>
              <a:gd name="connsiteY127" fmla="*/ 3646967 h 3997842"/>
              <a:gd name="connsiteX128" fmla="*/ 3364710 w 5193510"/>
              <a:gd name="connsiteY128" fmla="*/ 3625702 h 3997842"/>
              <a:gd name="connsiteX129" fmla="*/ 3407240 w 5193510"/>
              <a:gd name="connsiteY129" fmla="*/ 3561907 h 3997842"/>
              <a:gd name="connsiteX130" fmla="*/ 3428505 w 5193510"/>
              <a:gd name="connsiteY130" fmla="*/ 3530009 h 3997842"/>
              <a:gd name="connsiteX131" fmla="*/ 3449770 w 5193510"/>
              <a:gd name="connsiteY131" fmla="*/ 3498111 h 3997842"/>
              <a:gd name="connsiteX132" fmla="*/ 3471035 w 5193510"/>
              <a:gd name="connsiteY132" fmla="*/ 3423683 h 3997842"/>
              <a:gd name="connsiteX133" fmla="*/ 3481668 w 5193510"/>
              <a:gd name="connsiteY133" fmla="*/ 3381153 h 3997842"/>
              <a:gd name="connsiteX134" fmla="*/ 3502933 w 5193510"/>
              <a:gd name="connsiteY134" fmla="*/ 3306725 h 3997842"/>
              <a:gd name="connsiteX135" fmla="*/ 3492300 w 5193510"/>
              <a:gd name="connsiteY135" fmla="*/ 3157870 h 3997842"/>
              <a:gd name="connsiteX136" fmla="*/ 3449770 w 5193510"/>
              <a:gd name="connsiteY136" fmla="*/ 3094074 h 3997842"/>
              <a:gd name="connsiteX137" fmla="*/ 3407240 w 5193510"/>
              <a:gd name="connsiteY137" fmla="*/ 3040911 h 3997842"/>
              <a:gd name="connsiteX138" fmla="*/ 3343444 w 5193510"/>
              <a:gd name="connsiteY138" fmla="*/ 2966483 h 3997842"/>
              <a:gd name="connsiteX139" fmla="*/ 3215854 w 5193510"/>
              <a:gd name="connsiteY139" fmla="*/ 2902688 h 3997842"/>
              <a:gd name="connsiteX140" fmla="*/ 3183956 w 5193510"/>
              <a:gd name="connsiteY140" fmla="*/ 2892056 h 3997842"/>
              <a:gd name="connsiteX141" fmla="*/ 3098896 w 5193510"/>
              <a:gd name="connsiteY141" fmla="*/ 2849525 h 3997842"/>
              <a:gd name="connsiteX142" fmla="*/ 3066998 w 5193510"/>
              <a:gd name="connsiteY142" fmla="*/ 2838893 h 3997842"/>
              <a:gd name="connsiteX143" fmla="*/ 3003203 w 5193510"/>
              <a:gd name="connsiteY143" fmla="*/ 2849525 h 3997842"/>
              <a:gd name="connsiteX144" fmla="*/ 2939407 w 5193510"/>
              <a:gd name="connsiteY144" fmla="*/ 2870790 h 3997842"/>
              <a:gd name="connsiteX145" fmla="*/ 2779919 w 5193510"/>
              <a:gd name="connsiteY145" fmla="*/ 2849525 h 3997842"/>
              <a:gd name="connsiteX146" fmla="*/ 2748021 w 5193510"/>
              <a:gd name="connsiteY146" fmla="*/ 2828260 h 3997842"/>
              <a:gd name="connsiteX147" fmla="*/ 2726756 w 5193510"/>
              <a:gd name="connsiteY147" fmla="*/ 2796363 h 3997842"/>
              <a:gd name="connsiteX148" fmla="*/ 2694858 w 5193510"/>
              <a:gd name="connsiteY148" fmla="*/ 2732567 h 3997842"/>
              <a:gd name="connsiteX149" fmla="*/ 2662961 w 5193510"/>
              <a:gd name="connsiteY149" fmla="*/ 2615609 h 3997842"/>
              <a:gd name="connsiteX150" fmla="*/ 2641696 w 5193510"/>
              <a:gd name="connsiteY150" fmla="*/ 2530549 h 3997842"/>
              <a:gd name="connsiteX151" fmla="*/ 2620430 w 5193510"/>
              <a:gd name="connsiteY151" fmla="*/ 2509283 h 3997842"/>
              <a:gd name="connsiteX152" fmla="*/ 2599165 w 5193510"/>
              <a:gd name="connsiteY152" fmla="*/ 2477386 h 3997842"/>
              <a:gd name="connsiteX153" fmla="*/ 2514105 w 5193510"/>
              <a:gd name="connsiteY153" fmla="*/ 2456121 h 3997842"/>
              <a:gd name="connsiteX154" fmla="*/ 2471575 w 5193510"/>
              <a:gd name="connsiteY154" fmla="*/ 2413590 h 3997842"/>
              <a:gd name="connsiteX155" fmla="*/ 2439677 w 5193510"/>
              <a:gd name="connsiteY155" fmla="*/ 2402958 h 3997842"/>
              <a:gd name="connsiteX156" fmla="*/ 2375882 w 5193510"/>
              <a:gd name="connsiteY156" fmla="*/ 2360428 h 3997842"/>
              <a:gd name="connsiteX157" fmla="*/ 2290821 w 5193510"/>
              <a:gd name="connsiteY157" fmla="*/ 2286000 h 3997842"/>
              <a:gd name="connsiteX158" fmla="*/ 2237658 w 5193510"/>
              <a:gd name="connsiteY158" fmla="*/ 2222204 h 3997842"/>
              <a:gd name="connsiteX159" fmla="*/ 2184496 w 5193510"/>
              <a:gd name="connsiteY159" fmla="*/ 2190307 h 3997842"/>
              <a:gd name="connsiteX160" fmla="*/ 2152598 w 5193510"/>
              <a:gd name="connsiteY160" fmla="*/ 2158409 h 3997842"/>
              <a:gd name="connsiteX161" fmla="*/ 2078170 w 5193510"/>
              <a:gd name="connsiteY161" fmla="*/ 2115879 h 3997842"/>
              <a:gd name="connsiteX162" fmla="*/ 2014375 w 5193510"/>
              <a:gd name="connsiteY162" fmla="*/ 2073349 h 3997842"/>
              <a:gd name="connsiteX163" fmla="*/ 1982477 w 5193510"/>
              <a:gd name="connsiteY163" fmla="*/ 2052083 h 3997842"/>
              <a:gd name="connsiteX164" fmla="*/ 1950579 w 5193510"/>
              <a:gd name="connsiteY164" fmla="*/ 2030818 h 3997842"/>
              <a:gd name="connsiteX165" fmla="*/ 1886784 w 5193510"/>
              <a:gd name="connsiteY165" fmla="*/ 1977656 h 3997842"/>
              <a:gd name="connsiteX166" fmla="*/ 1854886 w 5193510"/>
              <a:gd name="connsiteY166" fmla="*/ 1967023 h 3997842"/>
              <a:gd name="connsiteX167" fmla="*/ 1822989 w 5193510"/>
              <a:gd name="connsiteY167" fmla="*/ 1935125 h 3997842"/>
              <a:gd name="connsiteX168" fmla="*/ 1759193 w 5193510"/>
              <a:gd name="connsiteY168" fmla="*/ 1892595 h 3997842"/>
              <a:gd name="connsiteX169" fmla="*/ 1706030 w 5193510"/>
              <a:gd name="connsiteY169" fmla="*/ 1828800 h 3997842"/>
              <a:gd name="connsiteX170" fmla="*/ 1642235 w 5193510"/>
              <a:gd name="connsiteY170" fmla="*/ 1786270 h 3997842"/>
              <a:gd name="connsiteX171" fmla="*/ 1589072 w 5193510"/>
              <a:gd name="connsiteY171" fmla="*/ 1754372 h 3997842"/>
              <a:gd name="connsiteX172" fmla="*/ 1535910 w 5193510"/>
              <a:gd name="connsiteY172" fmla="*/ 1690577 h 3997842"/>
              <a:gd name="connsiteX173" fmla="*/ 1525277 w 5193510"/>
              <a:gd name="connsiteY173" fmla="*/ 1658679 h 3997842"/>
              <a:gd name="connsiteX174" fmla="*/ 1535910 w 5193510"/>
              <a:gd name="connsiteY174" fmla="*/ 1467293 h 3997842"/>
              <a:gd name="connsiteX175" fmla="*/ 1557175 w 5193510"/>
              <a:gd name="connsiteY175" fmla="*/ 1371600 h 3997842"/>
              <a:gd name="connsiteX176" fmla="*/ 1567807 w 5193510"/>
              <a:gd name="connsiteY176" fmla="*/ 1318437 h 3997842"/>
              <a:gd name="connsiteX177" fmla="*/ 1578440 w 5193510"/>
              <a:gd name="connsiteY177" fmla="*/ 1169581 h 3997842"/>
              <a:gd name="connsiteX178" fmla="*/ 1546542 w 5193510"/>
              <a:gd name="connsiteY178" fmla="*/ 1158949 h 3997842"/>
              <a:gd name="connsiteX179" fmla="*/ 1514644 w 5193510"/>
              <a:gd name="connsiteY179" fmla="*/ 1137683 h 3997842"/>
              <a:gd name="connsiteX180" fmla="*/ 1482747 w 5193510"/>
              <a:gd name="connsiteY180" fmla="*/ 1105786 h 3997842"/>
              <a:gd name="connsiteX181" fmla="*/ 1418951 w 5193510"/>
              <a:gd name="connsiteY181" fmla="*/ 1073888 h 3997842"/>
              <a:gd name="connsiteX182" fmla="*/ 1387054 w 5193510"/>
              <a:gd name="connsiteY182" fmla="*/ 1041990 h 3997842"/>
              <a:gd name="connsiteX183" fmla="*/ 1323258 w 5193510"/>
              <a:gd name="connsiteY183" fmla="*/ 1020725 h 3997842"/>
              <a:gd name="connsiteX184" fmla="*/ 1248830 w 5193510"/>
              <a:gd name="connsiteY184" fmla="*/ 999460 h 3997842"/>
              <a:gd name="connsiteX185" fmla="*/ 1089342 w 5193510"/>
              <a:gd name="connsiteY185" fmla="*/ 1010093 h 3997842"/>
              <a:gd name="connsiteX186" fmla="*/ 1025547 w 5193510"/>
              <a:gd name="connsiteY186" fmla="*/ 1031358 h 3997842"/>
              <a:gd name="connsiteX187" fmla="*/ 993649 w 5193510"/>
              <a:gd name="connsiteY187" fmla="*/ 1041990 h 3997842"/>
              <a:gd name="connsiteX188" fmla="*/ 908589 w 5193510"/>
              <a:gd name="connsiteY188" fmla="*/ 1073888 h 3997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5193510" h="3997842">
                <a:moveTo>
                  <a:pt x="908589" y="1073888"/>
                </a:moveTo>
                <a:lnTo>
                  <a:pt x="908589" y="1073888"/>
                </a:lnTo>
                <a:cubicBezTo>
                  <a:pt x="887324" y="1045535"/>
                  <a:pt x="863821" y="1018729"/>
                  <a:pt x="844793" y="988828"/>
                </a:cubicBezTo>
                <a:cubicBezTo>
                  <a:pt x="838776" y="979372"/>
                  <a:pt x="839173" y="966955"/>
                  <a:pt x="834161" y="956930"/>
                </a:cubicBezTo>
                <a:cubicBezTo>
                  <a:pt x="828446" y="945500"/>
                  <a:pt x="818611" y="936462"/>
                  <a:pt x="812896" y="925032"/>
                </a:cubicBezTo>
                <a:cubicBezTo>
                  <a:pt x="807884" y="915008"/>
                  <a:pt x="807706" y="902932"/>
                  <a:pt x="802263" y="893135"/>
                </a:cubicBezTo>
                <a:cubicBezTo>
                  <a:pt x="789851" y="870794"/>
                  <a:pt x="767815" y="853585"/>
                  <a:pt x="759733" y="829339"/>
                </a:cubicBezTo>
                <a:cubicBezTo>
                  <a:pt x="749077" y="797372"/>
                  <a:pt x="750736" y="793025"/>
                  <a:pt x="727835" y="765544"/>
                </a:cubicBezTo>
                <a:cubicBezTo>
                  <a:pt x="718209" y="753992"/>
                  <a:pt x="705563" y="745198"/>
                  <a:pt x="695937" y="733646"/>
                </a:cubicBezTo>
                <a:cubicBezTo>
                  <a:pt x="687756" y="723829"/>
                  <a:pt x="683087" y="711366"/>
                  <a:pt x="674672" y="701749"/>
                </a:cubicBezTo>
                <a:cubicBezTo>
                  <a:pt x="658169" y="682889"/>
                  <a:pt x="639231" y="666307"/>
                  <a:pt x="621510" y="648586"/>
                </a:cubicBezTo>
                <a:cubicBezTo>
                  <a:pt x="614421" y="641497"/>
                  <a:pt x="608585" y="632882"/>
                  <a:pt x="600244" y="627321"/>
                </a:cubicBezTo>
                <a:lnTo>
                  <a:pt x="568347" y="606056"/>
                </a:lnTo>
                <a:cubicBezTo>
                  <a:pt x="558687" y="591565"/>
                  <a:pt x="542653" y="562995"/>
                  <a:pt x="525816" y="552893"/>
                </a:cubicBezTo>
                <a:cubicBezTo>
                  <a:pt x="516206" y="547127"/>
                  <a:pt x="503716" y="547703"/>
                  <a:pt x="493919" y="542260"/>
                </a:cubicBezTo>
                <a:cubicBezTo>
                  <a:pt x="467608" y="527643"/>
                  <a:pt x="433842" y="492846"/>
                  <a:pt x="398226" y="489097"/>
                </a:cubicBezTo>
                <a:cubicBezTo>
                  <a:pt x="341721" y="483149"/>
                  <a:pt x="284812" y="482009"/>
                  <a:pt x="228105" y="478465"/>
                </a:cubicBezTo>
                <a:cubicBezTo>
                  <a:pt x="217472" y="474921"/>
                  <a:pt x="206984" y="470911"/>
                  <a:pt x="196207" y="467832"/>
                </a:cubicBezTo>
                <a:cubicBezTo>
                  <a:pt x="180303" y="463288"/>
                  <a:pt x="138778" y="455067"/>
                  <a:pt x="121779" y="446567"/>
                </a:cubicBezTo>
                <a:cubicBezTo>
                  <a:pt x="78150" y="424752"/>
                  <a:pt x="101578" y="430407"/>
                  <a:pt x="68616" y="404037"/>
                </a:cubicBezTo>
                <a:cubicBezTo>
                  <a:pt x="58638" y="396054"/>
                  <a:pt x="47351" y="389860"/>
                  <a:pt x="36719" y="382772"/>
                </a:cubicBezTo>
                <a:cubicBezTo>
                  <a:pt x="29631" y="372139"/>
                  <a:pt x="21169" y="362304"/>
                  <a:pt x="15454" y="350874"/>
                </a:cubicBezTo>
                <a:cubicBezTo>
                  <a:pt x="-16399" y="287170"/>
                  <a:pt x="9976" y="165934"/>
                  <a:pt x="15454" y="127590"/>
                </a:cubicBezTo>
                <a:cubicBezTo>
                  <a:pt x="17261" y="114940"/>
                  <a:pt x="25883" y="102466"/>
                  <a:pt x="36719" y="95693"/>
                </a:cubicBezTo>
                <a:cubicBezTo>
                  <a:pt x="55727" y="83813"/>
                  <a:pt x="79249" y="81516"/>
                  <a:pt x="100514" y="74428"/>
                </a:cubicBezTo>
                <a:lnTo>
                  <a:pt x="132412" y="63795"/>
                </a:lnTo>
                <a:cubicBezTo>
                  <a:pt x="235459" y="29446"/>
                  <a:pt x="151679" y="54728"/>
                  <a:pt x="387593" y="31897"/>
                </a:cubicBezTo>
                <a:lnTo>
                  <a:pt x="493919" y="21265"/>
                </a:lnTo>
                <a:cubicBezTo>
                  <a:pt x="660496" y="24809"/>
                  <a:pt x="827035" y="31897"/>
                  <a:pt x="993649" y="31897"/>
                </a:cubicBezTo>
                <a:cubicBezTo>
                  <a:pt x="1097547" y="31897"/>
                  <a:pt x="1224516" y="30518"/>
                  <a:pt x="1333891" y="10632"/>
                </a:cubicBezTo>
                <a:cubicBezTo>
                  <a:pt x="1348268" y="8018"/>
                  <a:pt x="1362244" y="3544"/>
                  <a:pt x="1376421" y="0"/>
                </a:cubicBezTo>
                <a:cubicBezTo>
                  <a:pt x="1507556" y="3544"/>
                  <a:pt x="1639182" y="-1245"/>
                  <a:pt x="1769826" y="10632"/>
                </a:cubicBezTo>
                <a:cubicBezTo>
                  <a:pt x="1796707" y="13076"/>
                  <a:pt x="1820603" y="29522"/>
                  <a:pt x="1844254" y="42530"/>
                </a:cubicBezTo>
                <a:cubicBezTo>
                  <a:pt x="2049043" y="155164"/>
                  <a:pt x="1911483" y="103924"/>
                  <a:pt x="2046272" y="148856"/>
                </a:cubicBezTo>
                <a:cubicBezTo>
                  <a:pt x="2120136" y="204252"/>
                  <a:pt x="2056269" y="160316"/>
                  <a:pt x="2131333" y="202018"/>
                </a:cubicBezTo>
                <a:cubicBezTo>
                  <a:pt x="2275954" y="282363"/>
                  <a:pt x="2067418" y="175377"/>
                  <a:pt x="2269556" y="276446"/>
                </a:cubicBezTo>
                <a:cubicBezTo>
                  <a:pt x="2283733" y="283534"/>
                  <a:pt x="2296452" y="295105"/>
                  <a:pt x="2312086" y="297711"/>
                </a:cubicBezTo>
                <a:lnTo>
                  <a:pt x="2375882" y="308344"/>
                </a:lnTo>
                <a:cubicBezTo>
                  <a:pt x="2450847" y="345827"/>
                  <a:pt x="2385858" y="315838"/>
                  <a:pt x="2482207" y="350874"/>
                </a:cubicBezTo>
                <a:cubicBezTo>
                  <a:pt x="2500144" y="357397"/>
                  <a:pt x="2517089" y="366655"/>
                  <a:pt x="2535370" y="372139"/>
                </a:cubicBezTo>
                <a:cubicBezTo>
                  <a:pt x="2552680" y="377332"/>
                  <a:pt x="2571388" y="377057"/>
                  <a:pt x="2588533" y="382772"/>
                </a:cubicBezTo>
                <a:cubicBezTo>
                  <a:pt x="2624746" y="394843"/>
                  <a:pt x="2657427" y="417816"/>
                  <a:pt x="2694858" y="425302"/>
                </a:cubicBezTo>
                <a:lnTo>
                  <a:pt x="2801184" y="446567"/>
                </a:lnTo>
                <a:cubicBezTo>
                  <a:pt x="2836036" y="463993"/>
                  <a:pt x="2841195" y="469078"/>
                  <a:pt x="2875612" y="478465"/>
                </a:cubicBezTo>
                <a:cubicBezTo>
                  <a:pt x="2903808" y="486155"/>
                  <a:pt x="2932946" y="490488"/>
                  <a:pt x="2960672" y="499730"/>
                </a:cubicBezTo>
                <a:lnTo>
                  <a:pt x="3024468" y="520995"/>
                </a:lnTo>
                <a:cubicBezTo>
                  <a:pt x="3035100" y="524539"/>
                  <a:pt x="3045492" y="528910"/>
                  <a:pt x="3056365" y="531628"/>
                </a:cubicBezTo>
                <a:lnTo>
                  <a:pt x="3098896" y="542260"/>
                </a:lnTo>
                <a:cubicBezTo>
                  <a:pt x="3109528" y="549348"/>
                  <a:pt x="3118670" y="559484"/>
                  <a:pt x="3130793" y="563525"/>
                </a:cubicBezTo>
                <a:cubicBezTo>
                  <a:pt x="3217519" y="592434"/>
                  <a:pt x="3170939" y="552749"/>
                  <a:pt x="3247751" y="595423"/>
                </a:cubicBezTo>
                <a:cubicBezTo>
                  <a:pt x="3263242" y="604029"/>
                  <a:pt x="3275254" y="617929"/>
                  <a:pt x="3290282" y="627321"/>
                </a:cubicBezTo>
                <a:cubicBezTo>
                  <a:pt x="3303723" y="635721"/>
                  <a:pt x="3319221" y="640431"/>
                  <a:pt x="3332812" y="648586"/>
                </a:cubicBezTo>
                <a:cubicBezTo>
                  <a:pt x="3354727" y="661735"/>
                  <a:pt x="3373748" y="679686"/>
                  <a:pt x="3396607" y="691116"/>
                </a:cubicBezTo>
                <a:cubicBezTo>
                  <a:pt x="3410784" y="698204"/>
                  <a:pt x="3425375" y="704517"/>
                  <a:pt x="3439137" y="712381"/>
                </a:cubicBezTo>
                <a:cubicBezTo>
                  <a:pt x="3450232" y="718721"/>
                  <a:pt x="3459289" y="728612"/>
                  <a:pt x="3471035" y="733646"/>
                </a:cubicBezTo>
                <a:cubicBezTo>
                  <a:pt x="3484466" y="739402"/>
                  <a:pt x="3499388" y="740735"/>
                  <a:pt x="3513565" y="744279"/>
                </a:cubicBezTo>
                <a:cubicBezTo>
                  <a:pt x="3534830" y="758456"/>
                  <a:pt x="3563184" y="765544"/>
                  <a:pt x="3577361" y="786809"/>
                </a:cubicBezTo>
                <a:cubicBezTo>
                  <a:pt x="3591538" y="808074"/>
                  <a:pt x="3594681" y="846402"/>
                  <a:pt x="3619891" y="850604"/>
                </a:cubicBezTo>
                <a:cubicBezTo>
                  <a:pt x="3935419" y="903195"/>
                  <a:pt x="3662130" y="860938"/>
                  <a:pt x="4449230" y="871870"/>
                </a:cubicBezTo>
                <a:cubicBezTo>
                  <a:pt x="4778188" y="906497"/>
                  <a:pt x="4583563" y="891255"/>
                  <a:pt x="5034021" y="903767"/>
                </a:cubicBezTo>
                <a:cubicBezTo>
                  <a:pt x="5041109" y="914400"/>
                  <a:pt x="5050252" y="923919"/>
                  <a:pt x="5055286" y="935665"/>
                </a:cubicBezTo>
                <a:cubicBezTo>
                  <a:pt x="5061430" y="950000"/>
                  <a:pt x="5074026" y="1020417"/>
                  <a:pt x="5076551" y="1031358"/>
                </a:cubicBezTo>
                <a:cubicBezTo>
                  <a:pt x="5083123" y="1059836"/>
                  <a:pt x="5088574" y="1088692"/>
                  <a:pt x="5097816" y="1116418"/>
                </a:cubicBezTo>
                <a:cubicBezTo>
                  <a:pt x="5104905" y="1137683"/>
                  <a:pt x="5113646" y="1158468"/>
                  <a:pt x="5119082" y="1180214"/>
                </a:cubicBezTo>
                <a:cubicBezTo>
                  <a:pt x="5122626" y="1194391"/>
                  <a:pt x="5125515" y="1208747"/>
                  <a:pt x="5129714" y="1222744"/>
                </a:cubicBezTo>
                <a:cubicBezTo>
                  <a:pt x="5136155" y="1244214"/>
                  <a:pt x="5150979" y="1286539"/>
                  <a:pt x="5150979" y="1286539"/>
                </a:cubicBezTo>
                <a:cubicBezTo>
                  <a:pt x="5154523" y="1407041"/>
                  <a:pt x="5155878" y="1527628"/>
                  <a:pt x="5161612" y="1648046"/>
                </a:cubicBezTo>
                <a:cubicBezTo>
                  <a:pt x="5162971" y="1676588"/>
                  <a:pt x="5168203" y="1704820"/>
                  <a:pt x="5172244" y="1733107"/>
                </a:cubicBezTo>
                <a:cubicBezTo>
                  <a:pt x="5180933" y="1793932"/>
                  <a:pt x="5180594" y="1787771"/>
                  <a:pt x="5193510" y="1839432"/>
                </a:cubicBezTo>
                <a:cubicBezTo>
                  <a:pt x="5189966" y="1889051"/>
                  <a:pt x="5191522" y="1939300"/>
                  <a:pt x="5182877" y="1988288"/>
                </a:cubicBezTo>
                <a:cubicBezTo>
                  <a:pt x="5180656" y="2000872"/>
                  <a:pt x="5168187" y="2009228"/>
                  <a:pt x="5161612" y="2020186"/>
                </a:cubicBezTo>
                <a:cubicBezTo>
                  <a:pt x="5146911" y="2044688"/>
                  <a:pt x="5132341" y="2069302"/>
                  <a:pt x="5119082" y="2094614"/>
                </a:cubicBezTo>
                <a:cubicBezTo>
                  <a:pt x="5093341" y="2143756"/>
                  <a:pt x="5069464" y="2193851"/>
                  <a:pt x="5044654" y="2243470"/>
                </a:cubicBezTo>
                <a:cubicBezTo>
                  <a:pt x="5030477" y="2271823"/>
                  <a:pt x="5013254" y="2298848"/>
                  <a:pt x="5002123" y="2328530"/>
                </a:cubicBezTo>
                <a:cubicBezTo>
                  <a:pt x="4991491" y="2356883"/>
                  <a:pt x="4981872" y="2385638"/>
                  <a:pt x="4970226" y="2413590"/>
                </a:cubicBezTo>
                <a:cubicBezTo>
                  <a:pt x="4964130" y="2428221"/>
                  <a:pt x="4955520" y="2441691"/>
                  <a:pt x="4948961" y="2456121"/>
                </a:cubicBezTo>
                <a:cubicBezTo>
                  <a:pt x="4937792" y="2480693"/>
                  <a:pt x="4926753" y="2505356"/>
                  <a:pt x="4917063" y="2530549"/>
                </a:cubicBezTo>
                <a:cubicBezTo>
                  <a:pt x="4909016" y="2551470"/>
                  <a:pt x="4904419" y="2573653"/>
                  <a:pt x="4895798" y="2594344"/>
                </a:cubicBezTo>
                <a:cubicBezTo>
                  <a:pt x="4886654" y="2616290"/>
                  <a:pt x="4873738" y="2636495"/>
                  <a:pt x="4863900" y="2658139"/>
                </a:cubicBezTo>
                <a:cubicBezTo>
                  <a:pt x="4856002" y="2675514"/>
                  <a:pt x="4850387" y="2693861"/>
                  <a:pt x="4842635" y="2711302"/>
                </a:cubicBezTo>
                <a:cubicBezTo>
                  <a:pt x="4836198" y="2725786"/>
                  <a:pt x="4827807" y="2739348"/>
                  <a:pt x="4821370" y="2753832"/>
                </a:cubicBezTo>
                <a:cubicBezTo>
                  <a:pt x="4725158" y="2970309"/>
                  <a:pt x="4868458" y="2649531"/>
                  <a:pt x="4789472" y="2860158"/>
                </a:cubicBezTo>
                <a:cubicBezTo>
                  <a:pt x="4784985" y="2872123"/>
                  <a:pt x="4775295" y="2881423"/>
                  <a:pt x="4768207" y="2892056"/>
                </a:cubicBezTo>
                <a:cubicBezTo>
                  <a:pt x="4757208" y="2925055"/>
                  <a:pt x="4756018" y="2933636"/>
                  <a:pt x="4736310" y="2966483"/>
                </a:cubicBezTo>
                <a:cubicBezTo>
                  <a:pt x="4723161" y="2988399"/>
                  <a:pt x="4693779" y="3030279"/>
                  <a:pt x="4693779" y="3030279"/>
                </a:cubicBezTo>
                <a:cubicBezTo>
                  <a:pt x="4670972" y="3098703"/>
                  <a:pt x="4701027" y="3024386"/>
                  <a:pt x="4651249" y="3094074"/>
                </a:cubicBezTo>
                <a:cubicBezTo>
                  <a:pt x="4642036" y="3106972"/>
                  <a:pt x="4637848" y="3122842"/>
                  <a:pt x="4629984" y="3136604"/>
                </a:cubicBezTo>
                <a:cubicBezTo>
                  <a:pt x="4610754" y="3170257"/>
                  <a:pt x="4590733" y="3188940"/>
                  <a:pt x="4566189" y="3221665"/>
                </a:cubicBezTo>
                <a:cubicBezTo>
                  <a:pt x="4558522" y="3231888"/>
                  <a:pt x="4553413" y="3244012"/>
                  <a:pt x="4544923" y="3253563"/>
                </a:cubicBezTo>
                <a:cubicBezTo>
                  <a:pt x="4524943" y="3276040"/>
                  <a:pt x="4502393" y="3296093"/>
                  <a:pt x="4481128" y="3317358"/>
                </a:cubicBezTo>
                <a:cubicBezTo>
                  <a:pt x="4445573" y="3352913"/>
                  <a:pt x="4431482" y="3368930"/>
                  <a:pt x="4385435" y="3402418"/>
                </a:cubicBezTo>
                <a:cubicBezTo>
                  <a:pt x="4368722" y="3414573"/>
                  <a:pt x="4349467" y="3422852"/>
                  <a:pt x="4332272" y="3434316"/>
                </a:cubicBezTo>
                <a:cubicBezTo>
                  <a:pt x="4317527" y="3444146"/>
                  <a:pt x="4304487" y="3456384"/>
                  <a:pt x="4289742" y="3466214"/>
                </a:cubicBezTo>
                <a:cubicBezTo>
                  <a:pt x="4261922" y="3484761"/>
                  <a:pt x="4233035" y="3501656"/>
                  <a:pt x="4204682" y="3519377"/>
                </a:cubicBezTo>
                <a:cubicBezTo>
                  <a:pt x="4176328" y="3537098"/>
                  <a:pt x="4146829" y="3553105"/>
                  <a:pt x="4119621" y="3572539"/>
                </a:cubicBezTo>
                <a:cubicBezTo>
                  <a:pt x="4094812" y="3590260"/>
                  <a:pt x="4070561" y="3608790"/>
                  <a:pt x="4045193" y="3625702"/>
                </a:cubicBezTo>
                <a:cubicBezTo>
                  <a:pt x="4027998" y="3637166"/>
                  <a:pt x="4009225" y="3646137"/>
                  <a:pt x="3992030" y="3657600"/>
                </a:cubicBezTo>
                <a:cubicBezTo>
                  <a:pt x="3977285" y="3667430"/>
                  <a:pt x="3964527" y="3680105"/>
                  <a:pt x="3949500" y="3689497"/>
                </a:cubicBezTo>
                <a:cubicBezTo>
                  <a:pt x="3936059" y="3697898"/>
                  <a:pt x="3920732" y="3702899"/>
                  <a:pt x="3906970" y="3710763"/>
                </a:cubicBezTo>
                <a:cubicBezTo>
                  <a:pt x="3854469" y="3740764"/>
                  <a:pt x="3893419" y="3725877"/>
                  <a:pt x="3832542" y="3763925"/>
                </a:cubicBezTo>
                <a:cubicBezTo>
                  <a:pt x="3819101" y="3772325"/>
                  <a:pt x="3804728" y="3779303"/>
                  <a:pt x="3790012" y="3785190"/>
                </a:cubicBezTo>
                <a:cubicBezTo>
                  <a:pt x="3789984" y="3785201"/>
                  <a:pt x="3710283" y="3811767"/>
                  <a:pt x="3694319" y="3817088"/>
                </a:cubicBezTo>
                <a:lnTo>
                  <a:pt x="3598626" y="3848986"/>
                </a:lnTo>
                <a:lnTo>
                  <a:pt x="3566728" y="3859618"/>
                </a:lnTo>
                <a:cubicBezTo>
                  <a:pt x="3556095" y="3866706"/>
                  <a:pt x="3546260" y="3875168"/>
                  <a:pt x="3534830" y="3880883"/>
                </a:cubicBezTo>
                <a:cubicBezTo>
                  <a:pt x="3517833" y="3889381"/>
                  <a:pt x="3476303" y="3897606"/>
                  <a:pt x="3460403" y="3902149"/>
                </a:cubicBezTo>
                <a:cubicBezTo>
                  <a:pt x="3449626" y="3905228"/>
                  <a:pt x="3439282" y="3909702"/>
                  <a:pt x="3428505" y="3912781"/>
                </a:cubicBezTo>
                <a:cubicBezTo>
                  <a:pt x="3414454" y="3916795"/>
                  <a:pt x="3400026" y="3919400"/>
                  <a:pt x="3385975" y="3923414"/>
                </a:cubicBezTo>
                <a:cubicBezTo>
                  <a:pt x="3375198" y="3926493"/>
                  <a:pt x="3365018" y="3931615"/>
                  <a:pt x="3354077" y="3934046"/>
                </a:cubicBezTo>
                <a:cubicBezTo>
                  <a:pt x="3333032" y="3938723"/>
                  <a:pt x="3311327" y="3940002"/>
                  <a:pt x="3290282" y="3944679"/>
                </a:cubicBezTo>
                <a:cubicBezTo>
                  <a:pt x="3279341" y="3947110"/>
                  <a:pt x="3269479" y="3953726"/>
                  <a:pt x="3258384" y="3955311"/>
                </a:cubicBezTo>
                <a:cubicBezTo>
                  <a:pt x="3219631" y="3960847"/>
                  <a:pt x="3180412" y="3962400"/>
                  <a:pt x="3141426" y="3965944"/>
                </a:cubicBezTo>
                <a:cubicBezTo>
                  <a:pt x="3127249" y="3969488"/>
                  <a:pt x="3113347" y="3974409"/>
                  <a:pt x="3098896" y="3976577"/>
                </a:cubicBezTo>
                <a:cubicBezTo>
                  <a:pt x="3042380" y="3985054"/>
                  <a:pt x="2928775" y="3997842"/>
                  <a:pt x="2928775" y="3997842"/>
                </a:cubicBezTo>
                <a:cubicBezTo>
                  <a:pt x="2737389" y="3994298"/>
                  <a:pt x="2545796" y="3996768"/>
                  <a:pt x="2354616" y="3987209"/>
                </a:cubicBezTo>
                <a:cubicBezTo>
                  <a:pt x="2332229" y="3986090"/>
                  <a:pt x="2290821" y="3965944"/>
                  <a:pt x="2290821" y="3965944"/>
                </a:cubicBezTo>
                <a:cubicBezTo>
                  <a:pt x="2287277" y="3955311"/>
                  <a:pt x="2277110" y="3944823"/>
                  <a:pt x="2280189" y="3934046"/>
                </a:cubicBezTo>
                <a:cubicBezTo>
                  <a:pt x="2291612" y="3894064"/>
                  <a:pt x="2335227" y="3878381"/>
                  <a:pt x="2365249" y="3859618"/>
                </a:cubicBezTo>
                <a:cubicBezTo>
                  <a:pt x="2376085" y="3852845"/>
                  <a:pt x="2385470" y="3843543"/>
                  <a:pt x="2397147" y="3838353"/>
                </a:cubicBezTo>
                <a:cubicBezTo>
                  <a:pt x="2417630" y="3829249"/>
                  <a:pt x="2439677" y="3824176"/>
                  <a:pt x="2460942" y="3817088"/>
                </a:cubicBezTo>
                <a:lnTo>
                  <a:pt x="2492840" y="3806456"/>
                </a:lnTo>
                <a:cubicBezTo>
                  <a:pt x="2503472" y="3802912"/>
                  <a:pt x="2513747" y="3798021"/>
                  <a:pt x="2524737" y="3795823"/>
                </a:cubicBezTo>
                <a:cubicBezTo>
                  <a:pt x="2592229" y="3782324"/>
                  <a:pt x="2560368" y="3789573"/>
                  <a:pt x="2620430" y="3774558"/>
                </a:cubicBezTo>
                <a:cubicBezTo>
                  <a:pt x="2634607" y="3767470"/>
                  <a:pt x="2648392" y="3759537"/>
                  <a:pt x="2662961" y="3753293"/>
                </a:cubicBezTo>
                <a:cubicBezTo>
                  <a:pt x="2698813" y="3737928"/>
                  <a:pt x="2696904" y="3745523"/>
                  <a:pt x="2737389" y="3732028"/>
                </a:cubicBezTo>
                <a:cubicBezTo>
                  <a:pt x="2782596" y="3716959"/>
                  <a:pt x="2795256" y="3702284"/>
                  <a:pt x="2843714" y="3700130"/>
                </a:cubicBezTo>
                <a:cubicBezTo>
                  <a:pt x="2985386" y="3693833"/>
                  <a:pt x="3127249" y="3693041"/>
                  <a:pt x="3269016" y="3689497"/>
                </a:cubicBezTo>
                <a:cubicBezTo>
                  <a:pt x="3298126" y="3674943"/>
                  <a:pt x="3318394" y="3667007"/>
                  <a:pt x="3343444" y="3646967"/>
                </a:cubicBezTo>
                <a:cubicBezTo>
                  <a:pt x="3351272" y="3640705"/>
                  <a:pt x="3358695" y="3633722"/>
                  <a:pt x="3364710" y="3625702"/>
                </a:cubicBezTo>
                <a:cubicBezTo>
                  <a:pt x="3380045" y="3605256"/>
                  <a:pt x="3393063" y="3583172"/>
                  <a:pt x="3407240" y="3561907"/>
                </a:cubicBezTo>
                <a:lnTo>
                  <a:pt x="3428505" y="3530009"/>
                </a:lnTo>
                <a:lnTo>
                  <a:pt x="3449770" y="3498111"/>
                </a:lnTo>
                <a:cubicBezTo>
                  <a:pt x="3483010" y="3365156"/>
                  <a:pt x="3440528" y="3530458"/>
                  <a:pt x="3471035" y="3423683"/>
                </a:cubicBezTo>
                <a:cubicBezTo>
                  <a:pt x="3475049" y="3409632"/>
                  <a:pt x="3477653" y="3395204"/>
                  <a:pt x="3481668" y="3381153"/>
                </a:cubicBezTo>
                <a:cubicBezTo>
                  <a:pt x="3512173" y="3274388"/>
                  <a:pt x="3469695" y="3439673"/>
                  <a:pt x="3502933" y="3306725"/>
                </a:cubicBezTo>
                <a:cubicBezTo>
                  <a:pt x="3499389" y="3257107"/>
                  <a:pt x="3504365" y="3206129"/>
                  <a:pt x="3492300" y="3157870"/>
                </a:cubicBezTo>
                <a:cubicBezTo>
                  <a:pt x="3486101" y="3133075"/>
                  <a:pt x="3463947" y="3115339"/>
                  <a:pt x="3449770" y="3094074"/>
                </a:cubicBezTo>
                <a:cubicBezTo>
                  <a:pt x="3397203" y="3015222"/>
                  <a:pt x="3457735" y="3101505"/>
                  <a:pt x="3407240" y="3040911"/>
                </a:cubicBezTo>
                <a:cubicBezTo>
                  <a:pt x="3380957" y="3009372"/>
                  <a:pt x="3375452" y="2991378"/>
                  <a:pt x="3343444" y="2966483"/>
                </a:cubicBezTo>
                <a:cubicBezTo>
                  <a:pt x="3281611" y="2918391"/>
                  <a:pt x="3285816" y="2926008"/>
                  <a:pt x="3215854" y="2902688"/>
                </a:cubicBezTo>
                <a:lnTo>
                  <a:pt x="3183956" y="2892056"/>
                </a:lnTo>
                <a:cubicBezTo>
                  <a:pt x="3146842" y="2854940"/>
                  <a:pt x="3172200" y="2873959"/>
                  <a:pt x="3098896" y="2849525"/>
                </a:cubicBezTo>
                <a:lnTo>
                  <a:pt x="3066998" y="2838893"/>
                </a:lnTo>
                <a:cubicBezTo>
                  <a:pt x="3045733" y="2842437"/>
                  <a:pt x="3024118" y="2844296"/>
                  <a:pt x="3003203" y="2849525"/>
                </a:cubicBezTo>
                <a:cubicBezTo>
                  <a:pt x="2981457" y="2854961"/>
                  <a:pt x="2939407" y="2870790"/>
                  <a:pt x="2939407" y="2870790"/>
                </a:cubicBezTo>
                <a:cubicBezTo>
                  <a:pt x="2910890" y="2868414"/>
                  <a:pt x="2823353" y="2871242"/>
                  <a:pt x="2779919" y="2849525"/>
                </a:cubicBezTo>
                <a:cubicBezTo>
                  <a:pt x="2768489" y="2843810"/>
                  <a:pt x="2758654" y="2835348"/>
                  <a:pt x="2748021" y="2828260"/>
                </a:cubicBezTo>
                <a:cubicBezTo>
                  <a:pt x="2740933" y="2817628"/>
                  <a:pt x="2732471" y="2807792"/>
                  <a:pt x="2726756" y="2796363"/>
                </a:cubicBezTo>
                <a:cubicBezTo>
                  <a:pt x="2682732" y="2708317"/>
                  <a:pt x="2755803" y="2823987"/>
                  <a:pt x="2694858" y="2732567"/>
                </a:cubicBezTo>
                <a:cubicBezTo>
                  <a:pt x="2679582" y="2686738"/>
                  <a:pt x="2674954" y="2675570"/>
                  <a:pt x="2662961" y="2615609"/>
                </a:cubicBezTo>
                <a:cubicBezTo>
                  <a:pt x="2660675" y="2604179"/>
                  <a:pt x="2651503" y="2546894"/>
                  <a:pt x="2641696" y="2530549"/>
                </a:cubicBezTo>
                <a:cubicBezTo>
                  <a:pt x="2636538" y="2521953"/>
                  <a:pt x="2626693" y="2517111"/>
                  <a:pt x="2620430" y="2509283"/>
                </a:cubicBezTo>
                <a:cubicBezTo>
                  <a:pt x="2612447" y="2499305"/>
                  <a:pt x="2609143" y="2485369"/>
                  <a:pt x="2599165" y="2477386"/>
                </a:cubicBezTo>
                <a:cubicBezTo>
                  <a:pt x="2588265" y="2468666"/>
                  <a:pt x="2516756" y="2456651"/>
                  <a:pt x="2514105" y="2456121"/>
                </a:cubicBezTo>
                <a:cubicBezTo>
                  <a:pt x="2499928" y="2441944"/>
                  <a:pt x="2487890" y="2425243"/>
                  <a:pt x="2471575" y="2413590"/>
                </a:cubicBezTo>
                <a:cubicBezTo>
                  <a:pt x="2462455" y="2407076"/>
                  <a:pt x="2449002" y="2409175"/>
                  <a:pt x="2439677" y="2402958"/>
                </a:cubicBezTo>
                <a:cubicBezTo>
                  <a:pt x="2360030" y="2349861"/>
                  <a:pt x="2451726" y="2385709"/>
                  <a:pt x="2375882" y="2360428"/>
                </a:cubicBezTo>
                <a:cubicBezTo>
                  <a:pt x="2320821" y="2305367"/>
                  <a:pt x="2349391" y="2329926"/>
                  <a:pt x="2290821" y="2286000"/>
                </a:cubicBezTo>
                <a:cubicBezTo>
                  <a:pt x="2272810" y="2258984"/>
                  <a:pt x="2264948" y="2242671"/>
                  <a:pt x="2237658" y="2222204"/>
                </a:cubicBezTo>
                <a:cubicBezTo>
                  <a:pt x="2221125" y="2209805"/>
                  <a:pt x="2201029" y="2202706"/>
                  <a:pt x="2184496" y="2190307"/>
                </a:cubicBezTo>
                <a:cubicBezTo>
                  <a:pt x="2172467" y="2181285"/>
                  <a:pt x="2164150" y="2168035"/>
                  <a:pt x="2152598" y="2158409"/>
                </a:cubicBezTo>
                <a:cubicBezTo>
                  <a:pt x="2121073" y="2132138"/>
                  <a:pt x="2115310" y="2138163"/>
                  <a:pt x="2078170" y="2115879"/>
                </a:cubicBezTo>
                <a:cubicBezTo>
                  <a:pt x="2056255" y="2102730"/>
                  <a:pt x="2035640" y="2087526"/>
                  <a:pt x="2014375" y="2073349"/>
                </a:cubicBezTo>
                <a:lnTo>
                  <a:pt x="1982477" y="2052083"/>
                </a:lnTo>
                <a:cubicBezTo>
                  <a:pt x="1971844" y="2044995"/>
                  <a:pt x="1959615" y="2039854"/>
                  <a:pt x="1950579" y="2030818"/>
                </a:cubicBezTo>
                <a:cubicBezTo>
                  <a:pt x="1927063" y="2007302"/>
                  <a:pt x="1916391" y="1992459"/>
                  <a:pt x="1886784" y="1977656"/>
                </a:cubicBezTo>
                <a:cubicBezTo>
                  <a:pt x="1876759" y="1972644"/>
                  <a:pt x="1865519" y="1970567"/>
                  <a:pt x="1854886" y="1967023"/>
                </a:cubicBezTo>
                <a:cubicBezTo>
                  <a:pt x="1844254" y="1956390"/>
                  <a:pt x="1834858" y="1944357"/>
                  <a:pt x="1822989" y="1935125"/>
                </a:cubicBezTo>
                <a:cubicBezTo>
                  <a:pt x="1802815" y="1919434"/>
                  <a:pt x="1759193" y="1892595"/>
                  <a:pt x="1759193" y="1892595"/>
                </a:cubicBezTo>
                <a:cubicBezTo>
                  <a:pt x="1740290" y="1864239"/>
                  <a:pt x="1734371" y="1850843"/>
                  <a:pt x="1706030" y="1828800"/>
                </a:cubicBezTo>
                <a:cubicBezTo>
                  <a:pt x="1685856" y="1813109"/>
                  <a:pt x="1660306" y="1804342"/>
                  <a:pt x="1642235" y="1786270"/>
                </a:cubicBezTo>
                <a:cubicBezTo>
                  <a:pt x="1613045" y="1757079"/>
                  <a:pt x="1630480" y="1768174"/>
                  <a:pt x="1589072" y="1754372"/>
                </a:cubicBezTo>
                <a:cubicBezTo>
                  <a:pt x="1565559" y="1730858"/>
                  <a:pt x="1550712" y="1720181"/>
                  <a:pt x="1535910" y="1690577"/>
                </a:cubicBezTo>
                <a:cubicBezTo>
                  <a:pt x="1530898" y="1680552"/>
                  <a:pt x="1528821" y="1669312"/>
                  <a:pt x="1525277" y="1658679"/>
                </a:cubicBezTo>
                <a:cubicBezTo>
                  <a:pt x="1528821" y="1594884"/>
                  <a:pt x="1530375" y="1530947"/>
                  <a:pt x="1535910" y="1467293"/>
                </a:cubicBezTo>
                <a:cubicBezTo>
                  <a:pt x="1538202" y="1440939"/>
                  <a:pt x="1551220" y="1398398"/>
                  <a:pt x="1557175" y="1371600"/>
                </a:cubicBezTo>
                <a:cubicBezTo>
                  <a:pt x="1561095" y="1353958"/>
                  <a:pt x="1564263" y="1336158"/>
                  <a:pt x="1567807" y="1318437"/>
                </a:cubicBezTo>
                <a:cubicBezTo>
                  <a:pt x="1571351" y="1268818"/>
                  <a:pt x="1585014" y="1218890"/>
                  <a:pt x="1578440" y="1169581"/>
                </a:cubicBezTo>
                <a:cubicBezTo>
                  <a:pt x="1576959" y="1158472"/>
                  <a:pt x="1556567" y="1163961"/>
                  <a:pt x="1546542" y="1158949"/>
                </a:cubicBezTo>
                <a:cubicBezTo>
                  <a:pt x="1535112" y="1153234"/>
                  <a:pt x="1524461" y="1145864"/>
                  <a:pt x="1514644" y="1137683"/>
                </a:cubicBezTo>
                <a:cubicBezTo>
                  <a:pt x="1503093" y="1128057"/>
                  <a:pt x="1495258" y="1114127"/>
                  <a:pt x="1482747" y="1105786"/>
                </a:cubicBezTo>
                <a:cubicBezTo>
                  <a:pt x="1386849" y="1041854"/>
                  <a:pt x="1519323" y="1157532"/>
                  <a:pt x="1418951" y="1073888"/>
                </a:cubicBezTo>
                <a:cubicBezTo>
                  <a:pt x="1407400" y="1064262"/>
                  <a:pt x="1400198" y="1049292"/>
                  <a:pt x="1387054" y="1041990"/>
                </a:cubicBezTo>
                <a:cubicBezTo>
                  <a:pt x="1367459" y="1031104"/>
                  <a:pt x="1345004" y="1026161"/>
                  <a:pt x="1323258" y="1020725"/>
                </a:cubicBezTo>
                <a:cubicBezTo>
                  <a:pt x="1269855" y="1007375"/>
                  <a:pt x="1294591" y="1014714"/>
                  <a:pt x="1248830" y="999460"/>
                </a:cubicBezTo>
                <a:cubicBezTo>
                  <a:pt x="1195667" y="1003004"/>
                  <a:pt x="1142087" y="1002558"/>
                  <a:pt x="1089342" y="1010093"/>
                </a:cubicBezTo>
                <a:cubicBezTo>
                  <a:pt x="1067152" y="1013263"/>
                  <a:pt x="1046812" y="1024270"/>
                  <a:pt x="1025547" y="1031358"/>
                </a:cubicBezTo>
                <a:lnTo>
                  <a:pt x="993649" y="1041990"/>
                </a:lnTo>
                <a:cubicBezTo>
                  <a:pt x="952904" y="1069154"/>
                  <a:pt x="922766" y="1068572"/>
                  <a:pt x="908589" y="10738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44664805-1B82-544B-8561-7C83D1D49505}"/>
              </a:ext>
            </a:extLst>
          </p:cNvPr>
          <p:cNvGrpSpPr/>
          <p:nvPr/>
        </p:nvGrpSpPr>
        <p:grpSpPr>
          <a:xfrm>
            <a:off x="-150266" y="853200"/>
            <a:ext cx="4626573" cy="1334470"/>
            <a:chOff x="-150266" y="853200"/>
            <a:chExt cx="4626573" cy="1334470"/>
          </a:xfrm>
        </p:grpSpPr>
        <p:grpSp>
          <p:nvGrpSpPr>
            <p:cNvPr id="29" name="Groep 28">
              <a:extLst>
                <a:ext uri="{FF2B5EF4-FFF2-40B4-BE49-F238E27FC236}">
                  <a16:creationId xmlns:a16="http://schemas.microsoft.com/office/drawing/2014/main" id="{AE50A238-0FBE-614C-9F1E-D56ED57FD703}"/>
                </a:ext>
              </a:extLst>
            </p:cNvPr>
            <p:cNvGrpSpPr/>
            <p:nvPr/>
          </p:nvGrpSpPr>
          <p:grpSpPr>
            <a:xfrm>
              <a:off x="3678865" y="1932488"/>
              <a:ext cx="797442" cy="255182"/>
              <a:chOff x="3678865" y="1584251"/>
              <a:chExt cx="797442" cy="255182"/>
            </a:xfrm>
          </p:grpSpPr>
          <p:cxnSp>
            <p:nvCxnSpPr>
              <p:cNvPr id="30" name="Rechte verbindingslijn 29">
                <a:extLst>
                  <a:ext uri="{FF2B5EF4-FFF2-40B4-BE49-F238E27FC236}">
                    <a16:creationId xmlns:a16="http://schemas.microsoft.com/office/drawing/2014/main" id="{3F1207D5-F671-AA44-9179-C6734A513F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10763" y="1626781"/>
                <a:ext cx="765544" cy="19138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30">
                <a:extLst>
                  <a:ext uri="{FF2B5EF4-FFF2-40B4-BE49-F238E27FC236}">
                    <a16:creationId xmlns:a16="http://schemas.microsoft.com/office/drawing/2014/main" id="{F637A2AE-0367-974C-B615-9F64BB871E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8865" y="1584251"/>
                <a:ext cx="786809" cy="25518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15E245FD-608E-2A43-ACA5-D7673B020BE8}"/>
                </a:ext>
              </a:extLst>
            </p:cNvPr>
            <p:cNvSpPr txBox="1"/>
            <p:nvPr/>
          </p:nvSpPr>
          <p:spPr>
            <a:xfrm rot="20881095">
              <a:off x="-150266" y="853200"/>
              <a:ext cx="69923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400" dirty="0">
                  <a:solidFill>
                    <a:srgbClr val="FF0000"/>
                  </a:solidFill>
                  <a:latin typeface="Stencil" pitchFamily="82" charset="77"/>
                </a:rPr>
                <a:t>IM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438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>
            <a:extLst>
              <a:ext uri="{FF2B5EF4-FFF2-40B4-BE49-F238E27FC236}">
                <a16:creationId xmlns:a16="http://schemas.microsoft.com/office/drawing/2014/main" id="{9D39F2BB-AB90-1342-8499-D4956DD67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568800"/>
            <a:ext cx="1475655" cy="679592"/>
          </a:xfrm>
          <a:prstGeom prst="rect">
            <a:avLst/>
          </a:prstGeom>
        </p:spPr>
      </p:pic>
      <p:pic>
        <p:nvPicPr>
          <p:cNvPr id="27" name="Afbeelding 26">
            <a:extLst>
              <a:ext uri="{FF2B5EF4-FFF2-40B4-BE49-F238E27FC236}">
                <a16:creationId xmlns:a16="http://schemas.microsoft.com/office/drawing/2014/main" id="{7BBE441C-D683-524D-9157-7EDC0C14C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88" y="987574"/>
            <a:ext cx="8147824" cy="3911327"/>
          </a:xfrm>
          <a:prstGeom prst="rect">
            <a:avLst/>
          </a:prstGeom>
        </p:spPr>
      </p:pic>
      <p:grpSp>
        <p:nvGrpSpPr>
          <p:cNvPr id="29" name="Groep 28">
            <a:extLst>
              <a:ext uri="{FF2B5EF4-FFF2-40B4-BE49-F238E27FC236}">
                <a16:creationId xmlns:a16="http://schemas.microsoft.com/office/drawing/2014/main" id="{AE50A238-0FBE-614C-9F1E-D56ED57FD703}"/>
              </a:ext>
            </a:extLst>
          </p:cNvPr>
          <p:cNvGrpSpPr/>
          <p:nvPr/>
        </p:nvGrpSpPr>
        <p:grpSpPr>
          <a:xfrm>
            <a:off x="3678865" y="1932488"/>
            <a:ext cx="797442" cy="255182"/>
            <a:chOff x="3678865" y="1584251"/>
            <a:chExt cx="797442" cy="255182"/>
          </a:xfrm>
        </p:grpSpPr>
        <p:cxnSp>
          <p:nvCxnSpPr>
            <p:cNvPr id="30" name="Rechte verbindingslijn 29">
              <a:extLst>
                <a:ext uri="{FF2B5EF4-FFF2-40B4-BE49-F238E27FC236}">
                  <a16:creationId xmlns:a16="http://schemas.microsoft.com/office/drawing/2014/main" id="{3F1207D5-F671-AA44-9179-C6734A513F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0763" y="1626781"/>
              <a:ext cx="765544" cy="19138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Rechte verbindingslijn 30">
              <a:extLst>
                <a:ext uri="{FF2B5EF4-FFF2-40B4-BE49-F238E27FC236}">
                  <a16:creationId xmlns:a16="http://schemas.microsoft.com/office/drawing/2014/main" id="{F637A2AE-0367-974C-B615-9F64BB871E06}"/>
                </a:ext>
              </a:extLst>
            </p:cNvPr>
            <p:cNvCxnSpPr>
              <a:cxnSpLocks/>
            </p:cNvCxnSpPr>
            <p:nvPr/>
          </p:nvCxnSpPr>
          <p:spPr>
            <a:xfrm>
              <a:off x="3678865" y="1584251"/>
              <a:ext cx="786809" cy="25518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697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E78AD-506B-47B3-920E-74E538037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30" y="-457"/>
            <a:ext cx="2613225" cy="719229"/>
          </a:xfrm>
        </p:spPr>
        <p:txBody>
          <a:bodyPr/>
          <a:lstStyle/>
          <a:p>
            <a:r>
              <a:rPr lang="nl-NL" dirty="0"/>
              <a:t>Context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05E8825A-BD56-4E65-BC02-32B84CD7A865}"/>
              </a:ext>
            </a:extLst>
          </p:cNvPr>
          <p:cNvSpPr/>
          <p:nvPr/>
        </p:nvSpPr>
        <p:spPr>
          <a:xfrm>
            <a:off x="6062946" y="1186984"/>
            <a:ext cx="3046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NEN 3610,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the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GeoBaseModel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. The information standard 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for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the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exchange of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geo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-information. It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prescribes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UML as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the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formal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language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to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specify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semantics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and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advocates GML as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technical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implementation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format. NEN 3610 is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therefore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not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equiped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to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realize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data –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and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semantics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sharing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through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linked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data. </a:t>
            </a:r>
            <a:endParaRPr lang="nl-NL" sz="1200" dirty="0"/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63B3C6EE-9B5F-4FE8-BBA6-36D21A5C3DD7}"/>
              </a:ext>
            </a:extLst>
          </p:cNvPr>
          <p:cNvGrpSpPr/>
          <p:nvPr/>
        </p:nvGrpSpPr>
        <p:grpSpPr>
          <a:xfrm>
            <a:off x="1965" y="929332"/>
            <a:ext cx="6476773" cy="4163463"/>
            <a:chOff x="107504" y="332655"/>
            <a:chExt cx="8379271" cy="5664201"/>
          </a:xfrm>
        </p:grpSpPr>
        <p:sp>
          <p:nvSpPr>
            <p:cNvPr id="8" name="Text Box 50">
              <a:extLst>
                <a:ext uri="{FF2B5EF4-FFF2-40B4-BE49-F238E27FC236}">
                  <a16:creationId xmlns:a16="http://schemas.microsoft.com/office/drawing/2014/main" id="{C2833D94-3164-4296-AF39-0CE2A5DFB1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563" y="1428750"/>
              <a:ext cx="3111501" cy="376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 dirty="0">
                  <a:latin typeface="Verdana" pitchFamily="34" charset="0"/>
                  <a:ea typeface="ヒラギノ角ゴ Pro W3"/>
                  <a:cs typeface="ヒラギノ角ゴ Pro W3"/>
                </a:rPr>
                <a:t>ISO</a:t>
              </a:r>
              <a:r>
                <a:rPr lang="en-US" sz="1200" dirty="0">
                  <a:latin typeface="Verdana" pitchFamily="34" charset="0"/>
                  <a:ea typeface="ヒラギノ角ゴ Pro W3"/>
                  <a:cs typeface="ヒラギノ角ゴ Pro W3"/>
                </a:rPr>
                <a:t> TC/211</a:t>
              </a:r>
              <a:endParaRPr lang="nl-NL" sz="1200" dirty="0">
                <a:latin typeface="Verdana" pitchFamily="34" charset="0"/>
                <a:ea typeface="ヒラギノ角ゴ Pro W3"/>
                <a:cs typeface="ヒラギノ角ゴ Pro W3"/>
              </a:endParaRPr>
            </a:p>
          </p:txBody>
        </p:sp>
        <p:sp>
          <p:nvSpPr>
            <p:cNvPr id="9" name="Text Box 51">
              <a:extLst>
                <a:ext uri="{FF2B5EF4-FFF2-40B4-BE49-F238E27FC236}">
                  <a16:creationId xmlns:a16="http://schemas.microsoft.com/office/drawing/2014/main" id="{55049731-E8C1-402A-8E47-FC1F273D4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4941" y="2857496"/>
              <a:ext cx="2665412" cy="376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 dirty="0">
                  <a:latin typeface="Verdana" pitchFamily="34" charset="0"/>
                  <a:ea typeface="ヒラギノ角ゴ Pro W3"/>
                  <a:cs typeface="ヒラギノ角ゴ Pro W3"/>
                </a:rPr>
                <a:t>National</a:t>
              </a:r>
              <a:r>
                <a:rPr lang="en-US" sz="1200" dirty="0">
                  <a:latin typeface="Verdana" pitchFamily="34" charset="0"/>
                  <a:ea typeface="ヒラギノ角ゴ Pro W3"/>
                  <a:cs typeface="ヒラギノ角ゴ Pro W3"/>
                </a:rPr>
                <a:t> standards</a:t>
              </a:r>
              <a:endParaRPr lang="nl-NL" sz="1200" dirty="0">
                <a:latin typeface="Verdana" pitchFamily="34" charset="0"/>
                <a:ea typeface="ヒラギノ角ゴ Pro W3"/>
                <a:cs typeface="ヒラギノ角ゴ Pro W3"/>
              </a:endParaRPr>
            </a:p>
          </p:txBody>
        </p:sp>
        <p:sp>
          <p:nvSpPr>
            <p:cNvPr id="10" name="Text Box 52">
              <a:extLst>
                <a:ext uri="{FF2B5EF4-FFF2-40B4-BE49-F238E27FC236}">
                  <a16:creationId xmlns:a16="http://schemas.microsoft.com/office/drawing/2014/main" id="{F07C19E9-E988-4553-B8EC-63AC9746B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9313" y="4214814"/>
              <a:ext cx="2557462" cy="376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 dirty="0">
                  <a:latin typeface="Verdana" pitchFamily="34" charset="0"/>
                  <a:ea typeface="ヒラギノ角ゴ Pro W3"/>
                  <a:cs typeface="ヒラギノ角ゴ Pro W3"/>
                </a:rPr>
                <a:t>Domain</a:t>
              </a:r>
              <a:r>
                <a:rPr lang="en-US" sz="1200" dirty="0">
                  <a:latin typeface="Verdana" pitchFamily="34" charset="0"/>
                  <a:ea typeface="ヒラギノ角ゴ Pro W3"/>
                  <a:cs typeface="ヒラギノ角ゴ Pro W3"/>
                </a:rPr>
                <a:t> standards</a:t>
              </a:r>
              <a:endParaRPr lang="nl-NL" sz="1200" dirty="0">
                <a:latin typeface="Verdana" pitchFamily="34" charset="0"/>
                <a:ea typeface="ヒラギノ角ゴ Pro W3"/>
                <a:cs typeface="ヒラギノ角ゴ Pro W3"/>
              </a:endParaRPr>
            </a:p>
          </p:txBody>
        </p:sp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C9C5D73F-8372-49D1-A2A4-35B1F5C113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9512" y="332655"/>
              <a:ext cx="6120680" cy="5655189"/>
            </a:xfrm>
            <a:custGeom>
              <a:avLst/>
              <a:gdLst>
                <a:gd name="connsiteX0" fmla="*/ 0 w 6205538"/>
                <a:gd name="connsiteY0" fmla="*/ 5656262 h 5656262"/>
                <a:gd name="connsiteX1" fmla="*/ 3102769 w 6205538"/>
                <a:gd name="connsiteY1" fmla="*/ 0 h 5656262"/>
                <a:gd name="connsiteX2" fmla="*/ 6205538 w 6205538"/>
                <a:gd name="connsiteY2" fmla="*/ 5656262 h 5656262"/>
                <a:gd name="connsiteX3" fmla="*/ 0 w 6205538"/>
                <a:gd name="connsiteY3" fmla="*/ 5656262 h 5656262"/>
                <a:gd name="connsiteX0" fmla="*/ 0 w 6205538"/>
                <a:gd name="connsiteY0" fmla="*/ 5656262 h 5656262"/>
                <a:gd name="connsiteX1" fmla="*/ 3203848 w 6205538"/>
                <a:gd name="connsiteY1" fmla="*/ 0 h 5656262"/>
                <a:gd name="connsiteX2" fmla="*/ 6205538 w 6205538"/>
                <a:gd name="connsiteY2" fmla="*/ 5656262 h 5656262"/>
                <a:gd name="connsiteX3" fmla="*/ 0 w 6205538"/>
                <a:gd name="connsiteY3" fmla="*/ 5656262 h 5656262"/>
                <a:gd name="connsiteX0" fmla="*/ 0 w 6300192"/>
                <a:gd name="connsiteY0" fmla="*/ 5656262 h 5656262"/>
                <a:gd name="connsiteX1" fmla="*/ 3203848 w 6300192"/>
                <a:gd name="connsiteY1" fmla="*/ 0 h 5656262"/>
                <a:gd name="connsiteX2" fmla="*/ 6300192 w 6300192"/>
                <a:gd name="connsiteY2" fmla="*/ 5616624 h 5656262"/>
                <a:gd name="connsiteX3" fmla="*/ 0 w 6300192"/>
                <a:gd name="connsiteY3" fmla="*/ 5656262 h 5656262"/>
                <a:gd name="connsiteX0" fmla="*/ 0 w 6120680"/>
                <a:gd name="connsiteY0" fmla="*/ 5616624 h 5616624"/>
                <a:gd name="connsiteX1" fmla="*/ 3024336 w 6120680"/>
                <a:gd name="connsiteY1" fmla="*/ 0 h 5616624"/>
                <a:gd name="connsiteX2" fmla="*/ 6120680 w 6120680"/>
                <a:gd name="connsiteY2" fmla="*/ 5616624 h 5616624"/>
                <a:gd name="connsiteX3" fmla="*/ 0 w 6120680"/>
                <a:gd name="connsiteY3" fmla="*/ 5616624 h 5616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680" h="5616624">
                  <a:moveTo>
                    <a:pt x="0" y="5616624"/>
                  </a:moveTo>
                  <a:lnTo>
                    <a:pt x="3024336" y="0"/>
                  </a:lnTo>
                  <a:lnTo>
                    <a:pt x="6120680" y="5616624"/>
                  </a:lnTo>
                  <a:lnTo>
                    <a:pt x="0" y="5616624"/>
                  </a:lnTo>
                  <a:close/>
                </a:path>
              </a:pathLst>
            </a:custGeom>
            <a:solidFill>
              <a:srgbClr val="C0C0C0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 sz="1200">
                <a:latin typeface="Verdana" pitchFamily="34" charset="0"/>
              </a:endParaRPr>
            </a:p>
          </p:txBody>
        </p:sp>
        <p:sp>
          <p:nvSpPr>
            <p:cNvPr id="12" name="AutoShape 6">
              <a:extLst>
                <a:ext uri="{FF2B5EF4-FFF2-40B4-BE49-F238E27FC236}">
                  <a16:creationId xmlns:a16="http://schemas.microsoft.com/office/drawing/2014/main" id="{51F3F2AB-0B8C-4459-805B-270CD36C1AD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0538" y="928688"/>
              <a:ext cx="4948237" cy="4429125"/>
            </a:xfrm>
            <a:prstGeom prst="triangle">
              <a:avLst>
                <a:gd name="adj" fmla="val 50000"/>
              </a:avLst>
            </a:prstGeom>
            <a:solidFill>
              <a:srgbClr val="99CC00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 sz="1200">
                <a:latin typeface="Verdana" pitchFamily="34" charset="0"/>
              </a:endParaRPr>
            </a:p>
          </p:txBody>
        </p:sp>
        <p:sp>
          <p:nvSpPr>
            <p:cNvPr id="13" name="AutoShape 7">
              <a:extLst>
                <a:ext uri="{FF2B5EF4-FFF2-40B4-BE49-F238E27FC236}">
                  <a16:creationId xmlns:a16="http://schemas.microsoft.com/office/drawing/2014/main" id="{772357FB-C3DD-4DA2-8EF8-336380F59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640" y="404664"/>
              <a:ext cx="3816424" cy="3456384"/>
            </a:xfrm>
            <a:custGeom>
              <a:avLst/>
              <a:gdLst>
                <a:gd name="connsiteX0" fmla="*/ 0 w 3667125"/>
                <a:gd name="connsiteY0" fmla="*/ 3259137 h 3259137"/>
                <a:gd name="connsiteX1" fmla="*/ 1833563 w 3667125"/>
                <a:gd name="connsiteY1" fmla="*/ 0 h 3259137"/>
                <a:gd name="connsiteX2" fmla="*/ 3667125 w 3667125"/>
                <a:gd name="connsiteY2" fmla="*/ 3259137 h 3259137"/>
                <a:gd name="connsiteX3" fmla="*/ 0 w 3667125"/>
                <a:gd name="connsiteY3" fmla="*/ 3259137 h 3259137"/>
                <a:gd name="connsiteX0" fmla="*/ 0 w 3738869"/>
                <a:gd name="connsiteY0" fmla="*/ 3259137 h 3330492"/>
                <a:gd name="connsiteX1" fmla="*/ 1833563 w 3738869"/>
                <a:gd name="connsiteY1" fmla="*/ 0 h 3330492"/>
                <a:gd name="connsiteX2" fmla="*/ 3738869 w 3738869"/>
                <a:gd name="connsiteY2" fmla="*/ 3330492 h 3330492"/>
                <a:gd name="connsiteX3" fmla="*/ 0 w 3738869"/>
                <a:gd name="connsiteY3" fmla="*/ 3259137 h 3330492"/>
                <a:gd name="connsiteX0" fmla="*/ 0 w 3802408"/>
                <a:gd name="connsiteY0" fmla="*/ 3259137 h 3330492"/>
                <a:gd name="connsiteX1" fmla="*/ 1897102 w 3802408"/>
                <a:gd name="connsiteY1" fmla="*/ 0 h 3330492"/>
                <a:gd name="connsiteX2" fmla="*/ 3802408 w 3802408"/>
                <a:gd name="connsiteY2" fmla="*/ 3330492 h 3330492"/>
                <a:gd name="connsiteX3" fmla="*/ 0 w 3802408"/>
                <a:gd name="connsiteY3" fmla="*/ 3259137 h 3330492"/>
                <a:gd name="connsiteX0" fmla="*/ 0 w 3802408"/>
                <a:gd name="connsiteY0" fmla="*/ 3353670 h 3425025"/>
                <a:gd name="connsiteX1" fmla="*/ 1865332 w 3802408"/>
                <a:gd name="connsiteY1" fmla="*/ 0 h 3425025"/>
                <a:gd name="connsiteX2" fmla="*/ 3802408 w 3802408"/>
                <a:gd name="connsiteY2" fmla="*/ 3425025 h 3425025"/>
                <a:gd name="connsiteX3" fmla="*/ 0 w 3802408"/>
                <a:gd name="connsiteY3" fmla="*/ 3353670 h 342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2408" h="3425025">
                  <a:moveTo>
                    <a:pt x="0" y="3353670"/>
                  </a:moveTo>
                  <a:lnTo>
                    <a:pt x="1865332" y="0"/>
                  </a:lnTo>
                  <a:lnTo>
                    <a:pt x="3802408" y="3425025"/>
                  </a:lnTo>
                  <a:lnTo>
                    <a:pt x="0" y="3353670"/>
                  </a:lnTo>
                  <a:close/>
                </a:path>
              </a:pathLst>
            </a:custGeom>
            <a:solidFill>
              <a:srgbClr val="0070C0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 sz="1200">
                <a:latin typeface="Verdana" pitchFamily="34" charset="0"/>
              </a:endParaRPr>
            </a:p>
          </p:txBody>
        </p:sp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A57F5103-BF46-4CB0-8F50-BCF2F8321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8344" y="2728403"/>
              <a:ext cx="2354259" cy="628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nl-NL" sz="1200" dirty="0">
                  <a:latin typeface="Verdana" pitchFamily="34" charset="0"/>
                  <a:ea typeface="ヒラギノ角ゴ Pro W3"/>
                  <a:cs typeface="ヒラギノ角ゴ Pro W3"/>
                </a:rPr>
                <a:t>NEN3610</a:t>
              </a:r>
            </a:p>
            <a:p>
              <a:pPr algn="ctr" eaLnBrk="0" hangingPunct="0"/>
              <a:r>
                <a:rPr lang="nl-NL" sz="1200" dirty="0">
                  <a:latin typeface="Verdana" pitchFamily="34" charset="0"/>
                  <a:ea typeface="ヒラギノ角ゴ Pro W3"/>
                  <a:cs typeface="ヒラギノ角ゴ Pro W3"/>
                </a:rPr>
                <a:t>Dutch </a:t>
              </a:r>
              <a:r>
                <a:rPr lang="nl-NL" sz="1200" dirty="0" err="1">
                  <a:latin typeface="Verdana" pitchFamily="34" charset="0"/>
                  <a:ea typeface="ヒラギノ角ゴ Pro W3"/>
                  <a:cs typeface="ヒラギノ角ゴ Pro W3"/>
                </a:rPr>
                <a:t>GeoBaseModel</a:t>
              </a:r>
              <a:endParaRPr lang="nl-NL" sz="1200" dirty="0">
                <a:latin typeface="Verdana" pitchFamily="34" charset="0"/>
                <a:ea typeface="ヒラギノ角ゴ Pro W3"/>
                <a:cs typeface="ヒラギノ角ゴ Pro W3"/>
              </a:endParaRPr>
            </a:p>
          </p:txBody>
        </p:sp>
        <p:sp>
          <p:nvSpPr>
            <p:cNvPr id="15" name="Vrije vorm 52">
              <a:extLst>
                <a:ext uri="{FF2B5EF4-FFF2-40B4-BE49-F238E27FC236}">
                  <a16:creationId xmlns:a16="http://schemas.microsoft.com/office/drawing/2014/main" id="{FFF8E343-564B-4ECE-95EE-AD37B16206B6}"/>
                </a:ext>
              </a:extLst>
            </p:cNvPr>
            <p:cNvSpPr/>
            <p:nvPr/>
          </p:nvSpPr>
          <p:spPr>
            <a:xfrm flipH="1">
              <a:off x="467543" y="3789040"/>
              <a:ext cx="951681" cy="1588741"/>
            </a:xfrm>
            <a:custGeom>
              <a:avLst/>
              <a:gdLst>
                <a:gd name="connsiteX0" fmla="*/ 0 w 857250"/>
                <a:gd name="connsiteY0" fmla="*/ 1643063 h 1643063"/>
                <a:gd name="connsiteX1" fmla="*/ 0 w 857250"/>
                <a:gd name="connsiteY1" fmla="*/ 0 h 1643063"/>
                <a:gd name="connsiteX2" fmla="*/ 857250 w 857250"/>
                <a:gd name="connsiteY2" fmla="*/ 1643063 h 1643063"/>
                <a:gd name="connsiteX3" fmla="*/ 0 w 857250"/>
                <a:gd name="connsiteY3" fmla="*/ 1643063 h 1643063"/>
                <a:gd name="connsiteX0" fmla="*/ 0 w 951681"/>
                <a:gd name="connsiteY0" fmla="*/ 1643063 h 1643063"/>
                <a:gd name="connsiteX1" fmla="*/ 0 w 951681"/>
                <a:gd name="connsiteY1" fmla="*/ 0 h 1643063"/>
                <a:gd name="connsiteX2" fmla="*/ 951681 w 951681"/>
                <a:gd name="connsiteY2" fmla="*/ 1638498 h 1643063"/>
                <a:gd name="connsiteX3" fmla="*/ 0 w 951681"/>
                <a:gd name="connsiteY3" fmla="*/ 1643063 h 1643063"/>
                <a:gd name="connsiteX0" fmla="*/ 0 w 951681"/>
                <a:gd name="connsiteY0" fmla="*/ 1588741 h 1588741"/>
                <a:gd name="connsiteX1" fmla="*/ 15576 w 951681"/>
                <a:gd name="connsiteY1" fmla="*/ 0 h 1588741"/>
                <a:gd name="connsiteX2" fmla="*/ 951681 w 951681"/>
                <a:gd name="connsiteY2" fmla="*/ 1584176 h 1588741"/>
                <a:gd name="connsiteX3" fmla="*/ 0 w 951681"/>
                <a:gd name="connsiteY3" fmla="*/ 1588741 h 1588741"/>
                <a:gd name="connsiteX0" fmla="*/ 0 w 951681"/>
                <a:gd name="connsiteY0" fmla="*/ 1588741 h 1588741"/>
                <a:gd name="connsiteX1" fmla="*/ 87584 w 951681"/>
                <a:gd name="connsiteY1" fmla="*/ 0 h 1588741"/>
                <a:gd name="connsiteX2" fmla="*/ 951681 w 951681"/>
                <a:gd name="connsiteY2" fmla="*/ 1584176 h 1588741"/>
                <a:gd name="connsiteX3" fmla="*/ 0 w 951681"/>
                <a:gd name="connsiteY3" fmla="*/ 1588741 h 158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1681" h="1588741">
                  <a:moveTo>
                    <a:pt x="0" y="1588741"/>
                  </a:moveTo>
                  <a:lnTo>
                    <a:pt x="87584" y="0"/>
                  </a:lnTo>
                  <a:lnTo>
                    <a:pt x="951681" y="1584176"/>
                  </a:lnTo>
                  <a:lnTo>
                    <a:pt x="0" y="1588741"/>
                  </a:lnTo>
                  <a:close/>
                </a:path>
              </a:pathLst>
            </a:custGeom>
            <a:solidFill>
              <a:srgbClr val="00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16" name="Vrije vorm 53">
              <a:extLst>
                <a:ext uri="{FF2B5EF4-FFF2-40B4-BE49-F238E27FC236}">
                  <a16:creationId xmlns:a16="http://schemas.microsoft.com/office/drawing/2014/main" id="{E499CC73-972C-40B2-A38C-A7BBE6795AEF}"/>
                </a:ext>
              </a:extLst>
            </p:cNvPr>
            <p:cNvSpPr/>
            <p:nvPr/>
          </p:nvSpPr>
          <p:spPr>
            <a:xfrm rot="16200000" flipH="1">
              <a:off x="616832" y="4430974"/>
              <a:ext cx="1589604" cy="30400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0 h 10000"/>
                <a:gd name="connsiteX0" fmla="*/ 14 w 10000"/>
                <a:gd name="connsiteY0" fmla="*/ 0 h 10000"/>
                <a:gd name="connsiteX1" fmla="*/ 2155 w 10000"/>
                <a:gd name="connsiteY1" fmla="*/ 15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14 w 10000"/>
                <a:gd name="connsiteY5" fmla="*/ 0 h 10000"/>
                <a:gd name="connsiteX0" fmla="*/ 855 w 10000"/>
                <a:gd name="connsiteY0" fmla="*/ 2301 h 10000"/>
                <a:gd name="connsiteX1" fmla="*/ 2155 w 10000"/>
                <a:gd name="connsiteY1" fmla="*/ 15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855 w 10000"/>
                <a:gd name="connsiteY5" fmla="*/ 2301 h 10000"/>
                <a:gd name="connsiteX0" fmla="*/ 435 w 9580"/>
                <a:gd name="connsiteY0" fmla="*/ 2301 h 10000"/>
                <a:gd name="connsiteX1" fmla="*/ 1735 w 9580"/>
                <a:gd name="connsiteY1" fmla="*/ 150 h 10000"/>
                <a:gd name="connsiteX2" fmla="*/ 9580 w 9580"/>
                <a:gd name="connsiteY2" fmla="*/ 0 h 10000"/>
                <a:gd name="connsiteX3" fmla="*/ 9580 w 9580"/>
                <a:gd name="connsiteY3" fmla="*/ 10000 h 10000"/>
                <a:gd name="connsiteX4" fmla="*/ 0 w 9580"/>
                <a:gd name="connsiteY4" fmla="*/ 9470 h 10000"/>
                <a:gd name="connsiteX5" fmla="*/ 435 w 9580"/>
                <a:gd name="connsiteY5" fmla="*/ 2301 h 10000"/>
                <a:gd name="connsiteX0" fmla="*/ 5 w 10005"/>
                <a:gd name="connsiteY0" fmla="*/ 2301 h 10000"/>
                <a:gd name="connsiteX1" fmla="*/ 1816 w 10005"/>
                <a:gd name="connsiteY1" fmla="*/ 150 h 10000"/>
                <a:gd name="connsiteX2" fmla="*/ 10005 w 10005"/>
                <a:gd name="connsiteY2" fmla="*/ 0 h 10000"/>
                <a:gd name="connsiteX3" fmla="*/ 10005 w 10005"/>
                <a:gd name="connsiteY3" fmla="*/ 10000 h 10000"/>
                <a:gd name="connsiteX4" fmla="*/ 5 w 10005"/>
                <a:gd name="connsiteY4" fmla="*/ 9470 h 10000"/>
                <a:gd name="connsiteX5" fmla="*/ 5 w 10005"/>
                <a:gd name="connsiteY5" fmla="*/ 2301 h 10000"/>
                <a:gd name="connsiteX0" fmla="*/ 5 w 10005"/>
                <a:gd name="connsiteY0" fmla="*/ 2390 h 10089"/>
                <a:gd name="connsiteX1" fmla="*/ 1365 w 10005"/>
                <a:gd name="connsiteY1" fmla="*/ 0 h 10089"/>
                <a:gd name="connsiteX2" fmla="*/ 10005 w 10005"/>
                <a:gd name="connsiteY2" fmla="*/ 89 h 10089"/>
                <a:gd name="connsiteX3" fmla="*/ 10005 w 10005"/>
                <a:gd name="connsiteY3" fmla="*/ 10089 h 10089"/>
                <a:gd name="connsiteX4" fmla="*/ 5 w 10005"/>
                <a:gd name="connsiteY4" fmla="*/ 9559 h 10089"/>
                <a:gd name="connsiteX5" fmla="*/ 5 w 10005"/>
                <a:gd name="connsiteY5" fmla="*/ 2390 h 10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5" h="10089">
                  <a:moveTo>
                    <a:pt x="5" y="2390"/>
                  </a:moveTo>
                  <a:lnTo>
                    <a:pt x="1365" y="0"/>
                  </a:lnTo>
                  <a:lnTo>
                    <a:pt x="10005" y="89"/>
                  </a:lnTo>
                  <a:lnTo>
                    <a:pt x="10005" y="10089"/>
                  </a:lnTo>
                  <a:lnTo>
                    <a:pt x="5" y="9559"/>
                  </a:lnTo>
                  <a:cubicBezTo>
                    <a:pt x="10" y="6226"/>
                    <a:pt x="0" y="5723"/>
                    <a:pt x="5" y="2390"/>
                  </a:cubicBezTo>
                  <a:close/>
                </a:path>
              </a:pathLst>
            </a:cu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D3EF7DF3-44BE-48D4-9FF0-997CE9397FB1}"/>
                </a:ext>
              </a:extLst>
            </p:cNvPr>
            <p:cNvSpPr/>
            <p:nvPr/>
          </p:nvSpPr>
          <p:spPr>
            <a:xfrm>
              <a:off x="1849388" y="3734718"/>
              <a:ext cx="285750" cy="1643063"/>
            </a:xfrm>
            <a:prstGeom prst="rect">
              <a:avLst/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B86D2AD-C066-4E20-9199-83AFF2E39ADF}"/>
                </a:ext>
              </a:extLst>
            </p:cNvPr>
            <p:cNvSpPr/>
            <p:nvPr/>
          </p:nvSpPr>
          <p:spPr>
            <a:xfrm>
              <a:off x="2420888" y="3734718"/>
              <a:ext cx="285750" cy="1643063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D8D6CAF4-8A18-4E34-87EE-62BFC37A74D5}"/>
                </a:ext>
              </a:extLst>
            </p:cNvPr>
            <p:cNvSpPr/>
            <p:nvPr/>
          </p:nvSpPr>
          <p:spPr>
            <a:xfrm>
              <a:off x="2135138" y="3734718"/>
              <a:ext cx="285750" cy="1643063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18192071-103C-4426-889C-8DF4493A5E90}"/>
                </a:ext>
              </a:extLst>
            </p:cNvPr>
            <p:cNvSpPr/>
            <p:nvPr/>
          </p:nvSpPr>
          <p:spPr>
            <a:xfrm>
              <a:off x="2706638" y="3734718"/>
              <a:ext cx="285750" cy="1643063"/>
            </a:xfrm>
            <a:prstGeom prst="rect">
              <a:avLst/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FA51D2F1-0045-433D-835F-42B37E57CB86}"/>
                </a:ext>
              </a:extLst>
            </p:cNvPr>
            <p:cNvSpPr/>
            <p:nvPr/>
          </p:nvSpPr>
          <p:spPr>
            <a:xfrm>
              <a:off x="3278138" y="3734718"/>
              <a:ext cx="285750" cy="1643063"/>
            </a:xfrm>
            <a:prstGeom prst="rect">
              <a:avLst/>
            </a:prstGeom>
            <a:solidFill>
              <a:srgbClr val="FF33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6101BD0B-D017-4828-9D32-B5C76FBC83E1}"/>
                </a:ext>
              </a:extLst>
            </p:cNvPr>
            <p:cNvSpPr/>
            <p:nvPr/>
          </p:nvSpPr>
          <p:spPr>
            <a:xfrm>
              <a:off x="2992388" y="3734718"/>
              <a:ext cx="285750" cy="1643063"/>
            </a:xfrm>
            <a:prstGeom prst="rect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23" name="Vrije vorm 78">
              <a:extLst>
                <a:ext uri="{FF2B5EF4-FFF2-40B4-BE49-F238E27FC236}">
                  <a16:creationId xmlns:a16="http://schemas.microsoft.com/office/drawing/2014/main" id="{D25C76C6-7722-4389-8FEF-1249402767A7}"/>
                </a:ext>
              </a:extLst>
            </p:cNvPr>
            <p:cNvSpPr/>
            <p:nvPr/>
          </p:nvSpPr>
          <p:spPr>
            <a:xfrm>
              <a:off x="5292080" y="4153645"/>
              <a:ext cx="627708" cy="1224136"/>
            </a:xfrm>
            <a:custGeom>
              <a:avLst/>
              <a:gdLst>
                <a:gd name="connsiteX0" fmla="*/ 0 w 843732"/>
                <a:gd name="connsiteY0" fmla="*/ 1643063 h 1643063"/>
                <a:gd name="connsiteX1" fmla="*/ 0 w 843732"/>
                <a:gd name="connsiteY1" fmla="*/ 0 h 1643063"/>
                <a:gd name="connsiteX2" fmla="*/ 843732 w 843732"/>
                <a:gd name="connsiteY2" fmla="*/ 1643063 h 1643063"/>
                <a:gd name="connsiteX3" fmla="*/ 0 w 843732"/>
                <a:gd name="connsiteY3" fmla="*/ 1643063 h 1643063"/>
                <a:gd name="connsiteX0" fmla="*/ 0 w 843732"/>
                <a:gd name="connsiteY0" fmla="*/ 1468140 h 1468140"/>
                <a:gd name="connsiteX1" fmla="*/ 86829 w 843732"/>
                <a:gd name="connsiteY1" fmla="*/ 0 h 1468140"/>
                <a:gd name="connsiteX2" fmla="*/ 843732 w 843732"/>
                <a:gd name="connsiteY2" fmla="*/ 1468140 h 1468140"/>
                <a:gd name="connsiteX3" fmla="*/ 0 w 843732"/>
                <a:gd name="connsiteY3" fmla="*/ 1468140 h 1468140"/>
                <a:gd name="connsiteX0" fmla="*/ 0 w 756903"/>
                <a:gd name="connsiteY0" fmla="*/ 1486849 h 1486849"/>
                <a:gd name="connsiteX1" fmla="*/ 0 w 756903"/>
                <a:gd name="connsiteY1" fmla="*/ 0 h 1486849"/>
                <a:gd name="connsiteX2" fmla="*/ 756903 w 756903"/>
                <a:gd name="connsiteY2" fmla="*/ 1468140 h 1486849"/>
                <a:gd name="connsiteX3" fmla="*/ 0 w 756903"/>
                <a:gd name="connsiteY3" fmla="*/ 1486849 h 1486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6903" h="1486849">
                  <a:moveTo>
                    <a:pt x="0" y="1486849"/>
                  </a:moveTo>
                  <a:lnTo>
                    <a:pt x="0" y="0"/>
                  </a:lnTo>
                  <a:lnTo>
                    <a:pt x="756903" y="1468140"/>
                  </a:lnTo>
                  <a:lnTo>
                    <a:pt x="0" y="1486849"/>
                  </a:lnTo>
                  <a:close/>
                </a:path>
              </a:pathLst>
            </a:custGeom>
            <a:solidFill>
              <a:srgbClr val="99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2F7734A7-9804-49D9-925D-A973F3251766}"/>
                </a:ext>
              </a:extLst>
            </p:cNvPr>
            <p:cNvSpPr/>
            <p:nvPr/>
          </p:nvSpPr>
          <p:spPr>
            <a:xfrm flipH="1">
              <a:off x="3563888" y="3734718"/>
              <a:ext cx="285750" cy="1643063"/>
            </a:xfrm>
            <a:prstGeom prst="rect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9979B0F1-148A-437D-BBB5-1E78368748A0}"/>
                </a:ext>
              </a:extLst>
            </p:cNvPr>
            <p:cNvSpPr/>
            <p:nvPr/>
          </p:nvSpPr>
          <p:spPr>
            <a:xfrm flipH="1">
              <a:off x="3849638" y="3734718"/>
              <a:ext cx="285750" cy="164306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790CC3E4-8B73-446C-B94F-875DD201CDC8}"/>
                </a:ext>
              </a:extLst>
            </p:cNvPr>
            <p:cNvSpPr/>
            <p:nvPr/>
          </p:nvSpPr>
          <p:spPr>
            <a:xfrm>
              <a:off x="1563638" y="3734718"/>
              <a:ext cx="285750" cy="1643063"/>
            </a:xfrm>
            <a:prstGeom prst="rect">
              <a:avLst/>
            </a:prstGeom>
            <a:solidFill>
              <a:srgbClr val="33CC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27" name="Tekstvak 83">
              <a:extLst>
                <a:ext uri="{FF2B5EF4-FFF2-40B4-BE49-F238E27FC236}">
                  <a16:creationId xmlns:a16="http://schemas.microsoft.com/office/drawing/2014/main" id="{AE3BF585-68B6-4ACB-87DA-74571377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746998" y="4569006"/>
              <a:ext cx="107314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nl-NL" sz="1200" dirty="0"/>
                <a:t>IMOOV</a:t>
              </a:r>
            </a:p>
          </p:txBody>
        </p:sp>
        <p:sp>
          <p:nvSpPr>
            <p:cNvPr id="28" name="Tekstvak 84">
              <a:extLst>
                <a:ext uri="{FF2B5EF4-FFF2-40B4-BE49-F238E27FC236}">
                  <a16:creationId xmlns:a16="http://schemas.microsoft.com/office/drawing/2014/main" id="{9B8985C6-CE60-49C1-A04C-2FD40A4D1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140695" y="4711601"/>
              <a:ext cx="7874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/>
                <a:t>IMKL</a:t>
              </a:r>
            </a:p>
          </p:txBody>
        </p:sp>
        <p:sp>
          <p:nvSpPr>
            <p:cNvPr id="29" name="Tekstvak 85">
              <a:extLst>
                <a:ext uri="{FF2B5EF4-FFF2-40B4-BE49-F238E27FC236}">
                  <a16:creationId xmlns:a16="http://schemas.microsoft.com/office/drawing/2014/main" id="{0CB65745-C4B3-4A89-BB1D-15AA6D96D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247851" y="4533007"/>
              <a:ext cx="114458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/>
                <a:t>IMKAD</a:t>
              </a:r>
            </a:p>
          </p:txBody>
        </p:sp>
        <p:sp>
          <p:nvSpPr>
            <p:cNvPr id="30" name="Tekstvak 86">
              <a:extLst>
                <a:ext uri="{FF2B5EF4-FFF2-40B4-BE49-F238E27FC236}">
                  <a16:creationId xmlns:a16="http://schemas.microsoft.com/office/drawing/2014/main" id="{413DEDF1-D53C-46C1-9D10-A5C5840EF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425526" y="4533007"/>
              <a:ext cx="114458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/>
                <a:t>IMNAB</a:t>
              </a:r>
            </a:p>
          </p:txBody>
        </p:sp>
        <p:sp>
          <p:nvSpPr>
            <p:cNvPr id="31" name="Tekstvak 87">
              <a:extLst>
                <a:ext uri="{FF2B5EF4-FFF2-40B4-BE49-F238E27FC236}">
                  <a16:creationId xmlns:a16="http://schemas.microsoft.com/office/drawing/2014/main" id="{73B761EA-C808-42BB-A3F2-EC54B135E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134219" y="4533801"/>
              <a:ext cx="1144588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/>
                <a:t>IMLG</a:t>
              </a:r>
            </a:p>
          </p:txBody>
        </p:sp>
        <p:sp>
          <p:nvSpPr>
            <p:cNvPr id="32" name="Tekstvak 88">
              <a:extLst>
                <a:ext uri="{FF2B5EF4-FFF2-40B4-BE49-F238E27FC236}">
                  <a16:creationId xmlns:a16="http://schemas.microsoft.com/office/drawing/2014/main" id="{A88FE9B6-D448-4D3B-AE0A-6B2B41F6B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819101" y="4533007"/>
              <a:ext cx="114458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/>
                <a:t>IMWA</a:t>
              </a:r>
            </a:p>
          </p:txBody>
        </p:sp>
        <p:sp>
          <p:nvSpPr>
            <p:cNvPr id="33" name="Tekstvak 89">
              <a:extLst>
                <a:ext uri="{FF2B5EF4-FFF2-40B4-BE49-F238E27FC236}">
                  <a16:creationId xmlns:a16="http://schemas.microsoft.com/office/drawing/2014/main" id="{798AF4B0-34E1-40CE-B35E-B191CF812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512242" y="4536430"/>
              <a:ext cx="114458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 dirty="0"/>
                <a:t>IMRO</a:t>
              </a:r>
            </a:p>
          </p:txBody>
        </p:sp>
        <p:sp>
          <p:nvSpPr>
            <p:cNvPr id="34" name="Tekstvak 90">
              <a:extLst>
                <a:ext uri="{FF2B5EF4-FFF2-40B4-BE49-F238E27FC236}">
                  <a16:creationId xmlns:a16="http://schemas.microsoft.com/office/drawing/2014/main" id="{B9158051-4327-4706-8D47-A0CEC761C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568526" y="4533007"/>
              <a:ext cx="114458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/>
                <a:t>IMKICH</a:t>
              </a:r>
            </a:p>
          </p:txBody>
        </p:sp>
        <p:sp>
          <p:nvSpPr>
            <p:cNvPr id="35" name="Tekstvak 91">
              <a:extLst>
                <a:ext uri="{FF2B5EF4-FFF2-40B4-BE49-F238E27FC236}">
                  <a16:creationId xmlns:a16="http://schemas.microsoft.com/office/drawing/2014/main" id="{5A0413A3-1A8C-4876-916F-4BB301F76E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854276" y="4533007"/>
              <a:ext cx="114458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/>
                <a:t>IMWE</a:t>
              </a:r>
            </a:p>
          </p:txBody>
        </p:sp>
        <p:sp>
          <p:nvSpPr>
            <p:cNvPr id="36" name="Tekstvak 92">
              <a:extLst>
                <a:ext uri="{FF2B5EF4-FFF2-40B4-BE49-F238E27FC236}">
                  <a16:creationId xmlns:a16="http://schemas.microsoft.com/office/drawing/2014/main" id="{42BA85EA-2A39-4FB3-8079-A16D7A532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140026" y="4533007"/>
              <a:ext cx="114458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/>
                <a:t>IMGeo</a:t>
              </a:r>
            </a:p>
          </p:txBody>
        </p:sp>
        <p:sp>
          <p:nvSpPr>
            <p:cNvPr id="37" name="Tekstvak 93">
              <a:extLst>
                <a:ext uri="{FF2B5EF4-FFF2-40B4-BE49-F238E27FC236}">
                  <a16:creationId xmlns:a16="http://schemas.microsoft.com/office/drawing/2014/main" id="{52DA811F-DB26-4B7E-BB6F-7904EBC97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425776" y="4533007"/>
              <a:ext cx="114458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/>
                <a:t>IM0101</a:t>
              </a:r>
            </a:p>
          </p:txBody>
        </p:sp>
        <p:sp>
          <p:nvSpPr>
            <p:cNvPr id="38" name="Vrije vorm 95">
              <a:extLst>
                <a:ext uri="{FF2B5EF4-FFF2-40B4-BE49-F238E27FC236}">
                  <a16:creationId xmlns:a16="http://schemas.microsoft.com/office/drawing/2014/main" id="{C56ED8D6-3B97-4DB9-A7B7-BEF32CBC382B}"/>
                </a:ext>
              </a:extLst>
            </p:cNvPr>
            <p:cNvSpPr/>
            <p:nvPr/>
          </p:nvSpPr>
          <p:spPr>
            <a:xfrm rot="5400000">
              <a:off x="4103749" y="4480162"/>
              <a:ext cx="1509886" cy="28535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33 h 8333"/>
                <a:gd name="connsiteX1" fmla="*/ 10000 w 10000"/>
                <a:gd name="connsiteY1" fmla="*/ 0 h 8333"/>
                <a:gd name="connsiteX2" fmla="*/ 10000 w 10000"/>
                <a:gd name="connsiteY2" fmla="*/ 8333 h 8333"/>
                <a:gd name="connsiteX3" fmla="*/ 0 w 10000"/>
                <a:gd name="connsiteY3" fmla="*/ 8333 h 8333"/>
                <a:gd name="connsiteX4" fmla="*/ 0 w 10000"/>
                <a:gd name="connsiteY4" fmla="*/ 333 h 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8333">
                  <a:moveTo>
                    <a:pt x="0" y="333"/>
                  </a:moveTo>
                  <a:lnTo>
                    <a:pt x="10000" y="0"/>
                  </a:lnTo>
                  <a:lnTo>
                    <a:pt x="10000" y="8333"/>
                  </a:lnTo>
                  <a:lnTo>
                    <a:pt x="0" y="8333"/>
                  </a:lnTo>
                  <a:lnTo>
                    <a:pt x="0" y="333"/>
                  </a:lnTo>
                  <a:close/>
                </a:path>
              </a:pathLst>
            </a:custGeom>
            <a:solidFill>
              <a:srgbClr val="9933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500CFA9F-FBF1-4DEF-B84E-67EDAE2C06AA}"/>
                </a:ext>
              </a:extLst>
            </p:cNvPr>
            <p:cNvSpPr/>
            <p:nvPr/>
          </p:nvSpPr>
          <p:spPr>
            <a:xfrm flipH="1">
              <a:off x="4135388" y="3861048"/>
              <a:ext cx="285750" cy="1516733"/>
            </a:xfrm>
            <a:prstGeom prst="rect">
              <a:avLst/>
            </a:prstGeom>
            <a:solidFill>
              <a:srgbClr val="CC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39C79DD5-26D2-4D67-BDC9-A350791E40D8}"/>
                </a:ext>
              </a:extLst>
            </p:cNvPr>
            <p:cNvSpPr/>
            <p:nvPr/>
          </p:nvSpPr>
          <p:spPr>
            <a:xfrm flipH="1">
              <a:off x="4421138" y="3864472"/>
              <a:ext cx="285750" cy="1513309"/>
            </a:xfrm>
            <a:prstGeom prst="rect">
              <a:avLst/>
            </a:prstGeom>
            <a:solidFill>
              <a:srgbClr val="A5002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41" name="Tekstvak 99">
              <a:extLst>
                <a:ext uri="{FF2B5EF4-FFF2-40B4-BE49-F238E27FC236}">
                  <a16:creationId xmlns:a16="http://schemas.microsoft.com/office/drawing/2014/main" id="{F3DDAD05-B6CA-4EE8-AF1B-EBC9FBAE65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711526" y="4533007"/>
              <a:ext cx="114458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/>
                <a:t>IMBRO</a:t>
              </a:r>
            </a:p>
          </p:txBody>
        </p:sp>
        <p:sp>
          <p:nvSpPr>
            <p:cNvPr id="42" name="Tekstvak 100">
              <a:extLst>
                <a:ext uri="{FF2B5EF4-FFF2-40B4-BE49-F238E27FC236}">
                  <a16:creationId xmlns:a16="http://schemas.microsoft.com/office/drawing/2014/main" id="{50548D16-7C85-4CE1-9202-0B3184FB83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818682" y="4354414"/>
              <a:ext cx="150177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 dirty="0"/>
                <a:t>IMTOP</a:t>
              </a:r>
            </a:p>
          </p:txBody>
        </p:sp>
        <p:sp>
          <p:nvSpPr>
            <p:cNvPr id="43" name="Tekstvak 101">
              <a:extLst>
                <a:ext uri="{FF2B5EF4-FFF2-40B4-BE49-F238E27FC236}">
                  <a16:creationId xmlns:a16="http://schemas.microsoft.com/office/drawing/2014/main" id="{54889741-0E0B-4190-9AB7-AA5F09799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071165" y="4361883"/>
              <a:ext cx="15150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nl-NL" sz="1200" dirty="0"/>
                <a:t>IMMetingen</a:t>
              </a:r>
            </a:p>
          </p:txBody>
        </p:sp>
        <p:sp>
          <p:nvSpPr>
            <p:cNvPr id="44" name="Tekstvak 102">
              <a:extLst>
                <a:ext uri="{FF2B5EF4-FFF2-40B4-BE49-F238E27FC236}">
                  <a16:creationId xmlns:a16="http://schemas.microsoft.com/office/drawing/2014/main" id="{3656F1DA-EFBF-4B58-BAF0-9AB519EF1A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654129" y="4354983"/>
              <a:ext cx="15017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 dirty="0"/>
                <a:t>IM . . .</a:t>
              </a:r>
            </a:p>
          </p:txBody>
        </p:sp>
        <p:sp>
          <p:nvSpPr>
            <p:cNvPr id="45" name="AutoShape 7">
              <a:extLst>
                <a:ext uri="{FF2B5EF4-FFF2-40B4-BE49-F238E27FC236}">
                  <a16:creationId xmlns:a16="http://schemas.microsoft.com/office/drawing/2014/main" id="{F3BA5FE5-615F-47E5-96A7-F8E3B069C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712" y="571480"/>
              <a:ext cx="2449412" cy="1993424"/>
            </a:xfrm>
            <a:custGeom>
              <a:avLst/>
              <a:gdLst>
                <a:gd name="connsiteX0" fmla="*/ 0 w 2357454"/>
                <a:gd name="connsiteY0" fmla="*/ 2000264 h 2000264"/>
                <a:gd name="connsiteX1" fmla="*/ 1178727 w 2357454"/>
                <a:gd name="connsiteY1" fmla="*/ 0 h 2000264"/>
                <a:gd name="connsiteX2" fmla="*/ 2357454 w 2357454"/>
                <a:gd name="connsiteY2" fmla="*/ 2000264 h 2000264"/>
                <a:gd name="connsiteX3" fmla="*/ 0 w 2357454"/>
                <a:gd name="connsiteY3" fmla="*/ 2000264 h 2000264"/>
                <a:gd name="connsiteX0" fmla="*/ 0 w 2377404"/>
                <a:gd name="connsiteY0" fmla="*/ 1993424 h 2000264"/>
                <a:gd name="connsiteX1" fmla="*/ 1198677 w 2377404"/>
                <a:gd name="connsiteY1" fmla="*/ 0 h 2000264"/>
                <a:gd name="connsiteX2" fmla="*/ 2377404 w 2377404"/>
                <a:gd name="connsiteY2" fmla="*/ 2000264 h 2000264"/>
                <a:gd name="connsiteX3" fmla="*/ 0 w 2377404"/>
                <a:gd name="connsiteY3" fmla="*/ 1993424 h 2000264"/>
                <a:gd name="connsiteX0" fmla="*/ 0 w 2377404"/>
                <a:gd name="connsiteY0" fmla="*/ 1993424 h 2000264"/>
                <a:gd name="connsiteX1" fmla="*/ 1198677 w 2377404"/>
                <a:gd name="connsiteY1" fmla="*/ 0 h 2000264"/>
                <a:gd name="connsiteX2" fmla="*/ 2377404 w 2377404"/>
                <a:gd name="connsiteY2" fmla="*/ 2000264 h 2000264"/>
                <a:gd name="connsiteX3" fmla="*/ 0 w 2377404"/>
                <a:gd name="connsiteY3" fmla="*/ 1993424 h 2000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7404" h="2000264">
                  <a:moveTo>
                    <a:pt x="0" y="1993424"/>
                  </a:moveTo>
                  <a:lnTo>
                    <a:pt x="1198677" y="0"/>
                  </a:lnTo>
                  <a:lnTo>
                    <a:pt x="2377404" y="2000264"/>
                  </a:lnTo>
                  <a:lnTo>
                    <a:pt x="0" y="199342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 sz="1200">
                <a:latin typeface="Verdana" pitchFamily="34" charset="0"/>
              </a:endParaRPr>
            </a:p>
          </p:txBody>
        </p:sp>
        <p:grpSp>
          <p:nvGrpSpPr>
            <p:cNvPr id="46" name="Group 39">
              <a:extLst>
                <a:ext uri="{FF2B5EF4-FFF2-40B4-BE49-F238E27FC236}">
                  <a16:creationId xmlns:a16="http://schemas.microsoft.com/office/drawing/2014/main" id="{CF97928C-8776-4477-AAF4-3592830B29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6951" y="404664"/>
              <a:ext cx="1930177" cy="1727776"/>
              <a:chOff x="3023" y="890"/>
              <a:chExt cx="1034" cy="911"/>
            </a:xfrm>
          </p:grpSpPr>
          <p:sp>
            <p:nvSpPr>
              <p:cNvPr id="54" name="Text Box 41">
                <a:extLst>
                  <a:ext uri="{FF2B5EF4-FFF2-40B4-BE49-F238E27FC236}">
                    <a16:creationId xmlns:a16="http://schemas.microsoft.com/office/drawing/2014/main" id="{C318D93F-DBED-4300-94DB-A3F7B375EB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2" y="1396"/>
                <a:ext cx="352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nl-NL" sz="1200" b="1">
                    <a:latin typeface="Verdana" pitchFamily="34" charset="0"/>
                    <a:ea typeface="ヒラギノ角ゴ Pro W3"/>
                    <a:cs typeface="ヒラギノ角ゴ Pro W3"/>
                  </a:rPr>
                  <a:t>ISO</a:t>
                </a:r>
              </a:p>
            </p:txBody>
          </p:sp>
          <p:sp>
            <p:nvSpPr>
              <p:cNvPr id="55" name="Freeform 40">
                <a:extLst>
                  <a:ext uri="{FF2B5EF4-FFF2-40B4-BE49-F238E27FC236}">
                    <a16:creationId xmlns:a16="http://schemas.microsoft.com/office/drawing/2014/main" id="{2A83F1CA-3640-4557-AAD8-2C58DE8E25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3" y="890"/>
                <a:ext cx="1034" cy="911"/>
              </a:xfrm>
              <a:custGeom>
                <a:avLst/>
                <a:gdLst>
                  <a:gd name="T0" fmla="*/ 670 w 858"/>
                  <a:gd name="T1" fmla="*/ 0 h 816"/>
                  <a:gd name="T2" fmla="*/ 0 w 858"/>
                  <a:gd name="T3" fmla="*/ 1109 h 816"/>
                  <a:gd name="T4" fmla="*/ 1338 w 858"/>
                  <a:gd name="T5" fmla="*/ 1109 h 816"/>
                  <a:gd name="T6" fmla="*/ 670 w 858"/>
                  <a:gd name="T7" fmla="*/ 0 h 8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58"/>
                  <a:gd name="T13" fmla="*/ 0 h 816"/>
                  <a:gd name="T14" fmla="*/ 858 w 858"/>
                  <a:gd name="T15" fmla="*/ 816 h 816"/>
                  <a:gd name="connsiteX0" fmla="*/ 4652 w 10000"/>
                  <a:gd name="connsiteY0" fmla="*/ 0 h 10000"/>
                  <a:gd name="connsiteX1" fmla="*/ 0 w 10000"/>
                  <a:gd name="connsiteY1" fmla="*/ 10000 h 10000"/>
                  <a:gd name="connsiteX2" fmla="*/ 10000 w 10000"/>
                  <a:gd name="connsiteY2" fmla="*/ 10000 h 10000"/>
                  <a:gd name="connsiteX3" fmla="*/ 4652 w 10000"/>
                  <a:gd name="connsiteY3" fmla="*/ 0 h 10000"/>
                  <a:gd name="connsiteX0" fmla="*/ 5040 w 10388"/>
                  <a:gd name="connsiteY0" fmla="*/ 0 h 10080"/>
                  <a:gd name="connsiteX1" fmla="*/ 0 w 10388"/>
                  <a:gd name="connsiteY1" fmla="*/ 10080 h 10080"/>
                  <a:gd name="connsiteX2" fmla="*/ 10388 w 10388"/>
                  <a:gd name="connsiteY2" fmla="*/ 10000 h 10080"/>
                  <a:gd name="connsiteX3" fmla="*/ 5040 w 10388"/>
                  <a:gd name="connsiteY3" fmla="*/ 0 h 10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" h="10080">
                    <a:moveTo>
                      <a:pt x="5040" y="0"/>
                    </a:moveTo>
                    <a:lnTo>
                      <a:pt x="0" y="10080"/>
                    </a:lnTo>
                    <a:lnTo>
                      <a:pt x="10388" y="10000"/>
                    </a:lnTo>
                    <a:lnTo>
                      <a:pt x="5040" y="0"/>
                    </a:lnTo>
                    <a:close/>
                  </a:path>
                </a:pathLst>
              </a:custGeom>
              <a:solidFill>
                <a:srgbClr val="92D050"/>
              </a:solidFill>
              <a:ln w="190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nl-NL" sz="1200"/>
              </a:p>
            </p:txBody>
          </p:sp>
        </p:grpSp>
        <p:sp>
          <p:nvSpPr>
            <p:cNvPr id="47" name="Text Box 9">
              <a:extLst>
                <a:ext uri="{FF2B5EF4-FFF2-40B4-BE49-F238E27FC236}">
                  <a16:creationId xmlns:a16="http://schemas.microsoft.com/office/drawing/2014/main" id="{C1205055-7912-4509-8FE6-378EBD4CE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1090" y="1424980"/>
              <a:ext cx="616354" cy="376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nl-NL" sz="1200" dirty="0">
                  <a:latin typeface="Verdana" pitchFamily="34" charset="0"/>
                  <a:ea typeface="ヒラギノ角ゴ Pro W3"/>
                  <a:cs typeface="ヒラギノ角ゴ Pro W3"/>
                </a:rPr>
                <a:t>ISO</a:t>
              </a:r>
            </a:p>
          </p:txBody>
        </p:sp>
        <p:sp>
          <p:nvSpPr>
            <p:cNvPr id="48" name="Text Box 9">
              <a:extLst>
                <a:ext uri="{FF2B5EF4-FFF2-40B4-BE49-F238E27FC236}">
                  <a16:creationId xmlns:a16="http://schemas.microsoft.com/office/drawing/2014/main" id="{3F517E1D-19DB-463D-98A1-D746CD296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2840" y="2139360"/>
              <a:ext cx="1076754" cy="376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nl-NL" sz="1200" dirty="0">
                  <a:latin typeface="Verdana" pitchFamily="34" charset="0"/>
                  <a:ea typeface="ヒラギノ角ゴ Pro W3"/>
                  <a:cs typeface="ヒラギノ角ゴ Pro W3"/>
                </a:rPr>
                <a:t>INSPIRE</a:t>
              </a:r>
            </a:p>
          </p:txBody>
        </p:sp>
        <p:sp>
          <p:nvSpPr>
            <p:cNvPr id="49" name="Text Box 51">
              <a:extLst>
                <a:ext uri="{FF2B5EF4-FFF2-40B4-BE49-F238E27FC236}">
                  <a16:creationId xmlns:a16="http://schemas.microsoft.com/office/drawing/2014/main" id="{190D0D96-E7DC-4CD8-9F4E-0C36E11FC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314" y="2143116"/>
              <a:ext cx="2665412" cy="376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 dirty="0">
                  <a:latin typeface="Verdana" pitchFamily="34" charset="0"/>
                  <a:ea typeface="ヒラギノ角ゴ Pro W3"/>
                  <a:cs typeface="ヒラギノ角ゴ Pro W3"/>
                </a:rPr>
                <a:t>European </a:t>
              </a:r>
              <a:r>
                <a:rPr lang="en-US" sz="1200" dirty="0">
                  <a:latin typeface="Verdana" pitchFamily="34" charset="0"/>
                  <a:ea typeface="ヒラギノ角ゴ Pro W3"/>
                  <a:cs typeface="ヒラギノ角ゴ Pro W3"/>
                </a:rPr>
                <a:t>practice</a:t>
              </a:r>
              <a:endParaRPr lang="nl-NL" sz="1200" dirty="0">
                <a:latin typeface="Verdana" pitchFamily="34" charset="0"/>
                <a:ea typeface="ヒラギノ角ゴ Pro W3"/>
                <a:cs typeface="ヒラギノ角ゴ Pro W3"/>
              </a:endParaRPr>
            </a:p>
          </p:txBody>
        </p:sp>
        <p:sp>
          <p:nvSpPr>
            <p:cNvPr id="50" name="Vrije vorm 50">
              <a:extLst>
                <a:ext uri="{FF2B5EF4-FFF2-40B4-BE49-F238E27FC236}">
                  <a16:creationId xmlns:a16="http://schemas.microsoft.com/office/drawing/2014/main" id="{19AF9E20-3FE2-489C-B167-6274D3DFAE04}"/>
                </a:ext>
              </a:extLst>
            </p:cNvPr>
            <p:cNvSpPr/>
            <p:nvPr/>
          </p:nvSpPr>
          <p:spPr>
            <a:xfrm rot="5400000">
              <a:off x="4393122" y="4478821"/>
              <a:ext cx="1509886" cy="2880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33 h 8333"/>
                <a:gd name="connsiteX1" fmla="*/ 10000 w 10000"/>
                <a:gd name="connsiteY1" fmla="*/ 0 h 8333"/>
                <a:gd name="connsiteX2" fmla="*/ 10000 w 10000"/>
                <a:gd name="connsiteY2" fmla="*/ 8333 h 8333"/>
                <a:gd name="connsiteX3" fmla="*/ 0 w 10000"/>
                <a:gd name="connsiteY3" fmla="*/ 8333 h 8333"/>
                <a:gd name="connsiteX4" fmla="*/ 0 w 10000"/>
                <a:gd name="connsiteY4" fmla="*/ 333 h 8333"/>
                <a:gd name="connsiteX0" fmla="*/ 0 w 10000"/>
                <a:gd name="connsiteY0" fmla="*/ 494 h 10094"/>
                <a:gd name="connsiteX1" fmla="*/ 1908 w 10000"/>
                <a:gd name="connsiteY1" fmla="*/ 0 h 10094"/>
                <a:gd name="connsiteX2" fmla="*/ 10000 w 10000"/>
                <a:gd name="connsiteY2" fmla="*/ 94 h 10094"/>
                <a:gd name="connsiteX3" fmla="*/ 10000 w 10000"/>
                <a:gd name="connsiteY3" fmla="*/ 10094 h 10094"/>
                <a:gd name="connsiteX4" fmla="*/ 0 w 10000"/>
                <a:gd name="connsiteY4" fmla="*/ 10094 h 10094"/>
                <a:gd name="connsiteX5" fmla="*/ 0 w 10000"/>
                <a:gd name="connsiteY5" fmla="*/ 494 h 10094"/>
                <a:gd name="connsiteX0" fmla="*/ 0 w 10000"/>
                <a:gd name="connsiteY0" fmla="*/ 5047 h 10094"/>
                <a:gd name="connsiteX1" fmla="*/ 1908 w 10000"/>
                <a:gd name="connsiteY1" fmla="*/ 0 h 10094"/>
                <a:gd name="connsiteX2" fmla="*/ 10000 w 10000"/>
                <a:gd name="connsiteY2" fmla="*/ 94 h 10094"/>
                <a:gd name="connsiteX3" fmla="*/ 10000 w 10000"/>
                <a:gd name="connsiteY3" fmla="*/ 10094 h 10094"/>
                <a:gd name="connsiteX4" fmla="*/ 0 w 10000"/>
                <a:gd name="connsiteY4" fmla="*/ 10094 h 10094"/>
                <a:gd name="connsiteX5" fmla="*/ 0 w 10000"/>
                <a:gd name="connsiteY5" fmla="*/ 5047 h 10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94">
                  <a:moveTo>
                    <a:pt x="0" y="5047"/>
                  </a:moveTo>
                  <a:lnTo>
                    <a:pt x="1908" y="0"/>
                  </a:lnTo>
                  <a:lnTo>
                    <a:pt x="10000" y="94"/>
                  </a:lnTo>
                  <a:lnTo>
                    <a:pt x="10000" y="10094"/>
                  </a:lnTo>
                  <a:lnTo>
                    <a:pt x="0" y="10094"/>
                  </a:lnTo>
                  <a:lnTo>
                    <a:pt x="0" y="5047"/>
                  </a:lnTo>
                  <a:close/>
                </a:path>
              </a:pathLst>
            </a:custGeom>
            <a:solidFill>
              <a:srgbClr val="CC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51" name="Tekstvak 101">
              <a:extLst>
                <a:ext uri="{FF2B5EF4-FFF2-40B4-BE49-F238E27FC236}">
                  <a16:creationId xmlns:a16="http://schemas.microsoft.com/office/drawing/2014/main" id="{C596B9BB-00C8-42E7-855A-F8FF381526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359197" y="4361883"/>
              <a:ext cx="1515019" cy="369332"/>
            </a:xfrm>
            <a:custGeom>
              <a:avLst/>
              <a:gdLst>
                <a:gd name="connsiteX0" fmla="*/ 0 w 1515019"/>
                <a:gd name="connsiteY0" fmla="*/ 0 h 369332"/>
                <a:gd name="connsiteX1" fmla="*/ 1515019 w 1515019"/>
                <a:gd name="connsiteY1" fmla="*/ 0 h 369332"/>
                <a:gd name="connsiteX2" fmla="*/ 1515019 w 1515019"/>
                <a:gd name="connsiteY2" fmla="*/ 369332 h 369332"/>
                <a:gd name="connsiteX3" fmla="*/ 0 w 1515019"/>
                <a:gd name="connsiteY3" fmla="*/ 369332 h 369332"/>
                <a:gd name="connsiteX4" fmla="*/ 0 w 1515019"/>
                <a:gd name="connsiteY4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5019" h="369332">
                  <a:moveTo>
                    <a:pt x="0" y="0"/>
                  </a:moveTo>
                  <a:lnTo>
                    <a:pt x="1515019" y="0"/>
                  </a:lnTo>
                  <a:lnTo>
                    <a:pt x="1515019" y="369332"/>
                  </a:lnTo>
                  <a:lnTo>
                    <a:pt x="0" y="3693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nl-NL" sz="1200" dirty="0"/>
                <a:t>IMAER</a:t>
              </a:r>
            </a:p>
          </p:txBody>
        </p:sp>
        <p:sp>
          <p:nvSpPr>
            <p:cNvPr id="52" name="AutoShape 8">
              <a:extLst>
                <a:ext uri="{FF2B5EF4-FFF2-40B4-BE49-F238E27FC236}">
                  <a16:creationId xmlns:a16="http://schemas.microsoft.com/office/drawing/2014/main" id="{043D56F2-740D-47C0-8047-DDE635662B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7504" y="332656"/>
              <a:ext cx="6213475" cy="5664200"/>
            </a:xfrm>
            <a:prstGeom prst="triangle">
              <a:avLst>
                <a:gd name="adj" fmla="val 50000"/>
              </a:avLst>
            </a:prstGeom>
            <a:noFill/>
            <a:ln w="889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 sz="1200">
                <a:latin typeface="Verdana" pitchFamily="34" charset="0"/>
              </a:endParaRPr>
            </a:p>
          </p:txBody>
        </p:sp>
        <p:sp>
          <p:nvSpPr>
            <p:cNvPr id="53" name="AutoShape 48">
              <a:extLst>
                <a:ext uri="{FF2B5EF4-FFF2-40B4-BE49-F238E27FC236}">
                  <a16:creationId xmlns:a16="http://schemas.microsoft.com/office/drawing/2014/main" id="{0AB595A4-65A1-41D7-8133-AD365562E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853" y="3389898"/>
              <a:ext cx="3823122" cy="754481"/>
            </a:xfrm>
            <a:prstGeom prst="leftRightArrow">
              <a:avLst>
                <a:gd name="adj1" fmla="val 50000"/>
                <a:gd name="adj2" fmla="val 107258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 lIns="90000" tIns="46800" rIns="90000" bIns="46800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1200" dirty="0">
                  <a:latin typeface="Verdana" pitchFamily="34" charset="0"/>
                  <a:ea typeface="ヒラギノ角ゴ Pro W3" pitchFamily="112" charset="-128"/>
                </a:rPr>
                <a:t>Data exchange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2609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Rechte verbindingslijn met pijl 81"/>
          <p:cNvCxnSpPr/>
          <p:nvPr/>
        </p:nvCxnSpPr>
        <p:spPr>
          <a:xfrm flipH="1">
            <a:off x="4158419" y="3215518"/>
            <a:ext cx="140228" cy="10421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fgeronde rechthoek 71"/>
          <p:cNvSpPr/>
          <p:nvPr/>
        </p:nvSpPr>
        <p:spPr>
          <a:xfrm>
            <a:off x="3648075" y="2822555"/>
            <a:ext cx="1476375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00050" algn="ctr"/>
            <a:r>
              <a:rPr lang="nl-NL" sz="1350" dirty="0"/>
              <a:t>RDF</a:t>
            </a:r>
          </a:p>
          <a:p>
            <a:pPr marL="400050" algn="ctr"/>
            <a:r>
              <a:rPr lang="nl-NL" sz="1350" dirty="0" err="1"/>
              <a:t>GeoBase</a:t>
            </a:r>
            <a:endParaRPr lang="nl-NL" sz="1350" dirty="0"/>
          </a:p>
          <a:p>
            <a:pPr marL="400050" algn="ctr"/>
            <a:r>
              <a:rPr lang="nl-NL" sz="1350" dirty="0"/>
              <a:t>metamodel</a:t>
            </a:r>
          </a:p>
        </p:txBody>
      </p:sp>
      <p:cxnSp>
        <p:nvCxnSpPr>
          <p:cNvPr id="85" name="Rechte verbindingslijn met pijl 84"/>
          <p:cNvCxnSpPr/>
          <p:nvPr/>
        </p:nvCxnSpPr>
        <p:spPr>
          <a:xfrm flipH="1">
            <a:off x="4881259" y="2088811"/>
            <a:ext cx="2885202" cy="22380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Rechte verbindingslijn met pijl 91"/>
          <p:cNvCxnSpPr/>
          <p:nvPr/>
        </p:nvCxnSpPr>
        <p:spPr>
          <a:xfrm flipH="1">
            <a:off x="5124450" y="2005196"/>
            <a:ext cx="2694918" cy="8173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Wolkvormige toelichting 5"/>
          <p:cNvSpPr/>
          <p:nvPr/>
        </p:nvSpPr>
        <p:spPr>
          <a:xfrm>
            <a:off x="1962150" y="85725"/>
            <a:ext cx="1581150" cy="771525"/>
          </a:xfrm>
          <a:prstGeom prst="cloudCallout">
            <a:avLst>
              <a:gd name="adj1" fmla="val -120833"/>
              <a:gd name="adj2" fmla="val 2291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350" dirty="0" err="1"/>
              <a:t>Universe</a:t>
            </a:r>
            <a:r>
              <a:rPr lang="nl-NL" sz="1350" dirty="0"/>
              <a:t> of Discourse</a:t>
            </a:r>
          </a:p>
          <a:p>
            <a:pPr algn="ctr"/>
            <a:r>
              <a:rPr lang="nl-NL" sz="1350" dirty="0"/>
              <a:t>(</a:t>
            </a:r>
            <a:r>
              <a:rPr lang="nl-NL" sz="1350" dirty="0" err="1"/>
              <a:t>UoD</a:t>
            </a:r>
            <a:r>
              <a:rPr lang="nl-NL" sz="1350" dirty="0"/>
              <a:t>)</a:t>
            </a:r>
          </a:p>
        </p:txBody>
      </p:sp>
      <p:sp>
        <p:nvSpPr>
          <p:cNvPr id="12" name="Rechthoek 11"/>
          <p:cNvSpPr/>
          <p:nvPr/>
        </p:nvSpPr>
        <p:spPr>
          <a:xfrm>
            <a:off x="1638300" y="1114425"/>
            <a:ext cx="542925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cxnSp>
        <p:nvCxnSpPr>
          <p:cNvPr id="14" name="Rechte verbindingslijn met pijl 13"/>
          <p:cNvCxnSpPr/>
          <p:nvPr/>
        </p:nvCxnSpPr>
        <p:spPr>
          <a:xfrm flipV="1">
            <a:off x="1085850" y="857250"/>
            <a:ext cx="1171575" cy="11479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/>
          <p:nvPr/>
        </p:nvCxnSpPr>
        <p:spPr>
          <a:xfrm flipH="1" flipV="1">
            <a:off x="3648075" y="552450"/>
            <a:ext cx="4171293" cy="13620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vak 16"/>
          <p:cNvSpPr txBox="1"/>
          <p:nvPr/>
        </p:nvSpPr>
        <p:spPr>
          <a:xfrm>
            <a:off x="2017323" y="971183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i="1" dirty="0"/>
              <a:t>model of</a:t>
            </a:r>
          </a:p>
        </p:txBody>
      </p:sp>
      <p:sp>
        <p:nvSpPr>
          <p:cNvPr id="18" name="Tekstvak 17"/>
          <p:cNvSpPr txBox="1"/>
          <p:nvPr/>
        </p:nvSpPr>
        <p:spPr>
          <a:xfrm>
            <a:off x="5442819" y="883592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i="1" dirty="0"/>
              <a:t>model of</a:t>
            </a:r>
          </a:p>
        </p:txBody>
      </p:sp>
      <p:sp>
        <p:nvSpPr>
          <p:cNvPr id="19" name="PIJL-RECHTS 18"/>
          <p:cNvSpPr/>
          <p:nvPr/>
        </p:nvSpPr>
        <p:spPr>
          <a:xfrm>
            <a:off x="1819275" y="1821931"/>
            <a:ext cx="1724025" cy="395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/>
              <a:t>autom</a:t>
            </a:r>
            <a:r>
              <a:rPr lang="nl-NL" sz="1200" dirty="0"/>
              <a:t>. </a:t>
            </a:r>
            <a:r>
              <a:rPr lang="nl-NL" sz="1200" dirty="0" err="1"/>
              <a:t>transformation</a:t>
            </a:r>
            <a:endParaRPr lang="nl-NL" sz="1200" dirty="0"/>
          </a:p>
        </p:txBody>
      </p:sp>
      <p:sp>
        <p:nvSpPr>
          <p:cNvPr id="22" name="PIJL-RECHTS 21"/>
          <p:cNvSpPr/>
          <p:nvPr/>
        </p:nvSpPr>
        <p:spPr>
          <a:xfrm>
            <a:off x="5264715" y="1807460"/>
            <a:ext cx="1724025" cy="395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manual </a:t>
            </a:r>
            <a:r>
              <a:rPr lang="nl-NL" sz="1200" dirty="0" err="1"/>
              <a:t>refinement</a:t>
            </a:r>
            <a:endParaRPr lang="nl-NL" sz="1200" dirty="0"/>
          </a:p>
        </p:txBody>
      </p:sp>
      <p:grpSp>
        <p:nvGrpSpPr>
          <p:cNvPr id="15" name="Groep 14"/>
          <p:cNvGrpSpPr/>
          <p:nvPr/>
        </p:nvGrpSpPr>
        <p:grpSpPr>
          <a:xfrm>
            <a:off x="7129005" y="1624195"/>
            <a:ext cx="1476375" cy="762000"/>
            <a:chOff x="6731000" y="2508495"/>
            <a:chExt cx="1968500" cy="1016000"/>
          </a:xfrm>
        </p:grpSpPr>
        <p:sp>
          <p:nvSpPr>
            <p:cNvPr id="20" name="Afgeronde rechthoek 19"/>
            <p:cNvSpPr/>
            <p:nvPr/>
          </p:nvSpPr>
          <p:spPr>
            <a:xfrm>
              <a:off x="6731000" y="2508495"/>
              <a:ext cx="19685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466725" algn="ctr"/>
              <a:r>
                <a:rPr lang="nl-NL" sz="1350" dirty="0"/>
                <a:t>RDF</a:t>
              </a:r>
            </a:p>
            <a:p>
              <a:pPr marL="466725" algn="ctr"/>
              <a:r>
                <a:rPr lang="nl-NL" sz="1350" dirty="0"/>
                <a:t>model</a:t>
              </a:r>
            </a:p>
            <a:p>
              <a:pPr marL="466725" algn="ctr"/>
              <a:r>
                <a:rPr lang="nl-NL" sz="1350" dirty="0"/>
                <a:t>#2</a:t>
              </a:r>
            </a:p>
          </p:txBody>
        </p:sp>
        <p:pic>
          <p:nvPicPr>
            <p:cNvPr id="21" name="Afbeelding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6845" y="2695942"/>
              <a:ext cx="587275" cy="641105"/>
            </a:xfrm>
            <a:prstGeom prst="rect">
              <a:avLst/>
            </a:prstGeom>
          </p:spPr>
        </p:pic>
      </p:grpSp>
      <p:grpSp>
        <p:nvGrpSpPr>
          <p:cNvPr id="11" name="Groep 10"/>
          <p:cNvGrpSpPr/>
          <p:nvPr/>
        </p:nvGrpSpPr>
        <p:grpSpPr>
          <a:xfrm>
            <a:off x="3648075" y="1624196"/>
            <a:ext cx="1476375" cy="762000"/>
            <a:chOff x="6731000" y="2508495"/>
            <a:chExt cx="1968500" cy="1016000"/>
          </a:xfrm>
        </p:grpSpPr>
        <p:sp>
          <p:nvSpPr>
            <p:cNvPr id="8" name="Afgeronde rechthoek 7"/>
            <p:cNvSpPr/>
            <p:nvPr/>
          </p:nvSpPr>
          <p:spPr>
            <a:xfrm>
              <a:off x="6731000" y="2508495"/>
              <a:ext cx="19685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466725" algn="ctr"/>
              <a:r>
                <a:rPr lang="nl-NL" sz="1350" dirty="0"/>
                <a:t>RDF</a:t>
              </a:r>
            </a:p>
            <a:p>
              <a:pPr marL="466725" algn="ctr"/>
              <a:r>
                <a:rPr lang="nl-NL" sz="1350" dirty="0"/>
                <a:t>model</a:t>
              </a:r>
            </a:p>
            <a:p>
              <a:pPr marL="466725" algn="ctr"/>
              <a:r>
                <a:rPr lang="nl-NL" sz="1350" dirty="0"/>
                <a:t>#1</a:t>
              </a:r>
            </a:p>
          </p:txBody>
        </p:sp>
        <p:pic>
          <p:nvPicPr>
            <p:cNvPr id="10" name="Afbeelding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6845" y="2695942"/>
              <a:ext cx="587275" cy="641105"/>
            </a:xfrm>
            <a:prstGeom prst="rect">
              <a:avLst/>
            </a:prstGeom>
          </p:spPr>
        </p:pic>
      </p:grpSp>
      <p:grpSp>
        <p:nvGrpSpPr>
          <p:cNvPr id="7" name="Groep 6"/>
          <p:cNvGrpSpPr/>
          <p:nvPr/>
        </p:nvGrpSpPr>
        <p:grpSpPr>
          <a:xfrm>
            <a:off x="257175" y="3040578"/>
            <a:ext cx="1476375" cy="762000"/>
            <a:chOff x="355600" y="4521689"/>
            <a:chExt cx="1968500" cy="1016000"/>
          </a:xfrm>
        </p:grpSpPr>
        <p:sp>
          <p:nvSpPr>
            <p:cNvPr id="37" name="Afgeronde rechthoek 36"/>
            <p:cNvSpPr/>
            <p:nvPr/>
          </p:nvSpPr>
          <p:spPr>
            <a:xfrm>
              <a:off x="355600" y="4521689"/>
              <a:ext cx="19685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466725" algn="ctr"/>
              <a:r>
                <a:rPr lang="nl-NL" sz="1350" dirty="0"/>
                <a:t>XSD</a:t>
              </a:r>
            </a:p>
            <a:p>
              <a:pPr marL="466725" algn="ctr"/>
              <a:r>
                <a:rPr lang="nl-NL" sz="1350" dirty="0"/>
                <a:t>data</a:t>
              </a:r>
            </a:p>
            <a:p>
              <a:pPr marL="466725" algn="ctr"/>
              <a:r>
                <a:rPr lang="nl-NL" sz="1350" dirty="0"/>
                <a:t>structuur</a:t>
              </a:r>
            </a:p>
          </p:txBody>
        </p:sp>
        <p:pic>
          <p:nvPicPr>
            <p:cNvPr id="2" name="Afbeelding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4738991"/>
              <a:ext cx="619985" cy="619985"/>
            </a:xfrm>
            <a:prstGeom prst="rect">
              <a:avLst/>
            </a:prstGeom>
          </p:spPr>
        </p:pic>
      </p:grpSp>
      <p:sp>
        <p:nvSpPr>
          <p:cNvPr id="41" name="Afgeronde rechthoek 40"/>
          <p:cNvSpPr/>
          <p:nvPr/>
        </p:nvSpPr>
        <p:spPr>
          <a:xfrm>
            <a:off x="257175" y="4326820"/>
            <a:ext cx="1476375" cy="762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466725" algn="ctr"/>
            <a:r>
              <a:rPr lang="nl-NL" sz="1350" dirty="0"/>
              <a:t>XML</a:t>
            </a:r>
          </a:p>
          <a:p>
            <a:pPr marL="466725" algn="ctr"/>
            <a:r>
              <a:rPr lang="nl-NL" sz="1350" dirty="0"/>
              <a:t>data</a:t>
            </a:r>
          </a:p>
        </p:txBody>
      </p:sp>
      <p:pic>
        <p:nvPicPr>
          <p:cNvPr id="43" name="Afbeelding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4489797"/>
            <a:ext cx="464989" cy="464989"/>
          </a:xfrm>
          <a:prstGeom prst="rect">
            <a:avLst/>
          </a:prstGeom>
        </p:spPr>
      </p:pic>
      <p:sp>
        <p:nvSpPr>
          <p:cNvPr id="45" name="Afgeronde rechthoek 44"/>
          <p:cNvSpPr/>
          <p:nvPr/>
        </p:nvSpPr>
        <p:spPr>
          <a:xfrm>
            <a:off x="7129005" y="4326820"/>
            <a:ext cx="1476375" cy="762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466725" algn="ctr"/>
            <a:r>
              <a:rPr lang="nl-NL" sz="1350" dirty="0"/>
              <a:t>RDF</a:t>
            </a:r>
          </a:p>
          <a:p>
            <a:pPr marL="466725" algn="ctr"/>
            <a:r>
              <a:rPr lang="nl-NL" sz="1350" dirty="0"/>
              <a:t>data</a:t>
            </a:r>
          </a:p>
        </p:txBody>
      </p:sp>
      <p:pic>
        <p:nvPicPr>
          <p:cNvPr id="49" name="Afbeelding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389" y="4467405"/>
            <a:ext cx="440456" cy="480829"/>
          </a:xfrm>
          <a:prstGeom prst="rect">
            <a:avLst/>
          </a:prstGeom>
        </p:spPr>
      </p:pic>
      <p:cxnSp>
        <p:nvCxnSpPr>
          <p:cNvPr id="50" name="Rechte verbindingslijn met pijl 49"/>
          <p:cNvCxnSpPr>
            <a:stCxn id="37" idx="0"/>
            <a:endCxn id="3" idx="2"/>
          </p:cNvCxnSpPr>
          <p:nvPr/>
        </p:nvCxnSpPr>
        <p:spPr>
          <a:xfrm flipV="1">
            <a:off x="995363" y="2400667"/>
            <a:ext cx="0" cy="6399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met pijl 50"/>
          <p:cNvCxnSpPr>
            <a:stCxn id="41" idx="0"/>
            <a:endCxn id="37" idx="2"/>
          </p:cNvCxnSpPr>
          <p:nvPr/>
        </p:nvCxnSpPr>
        <p:spPr>
          <a:xfrm flipV="1">
            <a:off x="995363" y="3802578"/>
            <a:ext cx="0" cy="524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kstvak 51"/>
          <p:cNvSpPr txBox="1"/>
          <p:nvPr/>
        </p:nvSpPr>
        <p:spPr>
          <a:xfrm>
            <a:off x="995090" y="2645107"/>
            <a:ext cx="880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i="1" dirty="0" err="1"/>
              <a:t>derived</a:t>
            </a:r>
            <a:r>
              <a:rPr lang="nl-NL" sz="1050" i="1" dirty="0"/>
              <a:t> </a:t>
            </a:r>
            <a:r>
              <a:rPr lang="nl-NL" sz="1050" i="1" dirty="0" err="1"/>
              <a:t>from</a:t>
            </a:r>
            <a:endParaRPr lang="nl-NL" sz="1050" i="1" dirty="0"/>
          </a:p>
        </p:txBody>
      </p:sp>
      <p:sp>
        <p:nvSpPr>
          <p:cNvPr id="57" name="Tekstvak 56"/>
          <p:cNvSpPr txBox="1"/>
          <p:nvPr/>
        </p:nvSpPr>
        <p:spPr>
          <a:xfrm>
            <a:off x="995090" y="3949282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i="1" dirty="0"/>
              <a:t>conforms </a:t>
            </a:r>
            <a:r>
              <a:rPr lang="nl-NL" sz="1050" i="1" dirty="0" err="1"/>
              <a:t>to</a:t>
            </a:r>
            <a:endParaRPr lang="nl-NL" sz="1050" i="1" dirty="0"/>
          </a:p>
        </p:txBody>
      </p:sp>
      <p:cxnSp>
        <p:nvCxnSpPr>
          <p:cNvPr id="58" name="Rechte verbindingslijn met pijl 57"/>
          <p:cNvCxnSpPr>
            <a:stCxn id="45" idx="0"/>
            <a:endCxn id="20" idx="2"/>
          </p:cNvCxnSpPr>
          <p:nvPr/>
        </p:nvCxnSpPr>
        <p:spPr>
          <a:xfrm flipV="1">
            <a:off x="7867193" y="2386195"/>
            <a:ext cx="0" cy="1940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kstvak 60"/>
          <p:cNvSpPr txBox="1"/>
          <p:nvPr/>
        </p:nvSpPr>
        <p:spPr>
          <a:xfrm>
            <a:off x="6927770" y="3929225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i="1" dirty="0"/>
              <a:t>conforms </a:t>
            </a:r>
            <a:r>
              <a:rPr lang="nl-NL" sz="1050" i="1" dirty="0" err="1"/>
              <a:t>to</a:t>
            </a:r>
            <a:endParaRPr lang="nl-NL" sz="1050" i="1" dirty="0"/>
          </a:p>
        </p:txBody>
      </p:sp>
      <p:sp>
        <p:nvSpPr>
          <p:cNvPr id="63" name="Vijfhoek 62"/>
          <p:cNvSpPr/>
          <p:nvPr/>
        </p:nvSpPr>
        <p:spPr>
          <a:xfrm>
            <a:off x="3648076" y="4326820"/>
            <a:ext cx="1476374" cy="762000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350" dirty="0" err="1"/>
              <a:t>Automated</a:t>
            </a:r>
            <a:r>
              <a:rPr lang="nl-NL" sz="1350" dirty="0"/>
              <a:t> </a:t>
            </a:r>
            <a:r>
              <a:rPr lang="nl-NL" sz="1350" dirty="0" err="1"/>
              <a:t>conversion</a:t>
            </a:r>
            <a:endParaRPr lang="nl-NL" sz="1350" dirty="0"/>
          </a:p>
        </p:txBody>
      </p:sp>
      <p:sp>
        <p:nvSpPr>
          <p:cNvPr id="64" name="PIJL-RECHTS 63"/>
          <p:cNvSpPr/>
          <p:nvPr/>
        </p:nvSpPr>
        <p:spPr>
          <a:xfrm>
            <a:off x="1847849" y="4510084"/>
            <a:ext cx="1724025" cy="39547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350" dirty="0"/>
              <a:t>input</a:t>
            </a:r>
          </a:p>
        </p:txBody>
      </p:sp>
      <p:sp>
        <p:nvSpPr>
          <p:cNvPr id="65" name="PIJL-RECHTS 64"/>
          <p:cNvSpPr/>
          <p:nvPr/>
        </p:nvSpPr>
        <p:spPr>
          <a:xfrm>
            <a:off x="5237444" y="4489797"/>
            <a:ext cx="1724025" cy="39547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350" dirty="0"/>
              <a:t>output</a:t>
            </a:r>
          </a:p>
        </p:txBody>
      </p:sp>
      <p:pic>
        <p:nvPicPr>
          <p:cNvPr id="73" name="Afbeelding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459" y="2963140"/>
            <a:ext cx="440456" cy="480829"/>
          </a:xfrm>
          <a:prstGeom prst="rect">
            <a:avLst/>
          </a:prstGeom>
        </p:spPr>
      </p:pic>
      <p:cxnSp>
        <p:nvCxnSpPr>
          <p:cNvPr id="79" name="Rechte verbindingslijn met pijl 78"/>
          <p:cNvCxnSpPr/>
          <p:nvPr/>
        </p:nvCxnSpPr>
        <p:spPr>
          <a:xfrm>
            <a:off x="1536551" y="2181775"/>
            <a:ext cx="2220908" cy="20759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Rechte verbindingslijn met pijl 87"/>
          <p:cNvCxnSpPr>
            <a:stCxn id="8" idx="2"/>
            <a:endCxn id="72" idx="0"/>
          </p:cNvCxnSpPr>
          <p:nvPr/>
        </p:nvCxnSpPr>
        <p:spPr>
          <a:xfrm>
            <a:off x="4386263" y="2386197"/>
            <a:ext cx="0" cy="4363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kstvak 94"/>
          <p:cNvSpPr txBox="1"/>
          <p:nvPr/>
        </p:nvSpPr>
        <p:spPr>
          <a:xfrm>
            <a:off x="3611975" y="2411365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i="1" dirty="0"/>
              <a:t>conforms </a:t>
            </a:r>
            <a:r>
              <a:rPr lang="nl-NL" sz="1050" i="1" dirty="0" err="1"/>
              <a:t>to</a:t>
            </a:r>
            <a:endParaRPr lang="nl-NL" sz="1050" i="1" dirty="0"/>
          </a:p>
        </p:txBody>
      </p:sp>
      <p:sp>
        <p:nvSpPr>
          <p:cNvPr id="96" name="Tekstvak 95"/>
          <p:cNvSpPr txBox="1"/>
          <p:nvPr/>
        </p:nvSpPr>
        <p:spPr>
          <a:xfrm>
            <a:off x="5355405" y="2341481"/>
            <a:ext cx="8531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i="1" dirty="0"/>
              <a:t>conforms </a:t>
            </a:r>
            <a:r>
              <a:rPr lang="nl-NL" sz="1050" i="1" dirty="0" err="1"/>
              <a:t>to</a:t>
            </a:r>
            <a:endParaRPr lang="nl-NL" sz="1050" i="1" dirty="0"/>
          </a:p>
        </p:txBody>
      </p:sp>
      <p:sp>
        <p:nvSpPr>
          <p:cNvPr id="97" name="Tekstvak 96"/>
          <p:cNvSpPr txBox="1"/>
          <p:nvPr/>
        </p:nvSpPr>
        <p:spPr>
          <a:xfrm>
            <a:off x="3524697" y="3905496"/>
            <a:ext cx="4700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i="1" dirty="0"/>
              <a:t>Input</a:t>
            </a:r>
          </a:p>
        </p:txBody>
      </p:sp>
      <p:sp>
        <p:nvSpPr>
          <p:cNvPr id="98" name="Tekstvak 97"/>
          <p:cNvSpPr txBox="1"/>
          <p:nvPr/>
        </p:nvSpPr>
        <p:spPr>
          <a:xfrm>
            <a:off x="4593613" y="3885326"/>
            <a:ext cx="5004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i="1" dirty="0"/>
              <a:t>Input </a:t>
            </a:r>
          </a:p>
        </p:txBody>
      </p:sp>
      <p:grpSp>
        <p:nvGrpSpPr>
          <p:cNvPr id="5" name="Groep 4"/>
          <p:cNvGrpSpPr/>
          <p:nvPr/>
        </p:nvGrpSpPr>
        <p:grpSpPr>
          <a:xfrm>
            <a:off x="257175" y="1638667"/>
            <a:ext cx="1476375" cy="762000"/>
            <a:chOff x="1193800" y="1003300"/>
            <a:chExt cx="1968500" cy="1016000"/>
          </a:xfrm>
        </p:grpSpPr>
        <p:sp>
          <p:nvSpPr>
            <p:cNvPr id="3" name="Afgeronde rechthoek 2"/>
            <p:cNvSpPr/>
            <p:nvPr/>
          </p:nvSpPr>
          <p:spPr>
            <a:xfrm>
              <a:off x="1193800" y="1003300"/>
              <a:ext cx="19685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466725" algn="ctr"/>
              <a:r>
                <a:rPr lang="nl-NL" sz="1350" dirty="0"/>
                <a:t>UML</a:t>
              </a:r>
            </a:p>
            <a:p>
              <a:pPr marL="466725" algn="ctr"/>
              <a:r>
                <a:rPr lang="nl-NL" sz="1350" dirty="0"/>
                <a:t>model</a:t>
              </a:r>
            </a:p>
          </p:txBody>
        </p:sp>
        <p:pic>
          <p:nvPicPr>
            <p:cNvPr id="4" name="Afbeelding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77"/>
            <a:stretch/>
          </p:blipFill>
          <p:spPr>
            <a:xfrm>
              <a:off x="1308100" y="1136895"/>
              <a:ext cx="571500" cy="748810"/>
            </a:xfrm>
            <a:prstGeom prst="rect">
              <a:avLst/>
            </a:prstGeom>
          </p:spPr>
        </p:pic>
      </p:grpSp>
      <p:pic>
        <p:nvPicPr>
          <p:cNvPr id="47" name="Afbeelding 46">
            <a:extLst>
              <a:ext uri="{FF2B5EF4-FFF2-40B4-BE49-F238E27FC236}">
                <a16:creationId xmlns:a16="http://schemas.microsoft.com/office/drawing/2014/main" id="{C49E36C7-2059-824E-BA03-F09CA97764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568800"/>
            <a:ext cx="1475655" cy="67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629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3618E896-90A6-034B-991B-14947591B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err="1">
                <a:solidFill>
                  <a:schemeClr val="tx1"/>
                </a:solidFill>
              </a:rPr>
              <a:t>There</a:t>
            </a:r>
            <a:r>
              <a:rPr lang="nl-NL" sz="1600" dirty="0">
                <a:solidFill>
                  <a:schemeClr val="tx1"/>
                </a:solidFill>
              </a:rPr>
              <a:t> is no 1 </a:t>
            </a:r>
            <a:r>
              <a:rPr lang="nl-NL" sz="1600" dirty="0" err="1">
                <a:solidFill>
                  <a:schemeClr val="tx1"/>
                </a:solidFill>
              </a:rPr>
              <a:t>to</a:t>
            </a:r>
            <a:r>
              <a:rPr lang="nl-NL" sz="1600" dirty="0">
                <a:solidFill>
                  <a:schemeClr val="tx1"/>
                </a:solidFill>
              </a:rPr>
              <a:t> 1 </a:t>
            </a:r>
            <a:r>
              <a:rPr lang="nl-NL" sz="1600" dirty="0" err="1">
                <a:solidFill>
                  <a:schemeClr val="tx1"/>
                </a:solidFill>
              </a:rPr>
              <a:t>mapping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possible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between</a:t>
            </a:r>
            <a:r>
              <a:rPr lang="nl-NL" sz="1600" dirty="0">
                <a:solidFill>
                  <a:schemeClr val="tx1"/>
                </a:solidFill>
              </a:rPr>
              <a:t> UML information </a:t>
            </a:r>
            <a:r>
              <a:rPr lang="nl-NL" sz="1600" dirty="0" err="1">
                <a:solidFill>
                  <a:schemeClr val="tx1"/>
                </a:solidFill>
              </a:rPr>
              <a:t>models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and</a:t>
            </a:r>
            <a:r>
              <a:rPr lang="nl-NL" sz="1600" dirty="0">
                <a:solidFill>
                  <a:schemeClr val="tx1"/>
                </a:solidFill>
              </a:rPr>
              <a:t> “</a:t>
            </a:r>
            <a:r>
              <a:rPr lang="nl-NL" sz="1600" dirty="0" err="1">
                <a:solidFill>
                  <a:schemeClr val="tx1"/>
                </a:solidFill>
              </a:rPr>
              <a:t>good</a:t>
            </a:r>
            <a:r>
              <a:rPr lang="nl-NL" sz="1600" dirty="0">
                <a:solidFill>
                  <a:schemeClr val="tx1"/>
                </a:solidFill>
              </a:rPr>
              <a:t>” RDF </a:t>
            </a:r>
            <a:r>
              <a:rPr lang="nl-NL" sz="1600" dirty="0" err="1">
                <a:solidFill>
                  <a:schemeClr val="tx1"/>
                </a:solidFill>
              </a:rPr>
              <a:t>ontologies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for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linked</a:t>
            </a:r>
            <a:r>
              <a:rPr lang="nl-NL" sz="1600" dirty="0">
                <a:solidFill>
                  <a:schemeClr val="tx1"/>
                </a:solidFill>
              </a:rPr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err="1">
                <a:solidFill>
                  <a:schemeClr val="tx1"/>
                </a:solidFill>
              </a:rPr>
              <a:t>What</a:t>
            </a:r>
            <a:r>
              <a:rPr lang="nl-NL" sz="1600" dirty="0">
                <a:solidFill>
                  <a:schemeClr val="tx1"/>
                </a:solidFill>
              </a:rPr>
              <a:t> is a “</a:t>
            </a:r>
            <a:r>
              <a:rPr lang="nl-NL" sz="1600" dirty="0" err="1">
                <a:solidFill>
                  <a:schemeClr val="tx1"/>
                </a:solidFill>
              </a:rPr>
              <a:t>good</a:t>
            </a:r>
            <a:r>
              <a:rPr lang="nl-NL" sz="1600" dirty="0">
                <a:solidFill>
                  <a:schemeClr val="tx1"/>
                </a:solidFill>
              </a:rPr>
              <a:t>” RDF </a:t>
            </a:r>
            <a:r>
              <a:rPr lang="nl-NL" sz="1600" dirty="0" err="1">
                <a:solidFill>
                  <a:schemeClr val="tx1"/>
                </a:solidFill>
              </a:rPr>
              <a:t>ontology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for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linked</a:t>
            </a:r>
            <a:r>
              <a:rPr lang="nl-NL" sz="1600" dirty="0">
                <a:solidFill>
                  <a:schemeClr val="tx1"/>
                </a:solidFill>
              </a:rPr>
              <a:t> data?</a:t>
            </a:r>
          </a:p>
          <a:p>
            <a:pPr marL="820738" lvl="1" indent="-285750">
              <a:buFont typeface="Arial" panose="020B0604020202020204" pitchFamily="34" charset="0"/>
              <a:buChar char="•"/>
            </a:pPr>
            <a:r>
              <a:rPr lang="nl-NL" sz="1400" dirty="0" err="1"/>
              <a:t>One</a:t>
            </a:r>
            <a:r>
              <a:rPr lang="nl-NL" sz="1400" dirty="0"/>
              <a:t> </a:t>
            </a:r>
            <a:r>
              <a:rPr lang="nl-NL" sz="1400" dirty="0" err="1"/>
              <a:t>that</a:t>
            </a:r>
            <a:r>
              <a:rPr lang="nl-NL" sz="1400" dirty="0"/>
              <a:t> </a:t>
            </a:r>
            <a:r>
              <a:rPr lang="nl-NL" sz="1400" dirty="0" err="1"/>
              <a:t>results</a:t>
            </a:r>
            <a:r>
              <a:rPr lang="nl-NL" sz="1400" dirty="0"/>
              <a:t> in </a:t>
            </a:r>
            <a:r>
              <a:rPr lang="nl-NL" sz="1400" dirty="0" err="1"/>
              <a:t>linkable</a:t>
            </a:r>
            <a:r>
              <a:rPr lang="nl-NL" sz="1400" dirty="0"/>
              <a:t> data!</a:t>
            </a:r>
          </a:p>
          <a:p>
            <a:pPr marL="820738" lvl="1" indent="-285750">
              <a:buFont typeface="Arial" panose="020B0604020202020204" pitchFamily="34" charset="0"/>
              <a:buChar char="•"/>
            </a:pPr>
            <a:r>
              <a:rPr lang="nl-NL" sz="1400" dirty="0" err="1"/>
              <a:t>Recognizable</a:t>
            </a:r>
            <a:r>
              <a:rPr lang="nl-NL" sz="1400" dirty="0"/>
              <a:t>/</a:t>
            </a:r>
            <a:r>
              <a:rPr lang="nl-NL" sz="1400" dirty="0" err="1"/>
              <a:t>relatable</a:t>
            </a:r>
            <a:r>
              <a:rPr lang="nl-NL" sz="1400" dirty="0"/>
              <a:t> </a:t>
            </a:r>
            <a:r>
              <a:rPr lang="nl-NL" sz="1400" dirty="0" err="1"/>
              <a:t>things</a:t>
            </a:r>
            <a:endParaRPr lang="nl-NL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err="1">
                <a:solidFill>
                  <a:schemeClr val="tx1"/>
                </a:solidFill>
              </a:rPr>
              <a:t>Why</a:t>
            </a:r>
            <a:r>
              <a:rPr lang="nl-NL" sz="1600" dirty="0">
                <a:solidFill>
                  <a:schemeClr val="tx1"/>
                </a:solidFill>
              </a:rPr>
              <a:t> is </a:t>
            </a:r>
            <a:r>
              <a:rPr lang="nl-NL" sz="1600" dirty="0" err="1">
                <a:solidFill>
                  <a:schemeClr val="tx1"/>
                </a:solidFill>
              </a:rPr>
              <a:t>this</a:t>
            </a:r>
            <a:r>
              <a:rPr lang="nl-NL" sz="1600" dirty="0">
                <a:solidFill>
                  <a:schemeClr val="tx1"/>
                </a:solidFill>
              </a:rPr>
              <a:t> a </a:t>
            </a:r>
            <a:r>
              <a:rPr lang="nl-NL" sz="1600" dirty="0" err="1">
                <a:solidFill>
                  <a:schemeClr val="tx1"/>
                </a:solidFill>
              </a:rPr>
              <a:t>problem</a:t>
            </a:r>
            <a:r>
              <a:rPr lang="nl-NL" sz="1600" dirty="0">
                <a:solidFill>
                  <a:schemeClr val="tx1"/>
                </a:solidFill>
              </a:rPr>
              <a:t>? </a:t>
            </a:r>
          </a:p>
          <a:p>
            <a:pPr marL="820738" lvl="1" indent="-285750">
              <a:buFont typeface="Arial" panose="020B0604020202020204" pitchFamily="34" charset="0"/>
              <a:buChar char="•"/>
            </a:pPr>
            <a:r>
              <a:rPr lang="nl-NL" sz="1400" dirty="0"/>
              <a:t>UML information </a:t>
            </a:r>
            <a:r>
              <a:rPr lang="nl-NL" sz="1400" dirty="0" err="1"/>
              <a:t>models</a:t>
            </a:r>
            <a:r>
              <a:rPr lang="nl-NL" sz="1400" dirty="0"/>
              <a:t> model data, RDF </a:t>
            </a:r>
            <a:r>
              <a:rPr lang="nl-NL" sz="1400" dirty="0" err="1"/>
              <a:t>ontologies</a:t>
            </a:r>
            <a:r>
              <a:rPr lang="nl-NL" sz="1400" dirty="0"/>
              <a:t> model </a:t>
            </a:r>
            <a:r>
              <a:rPr lang="nl-NL" sz="1400" dirty="0" err="1"/>
              <a:t>semantics</a:t>
            </a:r>
            <a:endParaRPr lang="nl-NL" sz="1400" dirty="0"/>
          </a:p>
          <a:p>
            <a:pPr marL="820738" lvl="1" indent="-285750">
              <a:buFont typeface="Arial" panose="020B0604020202020204" pitchFamily="34" charset="0"/>
              <a:buChar char="•"/>
            </a:pPr>
            <a:r>
              <a:rPr lang="nl-NL" sz="1400" dirty="0"/>
              <a:t>UML information </a:t>
            </a:r>
            <a:r>
              <a:rPr lang="nl-NL" sz="1400" dirty="0" err="1"/>
              <a:t>models</a:t>
            </a:r>
            <a:r>
              <a:rPr lang="nl-NL" sz="1400" dirty="0"/>
              <a:t> have </a:t>
            </a:r>
            <a:r>
              <a:rPr lang="nl-NL" sz="1400" dirty="0" err="1"/>
              <a:t>implicit</a:t>
            </a:r>
            <a:r>
              <a:rPr lang="nl-NL" sz="1400" dirty="0"/>
              <a:t> </a:t>
            </a:r>
            <a:r>
              <a:rPr lang="nl-NL" sz="1400" dirty="0" err="1"/>
              <a:t>semantics</a:t>
            </a:r>
            <a:endParaRPr lang="nl-NL" sz="1400" dirty="0"/>
          </a:p>
          <a:p>
            <a:pPr marL="820738" lvl="1" indent="-285750">
              <a:buFont typeface="Arial" panose="020B0604020202020204" pitchFamily="34" charset="0"/>
              <a:buChar char="•"/>
            </a:pPr>
            <a:r>
              <a:rPr lang="nl-NL" sz="1400" dirty="0"/>
              <a:t>UML information </a:t>
            </a:r>
            <a:r>
              <a:rPr lang="nl-NL" sz="1400" dirty="0" err="1"/>
              <a:t>models</a:t>
            </a:r>
            <a:r>
              <a:rPr lang="nl-NL" sz="1400" dirty="0"/>
              <a:t> </a:t>
            </a:r>
            <a:r>
              <a:rPr lang="nl-NL" sz="1400" dirty="0" err="1"/>
              <a:t>often</a:t>
            </a:r>
            <a:r>
              <a:rPr lang="nl-NL" sz="1400" dirty="0"/>
              <a:t> </a:t>
            </a:r>
            <a:r>
              <a:rPr lang="nl-NL" sz="1400" dirty="0" err="1"/>
              <a:t>reflect</a:t>
            </a:r>
            <a:r>
              <a:rPr lang="nl-NL" sz="1400" dirty="0"/>
              <a:t> </a:t>
            </a:r>
            <a:r>
              <a:rPr lang="nl-NL" sz="1400" dirty="0" err="1"/>
              <a:t>some</a:t>
            </a:r>
            <a:r>
              <a:rPr lang="nl-NL" sz="1400" dirty="0"/>
              <a:t> </a:t>
            </a:r>
            <a:r>
              <a:rPr lang="nl-NL" sz="1400" dirty="0" err="1"/>
              <a:t>degree</a:t>
            </a:r>
            <a:r>
              <a:rPr lang="nl-NL" sz="1400" dirty="0"/>
              <a:t> of </a:t>
            </a:r>
            <a:r>
              <a:rPr lang="nl-NL" sz="1400" dirty="0" err="1"/>
              <a:t>denormalization</a:t>
            </a:r>
            <a:endParaRPr lang="nl-NL" sz="1400" dirty="0"/>
          </a:p>
          <a:p>
            <a:pPr marL="820738" lvl="1" indent="-285750">
              <a:buFont typeface="Arial" panose="020B0604020202020204" pitchFamily="34" charset="0"/>
              <a:buChar char="•"/>
            </a:pPr>
            <a:r>
              <a:rPr lang="nl-NL" sz="1400" dirty="0"/>
              <a:t>UML information </a:t>
            </a:r>
            <a:r>
              <a:rPr lang="nl-NL" sz="1400" dirty="0" err="1"/>
              <a:t>models</a:t>
            </a:r>
            <a:r>
              <a:rPr lang="nl-NL" sz="1400" dirty="0"/>
              <a:t> </a:t>
            </a:r>
            <a:r>
              <a:rPr lang="nl-NL" sz="1400" dirty="0" err="1"/>
              <a:t>often</a:t>
            </a:r>
            <a:r>
              <a:rPr lang="nl-NL" sz="1400" dirty="0"/>
              <a:t> model </a:t>
            </a:r>
            <a:r>
              <a:rPr lang="nl-NL" sz="1400" dirty="0" err="1"/>
              <a:t>registrations</a:t>
            </a:r>
            <a:r>
              <a:rPr lang="nl-NL" sz="1400" dirty="0"/>
              <a:t> of real </a:t>
            </a:r>
            <a:r>
              <a:rPr lang="nl-NL" sz="1400" dirty="0" err="1"/>
              <a:t>world</a:t>
            </a:r>
            <a:r>
              <a:rPr lang="nl-NL" sz="1400" dirty="0"/>
              <a:t> </a:t>
            </a:r>
            <a:r>
              <a:rPr lang="nl-NL" sz="1400" dirty="0" err="1"/>
              <a:t>objects</a:t>
            </a:r>
            <a:r>
              <a:rPr lang="nl-NL" sz="1400" dirty="0"/>
              <a:t>, </a:t>
            </a:r>
            <a:r>
              <a:rPr lang="nl-NL" sz="1400" dirty="0" err="1"/>
              <a:t>whereas</a:t>
            </a:r>
            <a:r>
              <a:rPr lang="nl-NL" sz="1400" dirty="0"/>
              <a:t> RDF </a:t>
            </a:r>
            <a:r>
              <a:rPr lang="nl-NL" sz="1400" dirty="0" err="1"/>
              <a:t>ontologies</a:t>
            </a:r>
            <a:r>
              <a:rPr lang="nl-NL" sz="1400" dirty="0"/>
              <a:t> model real </a:t>
            </a:r>
            <a:r>
              <a:rPr lang="nl-NL" sz="1400" dirty="0" err="1"/>
              <a:t>world</a:t>
            </a:r>
            <a:r>
              <a:rPr lang="nl-NL" sz="1400" dirty="0"/>
              <a:t> </a:t>
            </a:r>
            <a:r>
              <a:rPr lang="nl-NL" sz="1400" dirty="0" err="1"/>
              <a:t>objects</a:t>
            </a:r>
            <a:r>
              <a:rPr lang="nl-NL" sz="1400" dirty="0"/>
              <a:t> “</a:t>
            </a:r>
            <a:r>
              <a:rPr lang="nl-NL" sz="1400" dirty="0" err="1"/>
              <a:t>directly</a:t>
            </a:r>
            <a:r>
              <a:rPr lang="nl-NL" sz="1400" dirty="0"/>
              <a:t>”</a:t>
            </a:r>
          </a:p>
          <a:p>
            <a:endParaRPr lang="nl-NL" sz="1400" dirty="0"/>
          </a:p>
          <a:p>
            <a:endParaRPr lang="nl-NL" sz="1400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CE3A921-5E3B-3E41-A252-529D119D71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12313"/>
            <a:ext cx="4139952" cy="713660"/>
          </a:xfrm>
        </p:spPr>
        <p:txBody>
          <a:bodyPr anchor="ctr">
            <a:normAutofit/>
          </a:bodyPr>
          <a:lstStyle/>
          <a:p>
            <a:r>
              <a:rPr lang="nl-NL" dirty="0" err="1">
                <a:solidFill>
                  <a:schemeClr val="tx1"/>
                </a:solidFill>
              </a:rPr>
              <a:t>Challenges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when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transforming</a:t>
            </a:r>
            <a:r>
              <a:rPr lang="nl-NL" dirty="0">
                <a:solidFill>
                  <a:schemeClr val="tx1"/>
                </a:solidFill>
              </a:rPr>
              <a:t> UML </a:t>
            </a:r>
            <a:r>
              <a:rPr lang="nl-NL" dirty="0" err="1">
                <a:solidFill>
                  <a:schemeClr val="tx1"/>
                </a:solidFill>
              </a:rPr>
              <a:t>models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to</a:t>
            </a:r>
            <a:r>
              <a:rPr lang="nl-NL" dirty="0">
                <a:solidFill>
                  <a:schemeClr val="tx1"/>
                </a:solidFill>
              </a:rPr>
              <a:t> RDF</a:t>
            </a:r>
          </a:p>
        </p:txBody>
      </p:sp>
    </p:spTree>
    <p:extLst>
      <p:ext uri="{BB962C8B-B14F-4D97-AF65-F5344CB8AC3E}">
        <p14:creationId xmlns:p14="http://schemas.microsoft.com/office/powerpoint/2010/main" val="3333259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91;p34">
            <a:extLst>
              <a:ext uri="{FF2B5EF4-FFF2-40B4-BE49-F238E27FC236}">
                <a16:creationId xmlns:a16="http://schemas.microsoft.com/office/drawing/2014/main" id="{CD2529A3-8022-C14E-9424-C6D1084A819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02000" y="1394888"/>
            <a:ext cx="2342600" cy="23537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69854E0C-B536-7B44-869D-5D664F880B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1/4</a:t>
            </a:r>
          </a:p>
        </p:txBody>
      </p:sp>
      <p:sp>
        <p:nvSpPr>
          <p:cNvPr id="5" name="Tijdelijke aanduiding voor tekst 2">
            <a:extLst>
              <a:ext uri="{FF2B5EF4-FFF2-40B4-BE49-F238E27FC236}">
                <a16:creationId xmlns:a16="http://schemas.microsoft.com/office/drawing/2014/main" id="{8DEB92EC-70E2-7247-AFEE-C9A7CF85987D}"/>
              </a:ext>
            </a:extLst>
          </p:cNvPr>
          <p:cNvSpPr txBox="1">
            <a:spLocks/>
          </p:cNvSpPr>
          <p:nvPr/>
        </p:nvSpPr>
        <p:spPr>
          <a:xfrm>
            <a:off x="6948264" y="0"/>
            <a:ext cx="2195735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Normal</a:t>
            </a:r>
            <a:r>
              <a:rPr lang="nl-NL" b="0" dirty="0">
                <a:solidFill>
                  <a:schemeClr val="tx1"/>
                </a:solidFill>
              </a:rPr>
              <a:t> form</a:t>
            </a:r>
          </a:p>
        </p:txBody>
      </p:sp>
    </p:spTree>
    <p:extLst>
      <p:ext uri="{BB962C8B-B14F-4D97-AF65-F5344CB8AC3E}">
        <p14:creationId xmlns:p14="http://schemas.microsoft.com/office/powerpoint/2010/main" val="2502549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411C371A-416D-4E34-9E1D-B7091709E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299" y="1393200"/>
            <a:ext cx="2345401" cy="2356517"/>
          </a:xfrm>
          <a:prstGeom prst="rect">
            <a:avLst/>
          </a:prstGeom>
        </p:spPr>
      </p:pic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B35D8D85-9354-3240-A3FC-08430034C99F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195735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1/4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084633E0-2BCD-F34E-980A-A2D047CE77A5}"/>
              </a:ext>
            </a:extLst>
          </p:cNvPr>
          <p:cNvSpPr txBox="1">
            <a:spLocks/>
          </p:cNvSpPr>
          <p:nvPr/>
        </p:nvSpPr>
        <p:spPr>
          <a:xfrm>
            <a:off x="6948264" y="0"/>
            <a:ext cx="2195735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Normal</a:t>
            </a:r>
            <a:r>
              <a:rPr lang="nl-NL" b="0" dirty="0">
                <a:solidFill>
                  <a:schemeClr val="tx1"/>
                </a:solidFill>
              </a:rPr>
              <a:t> form</a:t>
            </a:r>
          </a:p>
        </p:txBody>
      </p:sp>
    </p:spTree>
    <p:extLst>
      <p:ext uri="{BB962C8B-B14F-4D97-AF65-F5344CB8AC3E}">
        <p14:creationId xmlns:p14="http://schemas.microsoft.com/office/powerpoint/2010/main" val="4156684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03;p36">
            <a:extLst>
              <a:ext uri="{FF2B5EF4-FFF2-40B4-BE49-F238E27FC236}">
                <a16:creationId xmlns:a16="http://schemas.microsoft.com/office/drawing/2014/main" id="{FE9A99F9-F05A-4A4F-A8DB-A854B90A46F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43038"/>
            <a:ext cx="8839204" cy="105742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F26367A3-7FB6-3B45-B4B8-5D0FF6EA81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1/4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DD02531E-D989-204D-A470-87807550D80B}"/>
              </a:ext>
            </a:extLst>
          </p:cNvPr>
          <p:cNvSpPr txBox="1">
            <a:spLocks/>
          </p:cNvSpPr>
          <p:nvPr/>
        </p:nvSpPr>
        <p:spPr>
          <a:xfrm>
            <a:off x="6948264" y="0"/>
            <a:ext cx="2195735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Normal</a:t>
            </a:r>
            <a:r>
              <a:rPr lang="nl-NL" b="0" dirty="0">
                <a:solidFill>
                  <a:schemeClr val="tx1"/>
                </a:solidFill>
              </a:rPr>
              <a:t> form</a:t>
            </a:r>
          </a:p>
        </p:txBody>
      </p:sp>
    </p:spTree>
    <p:extLst>
      <p:ext uri="{BB962C8B-B14F-4D97-AF65-F5344CB8AC3E}">
        <p14:creationId xmlns:p14="http://schemas.microsoft.com/office/powerpoint/2010/main" val="2783704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22B0FC2-3BF8-414A-8761-928AF6A3C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2/4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AF34092-5D01-9945-87D9-FAFF5888B25D}"/>
              </a:ext>
            </a:extLst>
          </p:cNvPr>
          <p:cNvSpPr txBox="1"/>
          <p:nvPr/>
        </p:nvSpPr>
        <p:spPr>
          <a:xfrm>
            <a:off x="2771800" y="1131590"/>
            <a:ext cx="3112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“Paul    </a:t>
            </a:r>
            <a:r>
              <a:rPr lang="nl-NL" dirty="0" err="1"/>
              <a:t>works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   </a:t>
            </a:r>
            <a:r>
              <a:rPr lang="nl-NL" dirty="0" err="1"/>
              <a:t>Geonovum</a:t>
            </a:r>
            <a:r>
              <a:rPr lang="nl-NL" dirty="0"/>
              <a:t>”</a:t>
            </a:r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C790D78-8602-8544-B401-2A2B5B227C3D}"/>
              </a:ext>
            </a:extLst>
          </p:cNvPr>
          <p:cNvGrpSpPr/>
          <p:nvPr/>
        </p:nvGrpSpPr>
        <p:grpSpPr>
          <a:xfrm>
            <a:off x="2700667" y="1131590"/>
            <a:ext cx="862737" cy="873388"/>
            <a:chOff x="2700667" y="1131590"/>
            <a:chExt cx="862737" cy="873388"/>
          </a:xfrm>
        </p:grpSpPr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CCE19E8B-9866-D843-89F2-F054BA2668EC}"/>
                </a:ext>
              </a:extLst>
            </p:cNvPr>
            <p:cNvSpPr/>
            <p:nvPr/>
          </p:nvSpPr>
          <p:spPr>
            <a:xfrm>
              <a:off x="2808000" y="1131590"/>
              <a:ext cx="648072" cy="3693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D58AE4F3-9B51-694E-8D79-F7DBDBEC5BC2}"/>
                </a:ext>
              </a:extLst>
            </p:cNvPr>
            <p:cNvSpPr txBox="1"/>
            <p:nvPr/>
          </p:nvSpPr>
          <p:spPr>
            <a:xfrm>
              <a:off x="2700667" y="1635646"/>
              <a:ext cx="862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i="1" dirty="0"/>
                <a:t>subject</a:t>
              </a:r>
            </a:p>
          </p:txBody>
        </p:sp>
        <p:cxnSp>
          <p:nvCxnSpPr>
            <p:cNvPr id="17" name="Rechte verbindingslijn 16">
              <a:extLst>
                <a:ext uri="{FF2B5EF4-FFF2-40B4-BE49-F238E27FC236}">
                  <a16:creationId xmlns:a16="http://schemas.microsoft.com/office/drawing/2014/main" id="{BD8886BA-EDDA-1F44-93E6-2376EFA390DF}"/>
                </a:ext>
              </a:extLst>
            </p:cNvPr>
            <p:cNvCxnSpPr>
              <a:cxnSpLocks/>
              <a:endCxn id="10" idx="4"/>
            </p:cNvCxnSpPr>
            <p:nvPr/>
          </p:nvCxnSpPr>
          <p:spPr>
            <a:xfrm flipV="1">
              <a:off x="3132036" y="1500922"/>
              <a:ext cx="0" cy="206732"/>
            </a:xfrm>
            <a:prstGeom prst="lin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0" name="Groep 29">
            <a:extLst>
              <a:ext uri="{FF2B5EF4-FFF2-40B4-BE49-F238E27FC236}">
                <a16:creationId xmlns:a16="http://schemas.microsoft.com/office/drawing/2014/main" id="{DF3456C2-6E56-AC4A-80A0-0682A15DC9C2}"/>
              </a:ext>
            </a:extLst>
          </p:cNvPr>
          <p:cNvGrpSpPr/>
          <p:nvPr/>
        </p:nvGrpSpPr>
        <p:grpSpPr>
          <a:xfrm>
            <a:off x="3428761" y="1131590"/>
            <a:ext cx="1062342" cy="873388"/>
            <a:chOff x="3428761" y="1131590"/>
            <a:chExt cx="1062342" cy="873388"/>
          </a:xfrm>
        </p:grpSpPr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188DE7AE-78C3-0749-8B03-542950816B06}"/>
                </a:ext>
              </a:extLst>
            </p:cNvPr>
            <p:cNvSpPr/>
            <p:nvPr/>
          </p:nvSpPr>
          <p:spPr>
            <a:xfrm>
              <a:off x="3491880" y="1131590"/>
              <a:ext cx="936104" cy="3693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74A88FBA-F29A-4F45-930B-4BC9719564BC}"/>
                </a:ext>
              </a:extLst>
            </p:cNvPr>
            <p:cNvSpPr txBox="1"/>
            <p:nvPr/>
          </p:nvSpPr>
          <p:spPr>
            <a:xfrm>
              <a:off x="3428761" y="1635646"/>
              <a:ext cx="1062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i="1" dirty="0" err="1"/>
                <a:t>predicate</a:t>
              </a:r>
              <a:endParaRPr lang="nl-NL" i="1" dirty="0"/>
            </a:p>
          </p:txBody>
        </p:sp>
        <p:cxnSp>
          <p:nvCxnSpPr>
            <p:cNvPr id="20" name="Rechte verbindingslijn 19">
              <a:extLst>
                <a:ext uri="{FF2B5EF4-FFF2-40B4-BE49-F238E27FC236}">
                  <a16:creationId xmlns:a16="http://schemas.microsoft.com/office/drawing/2014/main" id="{A092CEAA-EAB0-9E4A-A4EC-6E9D3DD7450E}"/>
                </a:ext>
              </a:extLst>
            </p:cNvPr>
            <p:cNvCxnSpPr>
              <a:cxnSpLocks/>
              <a:endCxn id="11" idx="4"/>
            </p:cNvCxnSpPr>
            <p:nvPr/>
          </p:nvCxnSpPr>
          <p:spPr>
            <a:xfrm flipV="1">
              <a:off x="3959932" y="1500922"/>
              <a:ext cx="0" cy="206732"/>
            </a:xfrm>
            <a:prstGeom prst="lin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1" name="Groep 30">
            <a:extLst>
              <a:ext uri="{FF2B5EF4-FFF2-40B4-BE49-F238E27FC236}">
                <a16:creationId xmlns:a16="http://schemas.microsoft.com/office/drawing/2014/main" id="{18C952E6-EC1D-754D-B65C-4AF116599ECF}"/>
              </a:ext>
            </a:extLst>
          </p:cNvPr>
          <p:cNvGrpSpPr/>
          <p:nvPr/>
        </p:nvGrpSpPr>
        <p:grpSpPr>
          <a:xfrm>
            <a:off x="4572000" y="1131590"/>
            <a:ext cx="1152128" cy="883390"/>
            <a:chOff x="4499992" y="1131590"/>
            <a:chExt cx="1152128" cy="883390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3887D915-F74B-F64D-BC1F-225B12298621}"/>
                </a:ext>
              </a:extLst>
            </p:cNvPr>
            <p:cNvSpPr/>
            <p:nvPr/>
          </p:nvSpPr>
          <p:spPr>
            <a:xfrm>
              <a:off x="4499992" y="1131590"/>
              <a:ext cx="1152128" cy="3693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9E9E6DD2-03DF-B740-A63B-ACC979D7E06F}"/>
                </a:ext>
              </a:extLst>
            </p:cNvPr>
            <p:cNvSpPr txBox="1"/>
            <p:nvPr/>
          </p:nvSpPr>
          <p:spPr>
            <a:xfrm>
              <a:off x="4695984" y="1645648"/>
              <a:ext cx="76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i="1" dirty="0"/>
                <a:t>object</a:t>
              </a:r>
            </a:p>
          </p:txBody>
        </p:sp>
        <p:cxnSp>
          <p:nvCxnSpPr>
            <p:cNvPr id="24" name="Rechte verbindingslijn 23">
              <a:extLst>
                <a:ext uri="{FF2B5EF4-FFF2-40B4-BE49-F238E27FC236}">
                  <a16:creationId xmlns:a16="http://schemas.microsoft.com/office/drawing/2014/main" id="{976310D5-E0E4-B547-A3A3-FA7DB5624A38}"/>
                </a:ext>
              </a:extLst>
            </p:cNvPr>
            <p:cNvCxnSpPr>
              <a:cxnSpLocks/>
              <a:endCxn id="12" idx="4"/>
            </p:cNvCxnSpPr>
            <p:nvPr/>
          </p:nvCxnSpPr>
          <p:spPr>
            <a:xfrm flipV="1">
              <a:off x="5076056" y="1500922"/>
              <a:ext cx="0" cy="206732"/>
            </a:xfrm>
            <a:prstGeom prst="lin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CC6A80-051D-4E40-819C-E07333A16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533" y="865308"/>
            <a:ext cx="1016982" cy="127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ijdelijke aanduiding voor tekst 2">
            <a:extLst>
              <a:ext uri="{FF2B5EF4-FFF2-40B4-BE49-F238E27FC236}">
                <a16:creationId xmlns:a16="http://schemas.microsoft.com/office/drawing/2014/main" id="{EAD75D21-7A48-FD44-8BDE-FCDCDE53C1A7}"/>
              </a:ext>
            </a:extLst>
          </p:cNvPr>
          <p:cNvSpPr txBox="1">
            <a:spLocks/>
          </p:cNvSpPr>
          <p:nvPr/>
        </p:nvSpPr>
        <p:spPr>
          <a:xfrm>
            <a:off x="6372200" y="0"/>
            <a:ext cx="2771799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Predicate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vs</a:t>
            </a:r>
            <a:r>
              <a:rPr lang="nl-NL" b="0" dirty="0">
                <a:solidFill>
                  <a:schemeClr val="tx1"/>
                </a:solidFill>
              </a:rPr>
              <a:t> Property</a:t>
            </a:r>
          </a:p>
        </p:txBody>
      </p:sp>
    </p:spTree>
    <p:extLst>
      <p:ext uri="{BB962C8B-B14F-4D97-AF65-F5344CB8AC3E}">
        <p14:creationId xmlns:p14="http://schemas.microsoft.com/office/powerpoint/2010/main" val="193231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jdelijke aanduiding voor tekst 2">
            <a:extLst>
              <a:ext uri="{FF2B5EF4-FFF2-40B4-BE49-F238E27FC236}">
                <a16:creationId xmlns:a16="http://schemas.microsoft.com/office/drawing/2014/main" id="{340309F6-93BE-B544-A610-5624506D5819}"/>
              </a:ext>
            </a:extLst>
          </p:cNvPr>
          <p:cNvSpPr txBox="1">
            <a:spLocks/>
          </p:cNvSpPr>
          <p:nvPr/>
        </p:nvSpPr>
        <p:spPr>
          <a:xfrm>
            <a:off x="6372200" y="0"/>
            <a:ext cx="2771799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Predicate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vs</a:t>
            </a:r>
            <a:r>
              <a:rPr lang="nl-NL" b="0" dirty="0">
                <a:solidFill>
                  <a:schemeClr val="tx1"/>
                </a:solidFill>
              </a:rPr>
              <a:t> Property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22B0FC2-3BF8-414A-8761-928AF6A3C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2/4</a:t>
            </a: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CCE19E8B-9866-D843-89F2-F054BA2668EC}"/>
              </a:ext>
            </a:extLst>
          </p:cNvPr>
          <p:cNvSpPr/>
          <p:nvPr/>
        </p:nvSpPr>
        <p:spPr>
          <a:xfrm>
            <a:off x="2808000" y="1131590"/>
            <a:ext cx="648072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Paul</a:t>
            </a:r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3887D915-F74B-F64D-BC1F-225B12298621}"/>
              </a:ext>
            </a:extLst>
          </p:cNvPr>
          <p:cNvSpPr/>
          <p:nvPr/>
        </p:nvSpPr>
        <p:spPr>
          <a:xfrm>
            <a:off x="4572000" y="1131590"/>
            <a:ext cx="1152128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Geonovum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3" name="Rechte verbindingslijn met pijl 2">
            <a:extLst>
              <a:ext uri="{FF2B5EF4-FFF2-40B4-BE49-F238E27FC236}">
                <a16:creationId xmlns:a16="http://schemas.microsoft.com/office/drawing/2014/main" id="{7A866D23-00AF-6540-A608-396F51575F4C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3456072" y="1316256"/>
            <a:ext cx="1115928" cy="0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hthoek 8">
            <a:extLst>
              <a:ext uri="{FF2B5EF4-FFF2-40B4-BE49-F238E27FC236}">
                <a16:creationId xmlns:a16="http://schemas.microsoft.com/office/drawing/2014/main" id="{707B76D7-48D9-544F-8EF6-E3F4C12D25E8}"/>
              </a:ext>
            </a:extLst>
          </p:cNvPr>
          <p:cNvSpPr/>
          <p:nvPr/>
        </p:nvSpPr>
        <p:spPr>
          <a:xfrm>
            <a:off x="3597836" y="1244248"/>
            <a:ext cx="75814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E6335208-DDE3-F247-867D-EDEC37676171}"/>
              </a:ext>
            </a:extLst>
          </p:cNvPr>
          <p:cNvSpPr txBox="1"/>
          <p:nvPr/>
        </p:nvSpPr>
        <p:spPr>
          <a:xfrm>
            <a:off x="3474000" y="1131590"/>
            <a:ext cx="106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worksFor</a:t>
            </a:r>
            <a:endParaRPr lang="nl-NL" dirty="0"/>
          </a:p>
        </p:txBody>
      </p:sp>
      <p:pic>
        <p:nvPicPr>
          <p:cNvPr id="36" name="Afbeelding 35" descr="Afbeelding met tekst&#10;&#10;Automatisch gegenereerde beschrijving">
            <a:extLst>
              <a:ext uri="{FF2B5EF4-FFF2-40B4-BE49-F238E27FC236}">
                <a16:creationId xmlns:a16="http://schemas.microsoft.com/office/drawing/2014/main" id="{7ABD3FE0-2A59-3744-8D26-AF1D45562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959" y="349771"/>
            <a:ext cx="2009051" cy="1933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" name="Tekstvak 39">
            <a:extLst>
              <a:ext uri="{FF2B5EF4-FFF2-40B4-BE49-F238E27FC236}">
                <a16:creationId xmlns:a16="http://schemas.microsoft.com/office/drawing/2014/main" id="{9743DA60-D864-5C44-9681-90C8AD5B12A1}"/>
              </a:ext>
            </a:extLst>
          </p:cNvPr>
          <p:cNvSpPr txBox="1"/>
          <p:nvPr/>
        </p:nvSpPr>
        <p:spPr>
          <a:xfrm>
            <a:off x="179512" y="2466348"/>
            <a:ext cx="3624710" cy="101566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schema: &lt;http://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schema.org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/&gt;.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ex: &lt;http://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/&gt;.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ex:Paul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schema:worksFor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ex:Geonovum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endParaRPr lang="nl-NL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nl-NL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99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jdelijke aanduiding voor tekst 2">
            <a:extLst>
              <a:ext uri="{FF2B5EF4-FFF2-40B4-BE49-F238E27FC236}">
                <a16:creationId xmlns:a16="http://schemas.microsoft.com/office/drawing/2014/main" id="{DDAF1E60-E42D-454F-B72A-98402923966E}"/>
              </a:ext>
            </a:extLst>
          </p:cNvPr>
          <p:cNvSpPr txBox="1">
            <a:spLocks/>
          </p:cNvSpPr>
          <p:nvPr/>
        </p:nvSpPr>
        <p:spPr>
          <a:xfrm>
            <a:off x="6372200" y="0"/>
            <a:ext cx="2771799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Predicate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vs</a:t>
            </a:r>
            <a:r>
              <a:rPr lang="nl-NL" b="0" dirty="0">
                <a:solidFill>
                  <a:schemeClr val="tx1"/>
                </a:solidFill>
              </a:rPr>
              <a:t> Property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22B0FC2-3BF8-414A-8761-928AF6A3C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2/4</a:t>
            </a: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CCE19E8B-9866-D843-89F2-F054BA2668EC}"/>
              </a:ext>
            </a:extLst>
          </p:cNvPr>
          <p:cNvSpPr/>
          <p:nvPr/>
        </p:nvSpPr>
        <p:spPr>
          <a:xfrm>
            <a:off x="2808000" y="1131590"/>
            <a:ext cx="648072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Paul</a:t>
            </a:r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3887D915-F74B-F64D-BC1F-225B12298621}"/>
              </a:ext>
            </a:extLst>
          </p:cNvPr>
          <p:cNvSpPr/>
          <p:nvPr/>
        </p:nvSpPr>
        <p:spPr>
          <a:xfrm>
            <a:off x="4572000" y="1131590"/>
            <a:ext cx="1152128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Geonovum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3" name="Rechte verbindingslijn met pijl 2">
            <a:extLst>
              <a:ext uri="{FF2B5EF4-FFF2-40B4-BE49-F238E27FC236}">
                <a16:creationId xmlns:a16="http://schemas.microsoft.com/office/drawing/2014/main" id="{7A866D23-00AF-6540-A608-396F51575F4C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3456072" y="1316256"/>
            <a:ext cx="1115928" cy="0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kstvak 4">
            <a:extLst>
              <a:ext uri="{FF2B5EF4-FFF2-40B4-BE49-F238E27FC236}">
                <a16:creationId xmlns:a16="http://schemas.microsoft.com/office/drawing/2014/main" id="{EDB22DDF-FEB6-0344-B86C-E25507595155}"/>
              </a:ext>
            </a:extLst>
          </p:cNvPr>
          <p:cNvSpPr txBox="1"/>
          <p:nvPr/>
        </p:nvSpPr>
        <p:spPr>
          <a:xfrm>
            <a:off x="179512" y="2466348"/>
            <a:ext cx="3624710" cy="101566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schema: &lt;http://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schema.org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/&gt;.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ex: &lt;http://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/&gt;.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ex:Paul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schema:worksFor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ex:Geonovum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ex:Paul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schema:Person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endParaRPr lang="nl-NL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07B76D7-48D9-544F-8EF6-E3F4C12D25E8}"/>
              </a:ext>
            </a:extLst>
          </p:cNvPr>
          <p:cNvSpPr/>
          <p:nvPr/>
        </p:nvSpPr>
        <p:spPr>
          <a:xfrm>
            <a:off x="3597836" y="1244248"/>
            <a:ext cx="75814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E6335208-DDE3-F247-867D-EDEC37676171}"/>
              </a:ext>
            </a:extLst>
          </p:cNvPr>
          <p:cNvSpPr txBox="1"/>
          <p:nvPr/>
        </p:nvSpPr>
        <p:spPr>
          <a:xfrm>
            <a:off x="3474000" y="1131590"/>
            <a:ext cx="106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worksFor</a:t>
            </a:r>
            <a:endParaRPr lang="nl-NL" dirty="0"/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CBEDF320-2B40-B04B-9644-469600F03181}"/>
              </a:ext>
            </a:extLst>
          </p:cNvPr>
          <p:cNvSpPr/>
          <p:nvPr/>
        </p:nvSpPr>
        <p:spPr>
          <a:xfrm>
            <a:off x="2737118" y="1914386"/>
            <a:ext cx="789836" cy="3693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Person</a:t>
            </a:r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A376981A-61FA-6D4D-A076-F86AE97F7841}"/>
              </a:ext>
            </a:extLst>
          </p:cNvPr>
          <p:cNvCxnSpPr>
            <a:stCxn id="10" idx="4"/>
            <a:endCxn id="25" idx="0"/>
          </p:cNvCxnSpPr>
          <p:nvPr/>
        </p:nvCxnSpPr>
        <p:spPr>
          <a:xfrm>
            <a:off x="3132036" y="1500922"/>
            <a:ext cx="0" cy="413464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Tekstvak 31">
            <a:extLst>
              <a:ext uri="{FF2B5EF4-FFF2-40B4-BE49-F238E27FC236}">
                <a16:creationId xmlns:a16="http://schemas.microsoft.com/office/drawing/2014/main" id="{196AD3EF-EF4A-3E43-8C15-09E9637C4C9A}"/>
              </a:ext>
            </a:extLst>
          </p:cNvPr>
          <p:cNvSpPr txBox="1"/>
          <p:nvPr/>
        </p:nvSpPr>
        <p:spPr>
          <a:xfrm>
            <a:off x="2882390" y="145098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is a</a:t>
            </a:r>
          </a:p>
        </p:txBody>
      </p:sp>
      <p:pic>
        <p:nvPicPr>
          <p:cNvPr id="17" name="Afbeelding 16" descr="Afbeelding met tekst&#10;&#10;Automatisch gegenereerde beschrijving">
            <a:extLst>
              <a:ext uri="{FF2B5EF4-FFF2-40B4-BE49-F238E27FC236}">
                <a16:creationId xmlns:a16="http://schemas.microsoft.com/office/drawing/2014/main" id="{2C8B22A0-660B-2746-8F3B-F07AED6F6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959" y="349771"/>
            <a:ext cx="2009051" cy="1933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4557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tekst 2">
            <a:extLst>
              <a:ext uri="{FF2B5EF4-FFF2-40B4-BE49-F238E27FC236}">
                <a16:creationId xmlns:a16="http://schemas.microsoft.com/office/drawing/2014/main" id="{2216258C-3196-E548-919E-ACA14DEE430A}"/>
              </a:ext>
            </a:extLst>
          </p:cNvPr>
          <p:cNvSpPr txBox="1">
            <a:spLocks/>
          </p:cNvSpPr>
          <p:nvPr/>
        </p:nvSpPr>
        <p:spPr>
          <a:xfrm>
            <a:off x="6372200" y="0"/>
            <a:ext cx="2771799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Predicate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vs</a:t>
            </a:r>
            <a:r>
              <a:rPr lang="nl-NL" b="0" dirty="0">
                <a:solidFill>
                  <a:schemeClr val="tx1"/>
                </a:solidFill>
              </a:rPr>
              <a:t> Property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22B0FC2-3BF8-414A-8761-928AF6A3C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2/4</a:t>
            </a: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CCE19E8B-9866-D843-89F2-F054BA2668EC}"/>
              </a:ext>
            </a:extLst>
          </p:cNvPr>
          <p:cNvSpPr/>
          <p:nvPr/>
        </p:nvSpPr>
        <p:spPr>
          <a:xfrm>
            <a:off x="2808000" y="1131590"/>
            <a:ext cx="648072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Paul</a:t>
            </a:r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3887D915-F74B-F64D-BC1F-225B12298621}"/>
              </a:ext>
            </a:extLst>
          </p:cNvPr>
          <p:cNvSpPr/>
          <p:nvPr/>
        </p:nvSpPr>
        <p:spPr>
          <a:xfrm>
            <a:off x="4572000" y="1131590"/>
            <a:ext cx="1152128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Geonovum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3" name="Rechte verbindingslijn met pijl 2">
            <a:extLst>
              <a:ext uri="{FF2B5EF4-FFF2-40B4-BE49-F238E27FC236}">
                <a16:creationId xmlns:a16="http://schemas.microsoft.com/office/drawing/2014/main" id="{7A866D23-00AF-6540-A608-396F51575F4C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3456072" y="1316256"/>
            <a:ext cx="1115928" cy="0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kstvak 4">
            <a:extLst>
              <a:ext uri="{FF2B5EF4-FFF2-40B4-BE49-F238E27FC236}">
                <a16:creationId xmlns:a16="http://schemas.microsoft.com/office/drawing/2014/main" id="{EDB22DDF-FEB6-0344-B86C-E25507595155}"/>
              </a:ext>
            </a:extLst>
          </p:cNvPr>
          <p:cNvSpPr txBox="1"/>
          <p:nvPr/>
        </p:nvSpPr>
        <p:spPr>
          <a:xfrm>
            <a:off x="179512" y="2466348"/>
            <a:ext cx="3624710" cy="101566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schema: &lt;http://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schema.org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/&gt;.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ex: &lt;http://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/&gt;.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ex:Paul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schema:worksFor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ex:Geonovum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ex:Paul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schema:Person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ex:Geonovum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schema:Organization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07B76D7-48D9-544F-8EF6-E3F4C12D25E8}"/>
              </a:ext>
            </a:extLst>
          </p:cNvPr>
          <p:cNvSpPr/>
          <p:nvPr/>
        </p:nvSpPr>
        <p:spPr>
          <a:xfrm>
            <a:off x="3597836" y="1244248"/>
            <a:ext cx="75814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E6335208-DDE3-F247-867D-EDEC37676171}"/>
              </a:ext>
            </a:extLst>
          </p:cNvPr>
          <p:cNvSpPr txBox="1"/>
          <p:nvPr/>
        </p:nvSpPr>
        <p:spPr>
          <a:xfrm>
            <a:off x="3474000" y="1131590"/>
            <a:ext cx="106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worksFor</a:t>
            </a:r>
            <a:endParaRPr lang="nl-NL" dirty="0"/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CBEDF320-2B40-B04B-9644-469600F03181}"/>
              </a:ext>
            </a:extLst>
          </p:cNvPr>
          <p:cNvSpPr/>
          <p:nvPr/>
        </p:nvSpPr>
        <p:spPr>
          <a:xfrm>
            <a:off x="2737118" y="1914386"/>
            <a:ext cx="789836" cy="3693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B1A9E7C1-96A4-FE40-9D04-E2F2BABA9C00}"/>
              </a:ext>
            </a:extLst>
          </p:cNvPr>
          <p:cNvSpPr/>
          <p:nvPr/>
        </p:nvSpPr>
        <p:spPr>
          <a:xfrm>
            <a:off x="4427984" y="1914386"/>
            <a:ext cx="1440160" cy="3693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Organization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A376981A-61FA-6D4D-A076-F86AE97F7841}"/>
              </a:ext>
            </a:extLst>
          </p:cNvPr>
          <p:cNvCxnSpPr>
            <a:stCxn id="10" idx="4"/>
            <a:endCxn id="25" idx="0"/>
          </p:cNvCxnSpPr>
          <p:nvPr/>
        </p:nvCxnSpPr>
        <p:spPr>
          <a:xfrm>
            <a:off x="3132036" y="1500922"/>
            <a:ext cx="0" cy="413464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3B64B00D-D563-A84B-8BAD-39BF5C1252F7}"/>
              </a:ext>
            </a:extLst>
          </p:cNvPr>
          <p:cNvCxnSpPr>
            <a:cxnSpLocks/>
            <a:stCxn id="12" idx="4"/>
            <a:endCxn id="26" idx="0"/>
          </p:cNvCxnSpPr>
          <p:nvPr/>
        </p:nvCxnSpPr>
        <p:spPr>
          <a:xfrm>
            <a:off x="5148064" y="1500922"/>
            <a:ext cx="0" cy="413464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Tekstvak 31">
            <a:extLst>
              <a:ext uri="{FF2B5EF4-FFF2-40B4-BE49-F238E27FC236}">
                <a16:creationId xmlns:a16="http://schemas.microsoft.com/office/drawing/2014/main" id="{196AD3EF-EF4A-3E43-8C15-09E9637C4C9A}"/>
              </a:ext>
            </a:extLst>
          </p:cNvPr>
          <p:cNvSpPr txBox="1"/>
          <p:nvPr/>
        </p:nvSpPr>
        <p:spPr>
          <a:xfrm>
            <a:off x="2882390" y="145098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is a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FBDB3756-BC21-7641-B387-DD4F2D4D4A53}"/>
              </a:ext>
            </a:extLst>
          </p:cNvPr>
          <p:cNvSpPr txBox="1"/>
          <p:nvPr/>
        </p:nvSpPr>
        <p:spPr>
          <a:xfrm>
            <a:off x="4895436" y="145098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is </a:t>
            </a:r>
            <a:r>
              <a:rPr lang="nl-NL" dirty="0" err="1"/>
              <a:t>an</a:t>
            </a:r>
            <a:endParaRPr lang="nl-NL" dirty="0"/>
          </a:p>
        </p:txBody>
      </p:sp>
      <p:pic>
        <p:nvPicPr>
          <p:cNvPr id="17" name="Afbeelding 16" descr="Afbeelding met tekst&#10;&#10;Automatisch gegenereerde beschrijving">
            <a:extLst>
              <a:ext uri="{FF2B5EF4-FFF2-40B4-BE49-F238E27FC236}">
                <a16:creationId xmlns:a16="http://schemas.microsoft.com/office/drawing/2014/main" id="{2C8B22A0-660B-2746-8F3B-F07AED6F6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959" y="349771"/>
            <a:ext cx="2009051" cy="1933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9079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jdelijke aanduiding voor tekst 2">
            <a:extLst>
              <a:ext uri="{FF2B5EF4-FFF2-40B4-BE49-F238E27FC236}">
                <a16:creationId xmlns:a16="http://schemas.microsoft.com/office/drawing/2014/main" id="{1FF162CF-1F0B-D34B-A3B5-FD31B4CFD6D8}"/>
              </a:ext>
            </a:extLst>
          </p:cNvPr>
          <p:cNvSpPr txBox="1">
            <a:spLocks/>
          </p:cNvSpPr>
          <p:nvPr/>
        </p:nvSpPr>
        <p:spPr>
          <a:xfrm>
            <a:off x="6372200" y="0"/>
            <a:ext cx="2771799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Predicate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vs</a:t>
            </a:r>
            <a:r>
              <a:rPr lang="nl-NL" b="0" dirty="0">
                <a:solidFill>
                  <a:schemeClr val="tx1"/>
                </a:solidFill>
              </a:rPr>
              <a:t> Property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22B0FC2-3BF8-414A-8761-928AF6A3C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2/4</a:t>
            </a: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CCE19E8B-9866-D843-89F2-F054BA2668EC}"/>
              </a:ext>
            </a:extLst>
          </p:cNvPr>
          <p:cNvSpPr/>
          <p:nvPr/>
        </p:nvSpPr>
        <p:spPr>
          <a:xfrm>
            <a:off x="2808000" y="1131590"/>
            <a:ext cx="648072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Paul</a:t>
            </a:r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3887D915-F74B-F64D-BC1F-225B12298621}"/>
              </a:ext>
            </a:extLst>
          </p:cNvPr>
          <p:cNvSpPr/>
          <p:nvPr/>
        </p:nvSpPr>
        <p:spPr>
          <a:xfrm>
            <a:off x="4572000" y="1131590"/>
            <a:ext cx="1152128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Geonovum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3" name="Rechte verbindingslijn met pijl 2">
            <a:extLst>
              <a:ext uri="{FF2B5EF4-FFF2-40B4-BE49-F238E27FC236}">
                <a16:creationId xmlns:a16="http://schemas.microsoft.com/office/drawing/2014/main" id="{7A866D23-00AF-6540-A608-396F51575F4C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3456072" y="1316256"/>
            <a:ext cx="1115928" cy="0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kstvak 4">
            <a:extLst>
              <a:ext uri="{FF2B5EF4-FFF2-40B4-BE49-F238E27FC236}">
                <a16:creationId xmlns:a16="http://schemas.microsoft.com/office/drawing/2014/main" id="{EDB22DDF-FEB6-0344-B86C-E25507595155}"/>
              </a:ext>
            </a:extLst>
          </p:cNvPr>
          <p:cNvSpPr txBox="1"/>
          <p:nvPr/>
        </p:nvSpPr>
        <p:spPr>
          <a:xfrm>
            <a:off x="179512" y="2466348"/>
            <a:ext cx="3624710" cy="101566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schema: &lt;http://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schema.org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/&gt;.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ex: &lt;http://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/&gt;.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ex:Paul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schema:worksFor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ex:Geonovum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ex:Paul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schema:Person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ex:Geonovum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schema:Organization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07B76D7-48D9-544F-8EF6-E3F4C12D25E8}"/>
              </a:ext>
            </a:extLst>
          </p:cNvPr>
          <p:cNvSpPr/>
          <p:nvPr/>
        </p:nvSpPr>
        <p:spPr>
          <a:xfrm>
            <a:off x="3597836" y="1244248"/>
            <a:ext cx="75814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E6335208-DDE3-F247-867D-EDEC37676171}"/>
              </a:ext>
            </a:extLst>
          </p:cNvPr>
          <p:cNvSpPr txBox="1"/>
          <p:nvPr/>
        </p:nvSpPr>
        <p:spPr>
          <a:xfrm>
            <a:off x="3474000" y="1131590"/>
            <a:ext cx="106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worksFor</a:t>
            </a:r>
            <a:endParaRPr lang="nl-NL" dirty="0"/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CBEDF320-2B40-B04B-9644-469600F03181}"/>
              </a:ext>
            </a:extLst>
          </p:cNvPr>
          <p:cNvSpPr/>
          <p:nvPr/>
        </p:nvSpPr>
        <p:spPr>
          <a:xfrm>
            <a:off x="2737118" y="1914386"/>
            <a:ext cx="789836" cy="3693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B1A9E7C1-96A4-FE40-9D04-E2F2BABA9C00}"/>
              </a:ext>
            </a:extLst>
          </p:cNvPr>
          <p:cNvSpPr/>
          <p:nvPr/>
        </p:nvSpPr>
        <p:spPr>
          <a:xfrm>
            <a:off x="4427984" y="1914386"/>
            <a:ext cx="1440160" cy="3693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Organization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A376981A-61FA-6D4D-A076-F86AE97F7841}"/>
              </a:ext>
            </a:extLst>
          </p:cNvPr>
          <p:cNvCxnSpPr>
            <a:stCxn id="10" idx="4"/>
            <a:endCxn id="25" idx="0"/>
          </p:cNvCxnSpPr>
          <p:nvPr/>
        </p:nvCxnSpPr>
        <p:spPr>
          <a:xfrm>
            <a:off x="3132036" y="1500922"/>
            <a:ext cx="0" cy="413464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3B64B00D-D563-A84B-8BAD-39BF5C1252F7}"/>
              </a:ext>
            </a:extLst>
          </p:cNvPr>
          <p:cNvCxnSpPr>
            <a:cxnSpLocks/>
            <a:stCxn id="12" idx="4"/>
            <a:endCxn id="26" idx="0"/>
          </p:cNvCxnSpPr>
          <p:nvPr/>
        </p:nvCxnSpPr>
        <p:spPr>
          <a:xfrm>
            <a:off x="5148064" y="1500922"/>
            <a:ext cx="0" cy="413464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Tekstvak 31">
            <a:extLst>
              <a:ext uri="{FF2B5EF4-FFF2-40B4-BE49-F238E27FC236}">
                <a16:creationId xmlns:a16="http://schemas.microsoft.com/office/drawing/2014/main" id="{196AD3EF-EF4A-3E43-8C15-09E9637C4C9A}"/>
              </a:ext>
            </a:extLst>
          </p:cNvPr>
          <p:cNvSpPr txBox="1"/>
          <p:nvPr/>
        </p:nvSpPr>
        <p:spPr>
          <a:xfrm>
            <a:off x="2882390" y="145098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is a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FBDB3756-BC21-7641-B387-DD4F2D4D4A53}"/>
              </a:ext>
            </a:extLst>
          </p:cNvPr>
          <p:cNvSpPr txBox="1"/>
          <p:nvPr/>
        </p:nvSpPr>
        <p:spPr>
          <a:xfrm>
            <a:off x="4895436" y="145098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is </a:t>
            </a:r>
            <a:r>
              <a:rPr lang="nl-NL" dirty="0" err="1"/>
              <a:t>an</a:t>
            </a:r>
            <a:endParaRPr lang="nl-NL" dirty="0"/>
          </a:p>
        </p:txBody>
      </p:sp>
      <p:pic>
        <p:nvPicPr>
          <p:cNvPr id="17" name="Afbeelding 16" descr="Afbeelding met tekst&#10;&#10;Automatisch gegenereerde beschrijving">
            <a:extLst>
              <a:ext uri="{FF2B5EF4-FFF2-40B4-BE49-F238E27FC236}">
                <a16:creationId xmlns:a16="http://schemas.microsoft.com/office/drawing/2014/main" id="{2C8B22A0-660B-2746-8F3B-F07AED6F6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959" y="349771"/>
            <a:ext cx="2009051" cy="1933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F457BF98-AB13-994D-A579-BC884614F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386" y="2974179"/>
            <a:ext cx="51308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/>
        </p:nvSpPr>
        <p:spPr>
          <a:xfrm>
            <a:off x="4453332" y="0"/>
            <a:ext cx="4675027" cy="5143500"/>
          </a:xfrm>
          <a:prstGeom prst="rect">
            <a:avLst/>
          </a:prstGeom>
          <a:gradFill>
            <a:gsLst>
              <a:gs pos="0">
                <a:schemeClr val="bg1"/>
              </a:gs>
              <a:gs pos="74000">
                <a:srgbClr val="FFFF99"/>
              </a:gs>
              <a:gs pos="100000">
                <a:srgbClr val="FFFF9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Rechthoek 1"/>
          <p:cNvSpPr/>
          <p:nvPr/>
        </p:nvSpPr>
        <p:spPr>
          <a:xfrm>
            <a:off x="0" y="0"/>
            <a:ext cx="4453332" cy="51435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vak 23"/>
          <p:cNvSpPr txBox="1">
            <a:spLocks noChangeArrowheads="1"/>
          </p:cNvSpPr>
          <p:nvPr/>
        </p:nvSpPr>
        <p:spPr bwMode="auto">
          <a:xfrm>
            <a:off x="694835" y="1184160"/>
            <a:ext cx="3063659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Pyramid</a:t>
            </a:r>
            <a:r>
              <a:rPr kumimoji="0" lang="nl-NL" altLang="nl-NL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</a:t>
            </a:r>
            <a:r>
              <a:rPr kumimoji="0" lang="nl-NL" altLang="nl-NL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specialization</a:t>
            </a:r>
            <a:endParaRPr lang="nl-NL" altLang="nl-NL" sz="14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Silos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extending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common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rules</a:t>
            </a:r>
            <a:endParaRPr kumimoji="0" lang="nl-NL" altLang="nl-NL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Stack of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profiles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extensions</a:t>
            </a: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hthoek 15"/>
          <p:cNvSpPr/>
          <p:nvPr/>
        </p:nvSpPr>
        <p:spPr>
          <a:xfrm>
            <a:off x="4489427" y="1170023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16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Pyramid</a:t>
            </a:r>
            <a:r>
              <a:rPr lang="nl-NL" altLang="nl-NL" sz="16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</a:t>
            </a:r>
            <a:r>
              <a:rPr lang="nl-NL" altLang="nl-NL" sz="16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reuse</a:t>
            </a:r>
            <a:r>
              <a:rPr lang="nl-NL" altLang="nl-NL" sz="16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altLang="nl-NL" sz="16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nl-NL" altLang="nl-NL" sz="16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altLang="nl-NL" sz="16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reference</a:t>
            </a:r>
            <a:endParaRPr lang="nl-NL" altLang="nl-NL" sz="14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reuse</a:t>
            </a:r>
            <a:r>
              <a:rPr lang="nl-N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nl-N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references</a:t>
            </a:r>
            <a:r>
              <a:rPr lang="nl-N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</a:t>
            </a:r>
            <a:r>
              <a:rPr lang="nl-N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ontologies</a:t>
            </a:r>
            <a:endParaRPr lang="nl-NL" sz="14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ekstvak 16"/>
          <p:cNvSpPr txBox="1"/>
          <p:nvPr/>
        </p:nvSpPr>
        <p:spPr>
          <a:xfrm>
            <a:off x="4918184" y="4220170"/>
            <a:ext cx="37453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/>
              <a:t>The </a:t>
            </a:r>
            <a:r>
              <a:rPr lang="nl-NL" sz="1600" b="1" dirty="0" err="1"/>
              <a:t>Universe</a:t>
            </a:r>
            <a:r>
              <a:rPr lang="nl-NL" sz="1600" b="1" dirty="0"/>
              <a:t> is </a:t>
            </a:r>
            <a:r>
              <a:rPr lang="nl-NL" sz="1600" b="1" dirty="0" err="1"/>
              <a:t>the</a:t>
            </a:r>
            <a:r>
              <a:rPr lang="nl-NL" sz="1600" b="1" dirty="0"/>
              <a:t> </a:t>
            </a:r>
            <a:r>
              <a:rPr lang="nl-NL" sz="1600" b="1" dirty="0" err="1"/>
              <a:t>Universe</a:t>
            </a:r>
            <a:r>
              <a:rPr lang="nl-NL" sz="1600" b="1" dirty="0"/>
              <a:t> of discourse</a:t>
            </a:r>
          </a:p>
          <a:p>
            <a:endParaRPr lang="nl-NL" sz="1600" b="1" dirty="0"/>
          </a:p>
          <a:p>
            <a:r>
              <a:rPr lang="nl-NL" sz="1600" b="1" dirty="0" err="1"/>
              <a:t>Anybody</a:t>
            </a:r>
            <a:r>
              <a:rPr lang="nl-NL" sz="1600" b="1" dirty="0"/>
              <a:t> </a:t>
            </a:r>
            <a:r>
              <a:rPr lang="nl-NL" sz="1600" b="1" dirty="0" err="1"/>
              <a:t>can</a:t>
            </a:r>
            <a:r>
              <a:rPr lang="nl-NL" sz="1600" b="1" dirty="0"/>
              <a:t> say </a:t>
            </a:r>
            <a:r>
              <a:rPr lang="nl-NL" sz="1600" b="1" dirty="0" err="1"/>
              <a:t>anything</a:t>
            </a:r>
            <a:r>
              <a:rPr lang="nl-NL" sz="1600" b="1" dirty="0"/>
              <a:t> </a:t>
            </a:r>
            <a:r>
              <a:rPr lang="nl-NL" sz="1600" b="1" dirty="0" err="1"/>
              <a:t>about</a:t>
            </a:r>
            <a:r>
              <a:rPr lang="nl-NL" sz="1600" b="1" dirty="0"/>
              <a:t> </a:t>
            </a:r>
            <a:r>
              <a:rPr lang="nl-NL" sz="1600" b="1" dirty="0" err="1"/>
              <a:t>anything</a:t>
            </a:r>
            <a:endParaRPr lang="nl-NL" sz="1600" b="1" dirty="0"/>
          </a:p>
        </p:txBody>
      </p:sp>
      <p:sp>
        <p:nvSpPr>
          <p:cNvPr id="18" name="Tekstvak 17"/>
          <p:cNvSpPr txBox="1"/>
          <p:nvPr/>
        </p:nvSpPr>
        <p:spPr>
          <a:xfrm>
            <a:off x="136104" y="4220170"/>
            <a:ext cx="41495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err="1"/>
              <a:t>Use</a:t>
            </a:r>
            <a:r>
              <a:rPr lang="nl-NL" sz="1600" b="1" dirty="0"/>
              <a:t> case </a:t>
            </a:r>
            <a:r>
              <a:rPr lang="nl-NL" sz="1600" b="1" dirty="0" err="1"/>
              <a:t>defines</a:t>
            </a:r>
            <a:r>
              <a:rPr lang="nl-NL" sz="1600" b="1" dirty="0"/>
              <a:t> </a:t>
            </a:r>
            <a:r>
              <a:rPr lang="nl-NL" sz="1600" b="1" dirty="0" err="1"/>
              <a:t>universe</a:t>
            </a:r>
            <a:r>
              <a:rPr lang="nl-NL" sz="1600" b="1" dirty="0"/>
              <a:t> of discourse</a:t>
            </a:r>
          </a:p>
          <a:p>
            <a:endParaRPr lang="nl-NL" sz="1600" b="1" dirty="0"/>
          </a:p>
          <a:p>
            <a:r>
              <a:rPr lang="nl-NL" sz="1600" b="1" dirty="0"/>
              <a:t>Domain </a:t>
            </a:r>
            <a:r>
              <a:rPr lang="nl-NL" sz="1600" b="1" dirty="0" err="1"/>
              <a:t>defines</a:t>
            </a:r>
            <a:r>
              <a:rPr lang="nl-NL" sz="1600" b="1" dirty="0"/>
              <a:t> </a:t>
            </a:r>
            <a:r>
              <a:rPr lang="nl-NL" sz="1600" b="1" dirty="0" err="1"/>
              <a:t>vocabulary</a:t>
            </a:r>
            <a:r>
              <a:rPr lang="nl-NL" sz="1600" b="1" dirty="0"/>
              <a:t> – domain standard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39552" y="383447"/>
            <a:ext cx="3024336" cy="857250"/>
          </a:xfrm>
        </p:spPr>
        <p:txBody>
          <a:bodyPr>
            <a:normAutofit fontScale="90000"/>
          </a:bodyPr>
          <a:lstStyle/>
          <a:p>
            <a:r>
              <a:rPr lang="nl-NL" dirty="0"/>
              <a:t>UML-OO </a:t>
            </a:r>
            <a:r>
              <a:rPr lang="nl-NL" dirty="0" err="1"/>
              <a:t>GeoBaseModel</a:t>
            </a:r>
            <a:r>
              <a:rPr lang="nl-NL" dirty="0"/>
              <a:t> </a:t>
            </a:r>
            <a:r>
              <a:rPr lang="nl-NL" sz="1600" dirty="0"/>
              <a:t>(NEN 3610)</a:t>
            </a: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5236814" y="202185"/>
            <a:ext cx="327044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 dirty="0"/>
              <a:t>RDF /</a:t>
            </a:r>
            <a:r>
              <a:rPr lang="nl-NL" dirty="0" err="1"/>
              <a:t>Linked</a:t>
            </a:r>
            <a:r>
              <a:rPr lang="nl-NL" dirty="0"/>
              <a:t> data</a:t>
            </a:r>
          </a:p>
        </p:txBody>
      </p:sp>
      <p:grpSp>
        <p:nvGrpSpPr>
          <p:cNvPr id="12" name="Groep 24">
            <a:extLst>
              <a:ext uri="{FF2B5EF4-FFF2-40B4-BE49-F238E27FC236}">
                <a16:creationId xmlns:a16="http://schemas.microsoft.com/office/drawing/2014/main" id="{E6B6B266-84A6-4119-9B27-0608FC3F4A28}"/>
              </a:ext>
            </a:extLst>
          </p:cNvPr>
          <p:cNvGrpSpPr>
            <a:grpSpLocks/>
          </p:cNvGrpSpPr>
          <p:nvPr/>
        </p:nvGrpSpPr>
        <p:grpSpPr bwMode="auto">
          <a:xfrm>
            <a:off x="4944251" y="2416844"/>
            <a:ext cx="3639473" cy="1686905"/>
            <a:chOff x="406493" y="2409219"/>
            <a:chExt cx="8327061" cy="3702116"/>
          </a:xfrm>
        </p:grpSpPr>
        <p:grpSp>
          <p:nvGrpSpPr>
            <p:cNvPr id="13" name="Groep 25">
              <a:extLst>
                <a:ext uri="{FF2B5EF4-FFF2-40B4-BE49-F238E27FC236}">
                  <a16:creationId xmlns:a16="http://schemas.microsoft.com/office/drawing/2014/main" id="{0FFB5A25-52CE-4454-A848-5FAFE29AE4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5669" y="2409219"/>
              <a:ext cx="5176377" cy="3702116"/>
              <a:chOff x="1535669" y="2846243"/>
              <a:chExt cx="5176377" cy="3265091"/>
            </a:xfrm>
          </p:grpSpPr>
          <p:sp>
            <p:nvSpPr>
              <p:cNvPr id="27" name="Isosceles Triangle 3">
                <a:extLst>
                  <a:ext uri="{FF2B5EF4-FFF2-40B4-BE49-F238E27FC236}">
                    <a16:creationId xmlns:a16="http://schemas.microsoft.com/office/drawing/2014/main" id="{F39E0D47-DC17-42AD-B4ED-04B36BE65E62}"/>
                  </a:ext>
                </a:extLst>
              </p:cNvPr>
              <p:cNvSpPr/>
              <p:nvPr/>
            </p:nvSpPr>
            <p:spPr>
              <a:xfrm>
                <a:off x="3235960" y="2845068"/>
                <a:ext cx="1801560" cy="1170693"/>
              </a:xfrm>
              <a:prstGeom prst="triangle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 sz="800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8" name="Trapezoid 5">
                <a:extLst>
                  <a:ext uri="{FF2B5EF4-FFF2-40B4-BE49-F238E27FC236}">
                    <a16:creationId xmlns:a16="http://schemas.microsoft.com/office/drawing/2014/main" id="{69F31127-2353-47AC-BB6B-61E28AFD6F95}"/>
                  </a:ext>
                </a:extLst>
              </p:cNvPr>
              <p:cNvSpPr/>
              <p:nvPr/>
            </p:nvSpPr>
            <p:spPr>
              <a:xfrm>
                <a:off x="2821892" y="4077215"/>
                <a:ext cx="2629696" cy="491630"/>
              </a:xfrm>
              <a:custGeom>
                <a:avLst/>
                <a:gdLst>
                  <a:gd name="connsiteX0" fmla="*/ 0 w 1645270"/>
                  <a:gd name="connsiteY0" fmla="*/ 357531 h 357531"/>
                  <a:gd name="connsiteX1" fmla="*/ 297330 w 1645270"/>
                  <a:gd name="connsiteY1" fmla="*/ 0 h 357531"/>
                  <a:gd name="connsiteX2" fmla="*/ 1347940 w 1645270"/>
                  <a:gd name="connsiteY2" fmla="*/ 0 h 357531"/>
                  <a:gd name="connsiteX3" fmla="*/ 1645270 w 1645270"/>
                  <a:gd name="connsiteY3" fmla="*/ 357531 h 357531"/>
                  <a:gd name="connsiteX4" fmla="*/ 0 w 1645270"/>
                  <a:gd name="connsiteY4" fmla="*/ 357531 h 357531"/>
                  <a:gd name="connsiteX0" fmla="*/ 0 w 1645270"/>
                  <a:gd name="connsiteY0" fmla="*/ 357531 h 357531"/>
                  <a:gd name="connsiteX1" fmla="*/ 241232 w 1645270"/>
                  <a:gd name="connsiteY1" fmla="*/ 0 h 357531"/>
                  <a:gd name="connsiteX2" fmla="*/ 1347940 w 1645270"/>
                  <a:gd name="connsiteY2" fmla="*/ 0 h 357531"/>
                  <a:gd name="connsiteX3" fmla="*/ 1645270 w 1645270"/>
                  <a:gd name="connsiteY3" fmla="*/ 357531 h 357531"/>
                  <a:gd name="connsiteX4" fmla="*/ 0 w 1645270"/>
                  <a:gd name="connsiteY4" fmla="*/ 357531 h 357531"/>
                  <a:gd name="connsiteX0" fmla="*/ 0 w 1645270"/>
                  <a:gd name="connsiteY0" fmla="*/ 357531 h 357531"/>
                  <a:gd name="connsiteX1" fmla="*/ 241232 w 1645270"/>
                  <a:gd name="connsiteY1" fmla="*/ 0 h 357531"/>
                  <a:gd name="connsiteX2" fmla="*/ 1392819 w 1645270"/>
                  <a:gd name="connsiteY2" fmla="*/ 11220 h 357531"/>
                  <a:gd name="connsiteX3" fmla="*/ 1645270 w 1645270"/>
                  <a:gd name="connsiteY3" fmla="*/ 357531 h 357531"/>
                  <a:gd name="connsiteX4" fmla="*/ 0 w 1645270"/>
                  <a:gd name="connsiteY4" fmla="*/ 357531 h 357531"/>
                  <a:gd name="connsiteX0" fmla="*/ 0 w 1645270"/>
                  <a:gd name="connsiteY0" fmla="*/ 357531 h 357531"/>
                  <a:gd name="connsiteX1" fmla="*/ 241232 w 1645270"/>
                  <a:gd name="connsiteY1" fmla="*/ 0 h 357531"/>
                  <a:gd name="connsiteX2" fmla="*/ 1409648 w 1645270"/>
                  <a:gd name="connsiteY2" fmla="*/ 5610 h 357531"/>
                  <a:gd name="connsiteX3" fmla="*/ 1645270 w 1645270"/>
                  <a:gd name="connsiteY3" fmla="*/ 357531 h 357531"/>
                  <a:gd name="connsiteX4" fmla="*/ 0 w 1645270"/>
                  <a:gd name="connsiteY4" fmla="*/ 357531 h 357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5270" h="357531">
                    <a:moveTo>
                      <a:pt x="0" y="357531"/>
                    </a:moveTo>
                    <a:lnTo>
                      <a:pt x="241232" y="0"/>
                    </a:lnTo>
                    <a:lnTo>
                      <a:pt x="1409648" y="5610"/>
                    </a:lnTo>
                    <a:lnTo>
                      <a:pt x="1645270" y="357531"/>
                    </a:lnTo>
                    <a:lnTo>
                      <a:pt x="0" y="357531"/>
                    </a:lnTo>
                    <a:close/>
                  </a:path>
                </a:pathLst>
              </a:custGeom>
              <a:solidFill>
                <a:srgbClr val="F79646"/>
              </a:solidFill>
              <a:ln w="25400" cap="flat" cmpd="sng" algn="ctr">
                <a:solidFill>
                  <a:srgbClr val="F79646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nl-NL" sz="800" kern="0" dirty="0" err="1">
                    <a:solidFill>
                      <a:prstClr val="white"/>
                    </a:solidFill>
                    <a:latin typeface="Calibri"/>
                  </a:rPr>
                  <a:t>Functional</a:t>
                </a:r>
                <a:r>
                  <a:rPr lang="nl-NL" sz="800" kern="0" dirty="0">
                    <a:solidFill>
                      <a:prstClr val="white"/>
                    </a:solidFill>
                    <a:latin typeface="Calibri"/>
                  </a:rPr>
                  <a:t> </a:t>
                </a:r>
                <a:r>
                  <a:rPr lang="nl-NL" sz="800" kern="0" dirty="0" err="1">
                    <a:solidFill>
                      <a:prstClr val="white"/>
                    </a:solidFill>
                    <a:latin typeface="Calibri"/>
                  </a:rPr>
                  <a:t>layer</a:t>
                </a:r>
                <a:endParaRPr lang="nl-NL" sz="800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9" name="Trapezoid 7">
                <a:extLst>
                  <a:ext uri="{FF2B5EF4-FFF2-40B4-BE49-F238E27FC236}">
                    <a16:creationId xmlns:a16="http://schemas.microsoft.com/office/drawing/2014/main" id="{B5455507-7F28-45D2-B424-2FF2DA3AB786}"/>
                  </a:ext>
                </a:extLst>
              </p:cNvPr>
              <p:cNvSpPr/>
              <p:nvPr/>
            </p:nvSpPr>
            <p:spPr>
              <a:xfrm>
                <a:off x="2290899" y="4619216"/>
                <a:ext cx="3665822" cy="583783"/>
              </a:xfrm>
              <a:custGeom>
                <a:avLst/>
                <a:gdLst>
                  <a:gd name="connsiteX0" fmla="*/ 0 w 2292643"/>
                  <a:gd name="connsiteY0" fmla="*/ 418670 h 418670"/>
                  <a:gd name="connsiteX1" fmla="*/ 348174 w 2292643"/>
                  <a:gd name="connsiteY1" fmla="*/ 0 h 418670"/>
                  <a:gd name="connsiteX2" fmla="*/ 1944469 w 2292643"/>
                  <a:gd name="connsiteY2" fmla="*/ 0 h 418670"/>
                  <a:gd name="connsiteX3" fmla="*/ 2292643 w 2292643"/>
                  <a:gd name="connsiteY3" fmla="*/ 418670 h 418670"/>
                  <a:gd name="connsiteX4" fmla="*/ 0 w 2292643"/>
                  <a:gd name="connsiteY4" fmla="*/ 418670 h 418670"/>
                  <a:gd name="connsiteX0" fmla="*/ 0 w 2292643"/>
                  <a:gd name="connsiteY0" fmla="*/ 424280 h 424280"/>
                  <a:gd name="connsiteX1" fmla="*/ 297686 w 2292643"/>
                  <a:gd name="connsiteY1" fmla="*/ 0 h 424280"/>
                  <a:gd name="connsiteX2" fmla="*/ 1944469 w 2292643"/>
                  <a:gd name="connsiteY2" fmla="*/ 5610 h 424280"/>
                  <a:gd name="connsiteX3" fmla="*/ 2292643 w 2292643"/>
                  <a:gd name="connsiteY3" fmla="*/ 424280 h 424280"/>
                  <a:gd name="connsiteX4" fmla="*/ 0 w 2292643"/>
                  <a:gd name="connsiteY4" fmla="*/ 424280 h 424280"/>
                  <a:gd name="connsiteX0" fmla="*/ 0 w 2292643"/>
                  <a:gd name="connsiteY0" fmla="*/ 424280 h 424280"/>
                  <a:gd name="connsiteX1" fmla="*/ 297686 w 2292643"/>
                  <a:gd name="connsiteY1" fmla="*/ 0 h 424280"/>
                  <a:gd name="connsiteX2" fmla="*/ 1989347 w 2292643"/>
                  <a:gd name="connsiteY2" fmla="*/ 5610 h 424280"/>
                  <a:gd name="connsiteX3" fmla="*/ 2292643 w 2292643"/>
                  <a:gd name="connsiteY3" fmla="*/ 424280 h 424280"/>
                  <a:gd name="connsiteX4" fmla="*/ 0 w 2292643"/>
                  <a:gd name="connsiteY4" fmla="*/ 424280 h 424280"/>
                  <a:gd name="connsiteX0" fmla="*/ 0 w 2292643"/>
                  <a:gd name="connsiteY0" fmla="*/ 424280 h 424280"/>
                  <a:gd name="connsiteX1" fmla="*/ 297686 w 2292643"/>
                  <a:gd name="connsiteY1" fmla="*/ 0 h 424280"/>
                  <a:gd name="connsiteX2" fmla="*/ 2000566 w 2292643"/>
                  <a:gd name="connsiteY2" fmla="*/ 5610 h 424280"/>
                  <a:gd name="connsiteX3" fmla="*/ 2292643 w 2292643"/>
                  <a:gd name="connsiteY3" fmla="*/ 424280 h 424280"/>
                  <a:gd name="connsiteX4" fmla="*/ 0 w 2292643"/>
                  <a:gd name="connsiteY4" fmla="*/ 424280 h 424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2643" h="424280">
                    <a:moveTo>
                      <a:pt x="0" y="424280"/>
                    </a:moveTo>
                    <a:lnTo>
                      <a:pt x="297686" y="0"/>
                    </a:lnTo>
                    <a:lnTo>
                      <a:pt x="2000566" y="5610"/>
                    </a:lnTo>
                    <a:lnTo>
                      <a:pt x="2292643" y="424280"/>
                    </a:lnTo>
                    <a:lnTo>
                      <a:pt x="0" y="424280"/>
                    </a:lnTo>
                    <a:close/>
                  </a:path>
                </a:pathLst>
              </a:custGeom>
              <a:gradFill flip="none" rotWithShape="1">
                <a:gsLst>
                  <a:gs pos="14000">
                    <a:srgbClr val="F9FCFD"/>
                  </a:gs>
                  <a:gs pos="1000">
                    <a:srgbClr val="0070C0"/>
                  </a:gs>
                  <a:gs pos="48637">
                    <a:srgbClr val="92D050"/>
                  </a:gs>
                  <a:gs pos="26000">
                    <a:schemeClr val="accent1">
                      <a:lumMod val="90000"/>
                    </a:schemeClr>
                  </a:gs>
                  <a:gs pos="75000">
                    <a:srgbClr val="FFC000"/>
                  </a:gs>
                  <a:gs pos="100000">
                    <a:srgbClr val="FF0000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25400" cap="flat" cmpd="sng" algn="ctr">
                <a:solidFill>
                  <a:srgbClr val="4BACC6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nl-NL" sz="800" kern="0" dirty="0" err="1">
                    <a:solidFill>
                      <a:prstClr val="white"/>
                    </a:solidFill>
                    <a:latin typeface="Calibri"/>
                  </a:rPr>
                  <a:t>Centralized</a:t>
                </a:r>
                <a:r>
                  <a:rPr lang="nl-NL" sz="800" kern="0" dirty="0">
                    <a:solidFill>
                      <a:prstClr val="white"/>
                    </a:solidFill>
                    <a:latin typeface="Calibri"/>
                  </a:rPr>
                  <a:t> </a:t>
                </a:r>
                <a:r>
                  <a:rPr lang="nl-NL" sz="800" kern="0" dirty="0" err="1">
                    <a:solidFill>
                      <a:prstClr val="white"/>
                    </a:solidFill>
                    <a:latin typeface="Calibri"/>
                  </a:rPr>
                  <a:t>vocabulary</a:t>
                </a:r>
                <a:endParaRPr lang="nl-NL" sz="800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0" name="Trapezoid 9">
                <a:extLst>
                  <a:ext uri="{FF2B5EF4-FFF2-40B4-BE49-F238E27FC236}">
                    <a16:creationId xmlns:a16="http://schemas.microsoft.com/office/drawing/2014/main" id="{EDC067D1-5268-430E-B7F3-A73BD8C5D319}"/>
                  </a:ext>
                </a:extLst>
              </p:cNvPr>
              <p:cNvSpPr/>
              <p:nvPr/>
            </p:nvSpPr>
            <p:spPr>
              <a:xfrm>
                <a:off x="1536101" y="5260201"/>
                <a:ext cx="5175851" cy="851133"/>
              </a:xfrm>
              <a:custGeom>
                <a:avLst/>
                <a:gdLst>
                  <a:gd name="connsiteX0" fmla="*/ 0 w 3254189"/>
                  <a:gd name="connsiteY0" fmla="*/ 607824 h 607824"/>
                  <a:gd name="connsiteX1" fmla="*/ 505479 w 3254189"/>
                  <a:gd name="connsiteY1" fmla="*/ 0 h 607824"/>
                  <a:gd name="connsiteX2" fmla="*/ 2748710 w 3254189"/>
                  <a:gd name="connsiteY2" fmla="*/ 0 h 607824"/>
                  <a:gd name="connsiteX3" fmla="*/ 3254189 w 3254189"/>
                  <a:gd name="connsiteY3" fmla="*/ 607824 h 607824"/>
                  <a:gd name="connsiteX4" fmla="*/ 0 w 3254189"/>
                  <a:gd name="connsiteY4" fmla="*/ 607824 h 607824"/>
                  <a:gd name="connsiteX0" fmla="*/ 0 w 3254189"/>
                  <a:gd name="connsiteY0" fmla="*/ 619044 h 619044"/>
                  <a:gd name="connsiteX1" fmla="*/ 477430 w 3254189"/>
                  <a:gd name="connsiteY1" fmla="*/ 0 h 619044"/>
                  <a:gd name="connsiteX2" fmla="*/ 2748710 w 3254189"/>
                  <a:gd name="connsiteY2" fmla="*/ 11220 h 619044"/>
                  <a:gd name="connsiteX3" fmla="*/ 3254189 w 3254189"/>
                  <a:gd name="connsiteY3" fmla="*/ 619044 h 619044"/>
                  <a:gd name="connsiteX4" fmla="*/ 0 w 3254189"/>
                  <a:gd name="connsiteY4" fmla="*/ 619044 h 619044"/>
                  <a:gd name="connsiteX0" fmla="*/ 0 w 3254189"/>
                  <a:gd name="connsiteY0" fmla="*/ 619044 h 619044"/>
                  <a:gd name="connsiteX1" fmla="*/ 449381 w 3254189"/>
                  <a:gd name="connsiteY1" fmla="*/ 0 h 619044"/>
                  <a:gd name="connsiteX2" fmla="*/ 2748710 w 3254189"/>
                  <a:gd name="connsiteY2" fmla="*/ 11220 h 619044"/>
                  <a:gd name="connsiteX3" fmla="*/ 3254189 w 3254189"/>
                  <a:gd name="connsiteY3" fmla="*/ 619044 h 619044"/>
                  <a:gd name="connsiteX4" fmla="*/ 0 w 3254189"/>
                  <a:gd name="connsiteY4" fmla="*/ 619044 h 619044"/>
                  <a:gd name="connsiteX0" fmla="*/ 0 w 3254189"/>
                  <a:gd name="connsiteY0" fmla="*/ 619044 h 619044"/>
                  <a:gd name="connsiteX1" fmla="*/ 449381 w 3254189"/>
                  <a:gd name="connsiteY1" fmla="*/ 0 h 619044"/>
                  <a:gd name="connsiteX2" fmla="*/ 2754320 w 3254189"/>
                  <a:gd name="connsiteY2" fmla="*/ 11220 h 619044"/>
                  <a:gd name="connsiteX3" fmla="*/ 3254189 w 3254189"/>
                  <a:gd name="connsiteY3" fmla="*/ 619044 h 619044"/>
                  <a:gd name="connsiteX4" fmla="*/ 0 w 3254189"/>
                  <a:gd name="connsiteY4" fmla="*/ 619044 h 619044"/>
                  <a:gd name="connsiteX0" fmla="*/ 0 w 3254189"/>
                  <a:gd name="connsiteY0" fmla="*/ 619044 h 619044"/>
                  <a:gd name="connsiteX1" fmla="*/ 449381 w 3254189"/>
                  <a:gd name="connsiteY1" fmla="*/ 0 h 619044"/>
                  <a:gd name="connsiteX2" fmla="*/ 2782369 w 3254189"/>
                  <a:gd name="connsiteY2" fmla="*/ 11220 h 619044"/>
                  <a:gd name="connsiteX3" fmla="*/ 3254189 w 3254189"/>
                  <a:gd name="connsiteY3" fmla="*/ 619044 h 619044"/>
                  <a:gd name="connsiteX4" fmla="*/ 0 w 3254189"/>
                  <a:gd name="connsiteY4" fmla="*/ 619044 h 619044"/>
                  <a:gd name="connsiteX0" fmla="*/ 0 w 3254189"/>
                  <a:gd name="connsiteY0" fmla="*/ 619044 h 619044"/>
                  <a:gd name="connsiteX1" fmla="*/ 449381 w 3254189"/>
                  <a:gd name="connsiteY1" fmla="*/ 0 h 619044"/>
                  <a:gd name="connsiteX2" fmla="*/ 2787979 w 3254189"/>
                  <a:gd name="connsiteY2" fmla="*/ 5610 h 619044"/>
                  <a:gd name="connsiteX3" fmla="*/ 3254189 w 3254189"/>
                  <a:gd name="connsiteY3" fmla="*/ 619044 h 619044"/>
                  <a:gd name="connsiteX4" fmla="*/ 0 w 3254189"/>
                  <a:gd name="connsiteY4" fmla="*/ 619044 h 619044"/>
                  <a:gd name="connsiteX0" fmla="*/ 0 w 3237360"/>
                  <a:gd name="connsiteY0" fmla="*/ 619044 h 619044"/>
                  <a:gd name="connsiteX1" fmla="*/ 449381 w 3237360"/>
                  <a:gd name="connsiteY1" fmla="*/ 0 h 619044"/>
                  <a:gd name="connsiteX2" fmla="*/ 2787979 w 3237360"/>
                  <a:gd name="connsiteY2" fmla="*/ 5610 h 619044"/>
                  <a:gd name="connsiteX3" fmla="*/ 3237360 w 3237360"/>
                  <a:gd name="connsiteY3" fmla="*/ 619044 h 619044"/>
                  <a:gd name="connsiteX4" fmla="*/ 0 w 3237360"/>
                  <a:gd name="connsiteY4" fmla="*/ 619044 h 61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37360" h="619044">
                    <a:moveTo>
                      <a:pt x="0" y="619044"/>
                    </a:moveTo>
                    <a:lnTo>
                      <a:pt x="449381" y="0"/>
                    </a:lnTo>
                    <a:lnTo>
                      <a:pt x="2787979" y="5610"/>
                    </a:lnTo>
                    <a:lnTo>
                      <a:pt x="3237360" y="619044"/>
                    </a:lnTo>
                    <a:lnTo>
                      <a:pt x="0" y="619044"/>
                    </a:lnTo>
                    <a:close/>
                  </a:path>
                </a:pathLst>
              </a:custGeom>
              <a:solidFill>
                <a:srgbClr val="9BBB59"/>
              </a:solidFill>
              <a:ln w="2540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nl-NL" sz="800" kern="0" dirty="0">
                    <a:solidFill>
                      <a:prstClr val="white"/>
                    </a:solidFill>
                    <a:latin typeface="Calibri"/>
                  </a:rPr>
                  <a:t>Domain  </a:t>
                </a:r>
                <a:r>
                  <a:rPr lang="nl-NL" sz="800" kern="0" dirty="0" err="1">
                    <a:solidFill>
                      <a:prstClr val="white"/>
                    </a:solidFill>
                    <a:latin typeface="Calibri"/>
                  </a:rPr>
                  <a:t>specifications</a:t>
                </a:r>
                <a:endParaRPr lang="nl-NL" sz="800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14" name="Tekstvak 26">
              <a:extLst>
                <a:ext uri="{FF2B5EF4-FFF2-40B4-BE49-F238E27FC236}">
                  <a16:creationId xmlns:a16="http://schemas.microsoft.com/office/drawing/2014/main" id="{9146E4B9-C788-4CF6-ACC1-57E05480B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493" y="3769726"/>
              <a:ext cx="2326023" cy="742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800" dirty="0" err="1"/>
                <a:t>Generic</a:t>
              </a:r>
              <a:r>
                <a:rPr lang="nl-NL" altLang="nl-NL" sz="800" dirty="0"/>
                <a:t> </a:t>
              </a:r>
              <a:r>
                <a:rPr lang="nl-NL" altLang="nl-NL" sz="800" dirty="0" err="1"/>
                <a:t>functional</a:t>
              </a:r>
              <a:endParaRPr lang="nl-NL" altLang="nl-NL" sz="800" dirty="0"/>
            </a:p>
            <a:p>
              <a:pPr eaLnBrk="1" hangingPunct="1"/>
              <a:r>
                <a:rPr lang="nl-NL" altLang="nl-NL" sz="800" dirty="0" err="1"/>
                <a:t>ontologies</a:t>
              </a:r>
              <a:endParaRPr lang="nl-NL" altLang="nl-NL" sz="800" dirty="0"/>
            </a:p>
          </p:txBody>
        </p:sp>
        <p:sp>
          <p:nvSpPr>
            <p:cNvPr id="15" name="Tekstvak 27">
              <a:extLst>
                <a:ext uri="{FF2B5EF4-FFF2-40B4-BE49-F238E27FC236}">
                  <a16:creationId xmlns:a16="http://schemas.microsoft.com/office/drawing/2014/main" id="{D14845F5-E9EE-4F14-A9E5-1E2B5D110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37" y="4568833"/>
              <a:ext cx="1695187" cy="472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800" dirty="0" err="1"/>
                <a:t>All</a:t>
              </a:r>
              <a:r>
                <a:rPr lang="nl-NL" altLang="nl-NL" sz="800" dirty="0"/>
                <a:t> </a:t>
              </a:r>
              <a:r>
                <a:rPr lang="nl-NL" altLang="nl-NL" sz="800" dirty="0" err="1"/>
                <a:t>concepts</a:t>
              </a:r>
              <a:endParaRPr lang="nl-NL" altLang="nl-NL" sz="800" dirty="0"/>
            </a:p>
          </p:txBody>
        </p:sp>
        <p:sp>
          <p:nvSpPr>
            <p:cNvPr id="19" name="Tekstvak 28">
              <a:extLst>
                <a:ext uri="{FF2B5EF4-FFF2-40B4-BE49-F238E27FC236}">
                  <a16:creationId xmlns:a16="http://schemas.microsoft.com/office/drawing/2014/main" id="{2F35638E-A168-4E80-B05B-C464AE4C07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469" y="5224423"/>
              <a:ext cx="2234330" cy="472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nl-NL" altLang="nl-NL" sz="800" i="1" dirty="0"/>
                <a:t>domain-ontologie</a:t>
              </a:r>
              <a:endParaRPr lang="nl-NL" altLang="nl-NL" sz="800" dirty="0"/>
            </a:p>
          </p:txBody>
        </p:sp>
        <p:sp>
          <p:nvSpPr>
            <p:cNvPr id="20" name="Tekstvak 29">
              <a:extLst>
                <a:ext uri="{FF2B5EF4-FFF2-40B4-BE49-F238E27FC236}">
                  <a16:creationId xmlns:a16="http://schemas.microsoft.com/office/drawing/2014/main" id="{C9F5CFAC-0181-40EA-B36B-0CAE48BD16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36" y="2849506"/>
              <a:ext cx="1500802" cy="742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800" dirty="0" err="1"/>
                <a:t>Generic</a:t>
              </a:r>
              <a:endParaRPr lang="nl-NL" altLang="nl-NL" sz="800" dirty="0"/>
            </a:p>
            <a:p>
              <a:pPr eaLnBrk="1" hangingPunct="1"/>
              <a:r>
                <a:rPr lang="nl-NL" altLang="nl-NL" sz="800" dirty="0" err="1"/>
                <a:t>ontologies</a:t>
              </a:r>
              <a:endParaRPr lang="nl-NL" altLang="nl-NL" sz="800" dirty="0"/>
            </a:p>
          </p:txBody>
        </p:sp>
        <p:sp>
          <p:nvSpPr>
            <p:cNvPr id="21" name="Tekstvak 30">
              <a:extLst>
                <a:ext uri="{FF2B5EF4-FFF2-40B4-BE49-F238E27FC236}">
                  <a16:creationId xmlns:a16="http://schemas.microsoft.com/office/drawing/2014/main" id="{2F3DF047-FF8E-42F6-B422-3E047CFBF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6826" y="2966174"/>
              <a:ext cx="3030213" cy="472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800" i="1" dirty="0"/>
                <a:t>time, </a:t>
              </a:r>
              <a:r>
                <a:rPr lang="nl-NL" altLang="nl-NL" sz="800" i="1" dirty="0" err="1"/>
                <a:t>geometry</a:t>
              </a:r>
              <a:r>
                <a:rPr lang="nl-NL" altLang="nl-NL" sz="800" i="1" dirty="0"/>
                <a:t>, </a:t>
              </a:r>
              <a:r>
                <a:rPr lang="nl-NL" altLang="nl-NL" sz="800" i="1" dirty="0" err="1"/>
                <a:t>location</a:t>
              </a:r>
              <a:endParaRPr lang="nl-NL" altLang="nl-NL" sz="800" i="1" dirty="0"/>
            </a:p>
          </p:txBody>
        </p:sp>
        <p:sp>
          <p:nvSpPr>
            <p:cNvPr id="22" name="Tekstvak 31">
              <a:extLst>
                <a:ext uri="{FF2B5EF4-FFF2-40B4-BE49-F238E27FC236}">
                  <a16:creationId xmlns:a16="http://schemas.microsoft.com/office/drawing/2014/main" id="{225099C4-BEA6-465D-BD20-05C29E9DE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1588" y="3880749"/>
              <a:ext cx="2850496" cy="472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800" i="1" dirty="0" err="1"/>
                <a:t>temporal</a:t>
              </a:r>
              <a:r>
                <a:rPr lang="nl-NL" altLang="nl-NL" sz="800" i="1" dirty="0"/>
                <a:t>, </a:t>
              </a:r>
              <a:r>
                <a:rPr lang="nl-NL" altLang="nl-NL" sz="800" i="1" dirty="0" err="1"/>
                <a:t>identification</a:t>
              </a:r>
              <a:r>
                <a:rPr lang="nl-NL" altLang="nl-NL" sz="800" i="1" dirty="0"/>
                <a:t> </a:t>
              </a:r>
            </a:p>
          </p:txBody>
        </p:sp>
        <p:sp>
          <p:nvSpPr>
            <p:cNvPr id="23" name="Tekstvak 32">
              <a:extLst>
                <a:ext uri="{FF2B5EF4-FFF2-40B4-BE49-F238E27FC236}">
                  <a16:creationId xmlns:a16="http://schemas.microsoft.com/office/drawing/2014/main" id="{9B6E00C9-2362-4FDA-BF89-EAD06878F7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6138" y="4626933"/>
              <a:ext cx="2762472" cy="472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800" i="1" dirty="0"/>
                <a:t>tree, </a:t>
              </a:r>
              <a:r>
                <a:rPr lang="nl-NL" altLang="nl-NL" sz="800" i="1" dirty="0" err="1"/>
                <a:t>road</a:t>
              </a:r>
              <a:r>
                <a:rPr lang="nl-NL" altLang="nl-NL" sz="800" i="1" dirty="0"/>
                <a:t>, </a:t>
              </a:r>
              <a:r>
                <a:rPr lang="nl-NL" altLang="nl-NL" sz="800" i="1" dirty="0" err="1"/>
                <a:t>buliding</a:t>
              </a:r>
              <a:r>
                <a:rPr lang="nl-NL" altLang="nl-NL" sz="800" i="1" dirty="0"/>
                <a:t> </a:t>
              </a:r>
              <a:r>
                <a:rPr lang="nl-NL" altLang="nl-NL" sz="800" i="1" dirty="0" err="1"/>
                <a:t>etc</a:t>
              </a:r>
              <a:endParaRPr lang="nl-NL" altLang="nl-NL" sz="800" i="1" dirty="0"/>
            </a:p>
          </p:txBody>
        </p:sp>
        <p:sp>
          <p:nvSpPr>
            <p:cNvPr id="24" name="Tekstvak 33">
              <a:extLst>
                <a:ext uri="{FF2B5EF4-FFF2-40B4-BE49-F238E27FC236}">
                  <a16:creationId xmlns:a16="http://schemas.microsoft.com/office/drawing/2014/main" id="{A7151B2D-FA7F-4CA3-B341-0DEFBF0FD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4207" y="5331327"/>
              <a:ext cx="2289347" cy="742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800" i="1" dirty="0"/>
                <a:t>Subset </a:t>
              </a:r>
              <a:r>
                <a:rPr lang="nl-NL" altLang="nl-NL" sz="800" i="1" dirty="0" err="1"/>
                <a:t>and</a:t>
              </a:r>
              <a:r>
                <a:rPr lang="nl-NL" altLang="nl-NL" sz="800" i="1" dirty="0"/>
                <a:t> </a:t>
              </a:r>
            </a:p>
            <a:p>
              <a:pPr eaLnBrk="1" hangingPunct="1"/>
              <a:r>
                <a:rPr lang="nl-NL" altLang="nl-NL" sz="800" i="1" dirty="0" err="1"/>
                <a:t>reuse</a:t>
              </a:r>
              <a:r>
                <a:rPr lang="nl-NL" altLang="nl-NL" sz="800" i="1" dirty="0"/>
                <a:t> of </a:t>
              </a:r>
              <a:r>
                <a:rPr lang="nl-NL" altLang="nl-NL" sz="800" i="1" dirty="0" err="1"/>
                <a:t>concepts</a:t>
              </a:r>
              <a:endParaRPr lang="nl-NL" altLang="nl-NL" sz="800" i="1" dirty="0"/>
            </a:p>
          </p:txBody>
        </p:sp>
      </p:grpSp>
      <p:grpSp>
        <p:nvGrpSpPr>
          <p:cNvPr id="32" name="Groep 1">
            <a:extLst>
              <a:ext uri="{FF2B5EF4-FFF2-40B4-BE49-F238E27FC236}">
                <a16:creationId xmlns:a16="http://schemas.microsoft.com/office/drawing/2014/main" id="{87F19563-AF46-4CDB-8B3E-6FA3A0DF8958}"/>
              </a:ext>
            </a:extLst>
          </p:cNvPr>
          <p:cNvGrpSpPr>
            <a:grpSpLocks/>
          </p:cNvGrpSpPr>
          <p:nvPr/>
        </p:nvGrpSpPr>
        <p:grpSpPr bwMode="auto">
          <a:xfrm>
            <a:off x="622151" y="2310628"/>
            <a:ext cx="2513757" cy="1730447"/>
            <a:chOff x="107504" y="1052736"/>
            <a:chExt cx="8603869" cy="5678488"/>
          </a:xfrm>
        </p:grpSpPr>
        <p:grpSp>
          <p:nvGrpSpPr>
            <p:cNvPr id="33" name="Groep 48">
              <a:extLst>
                <a:ext uri="{FF2B5EF4-FFF2-40B4-BE49-F238E27FC236}">
                  <a16:creationId xmlns:a16="http://schemas.microsoft.com/office/drawing/2014/main" id="{58155509-3CFE-40AA-A17B-8A826AC17A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504" y="1052736"/>
              <a:ext cx="6229350" cy="5678488"/>
              <a:chOff x="142875" y="428624"/>
              <a:chExt cx="6229325" cy="5678649"/>
            </a:xfrm>
          </p:grpSpPr>
          <p:sp>
            <p:nvSpPr>
              <p:cNvPr id="38" name="AutoShape 5">
                <a:extLst>
                  <a:ext uri="{FF2B5EF4-FFF2-40B4-BE49-F238E27FC236}">
                    <a16:creationId xmlns:a16="http://schemas.microsoft.com/office/drawing/2014/main" id="{FC6682DE-4516-4A7D-A016-B23CBEA27F0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2875" y="436562"/>
                <a:ext cx="6221368" cy="5670691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800">
                  <a:latin typeface="Verdana" panose="020B0604030504040204" pitchFamily="34" charset="0"/>
                </a:endParaRPr>
              </a:p>
            </p:txBody>
          </p:sp>
          <p:sp>
            <p:nvSpPr>
              <p:cNvPr id="39" name="AutoShape 6">
                <a:extLst>
                  <a:ext uri="{FF2B5EF4-FFF2-40B4-BE49-F238E27FC236}">
                    <a16:creationId xmlns:a16="http://schemas.microsoft.com/office/drawing/2014/main" id="{2B708DF1-548A-4EA1-B3CE-2CD9D442D67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0538" y="928688"/>
                <a:ext cx="4960859" cy="4440423"/>
              </a:xfrm>
              <a:prstGeom prst="triangle">
                <a:avLst>
                  <a:gd name="adj" fmla="val 50000"/>
                </a:avLst>
              </a:prstGeom>
              <a:solidFill>
                <a:srgbClr val="99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800">
                  <a:latin typeface="Verdana" panose="020B0604030504040204" pitchFamily="34" charset="0"/>
                </a:endParaRPr>
              </a:p>
            </p:txBody>
          </p:sp>
          <p:sp>
            <p:nvSpPr>
              <p:cNvPr id="40" name="AutoShape 7">
                <a:extLst>
                  <a:ext uri="{FF2B5EF4-FFF2-40B4-BE49-F238E27FC236}">
                    <a16:creationId xmlns:a16="http://schemas.microsoft.com/office/drawing/2014/main" id="{06F57EBA-274B-4D93-9CA3-1A3204D4A5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5413" y="500063"/>
                <a:ext cx="3676479" cy="3259408"/>
              </a:xfrm>
              <a:prstGeom prst="triangle">
                <a:avLst>
                  <a:gd name="adj" fmla="val 50000"/>
                </a:avLst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800">
                  <a:latin typeface="Verdana" panose="020B0604030504040204" pitchFamily="34" charset="0"/>
                </a:endParaRPr>
              </a:p>
            </p:txBody>
          </p:sp>
          <p:sp>
            <p:nvSpPr>
              <p:cNvPr id="41" name="Rechthoekige driehoek 40">
                <a:extLst>
                  <a:ext uri="{FF2B5EF4-FFF2-40B4-BE49-F238E27FC236}">
                    <a16:creationId xmlns:a16="http://schemas.microsoft.com/office/drawing/2014/main" id="{AE2A0EA0-9F73-46F8-A64D-CD85E280762C}"/>
                  </a:ext>
                </a:extLst>
              </p:cNvPr>
              <p:cNvSpPr/>
              <p:nvPr/>
            </p:nvSpPr>
            <p:spPr>
              <a:xfrm flipH="1">
                <a:off x="561259" y="3716090"/>
                <a:ext cx="918266" cy="1641008"/>
              </a:xfrm>
              <a:prstGeom prst="rtTriangle">
                <a:avLst/>
              </a:prstGeom>
              <a:solidFill>
                <a:srgbClr val="FF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800"/>
              </a:p>
            </p:txBody>
          </p:sp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18D8C8EE-C344-424D-9002-115821D415AC}"/>
                  </a:ext>
                </a:extLst>
              </p:cNvPr>
              <p:cNvSpPr/>
              <p:nvPr/>
            </p:nvSpPr>
            <p:spPr>
              <a:xfrm>
                <a:off x="1979410" y="3716090"/>
                <a:ext cx="646593" cy="1641008"/>
              </a:xfrm>
              <a:prstGeom prst="rect">
                <a:avLst/>
              </a:prstGeom>
              <a:solidFill>
                <a:srgbClr val="FCE7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800"/>
              </a:p>
            </p:txBody>
          </p:sp>
          <p:sp>
            <p:nvSpPr>
              <p:cNvPr id="43" name="Rechthoek 42">
                <a:extLst>
                  <a:ext uri="{FF2B5EF4-FFF2-40B4-BE49-F238E27FC236}">
                    <a16:creationId xmlns:a16="http://schemas.microsoft.com/office/drawing/2014/main" id="{F7A885FF-EB76-477B-A1D3-48944407015D}"/>
                  </a:ext>
                </a:extLst>
              </p:cNvPr>
              <p:cNvSpPr/>
              <p:nvPr/>
            </p:nvSpPr>
            <p:spPr>
              <a:xfrm>
                <a:off x="2555365" y="3716090"/>
                <a:ext cx="646593" cy="1641008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800"/>
              </a:p>
            </p:txBody>
          </p:sp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25C75CB3-D320-4E8F-A457-9DB57522D142}"/>
                  </a:ext>
                </a:extLst>
              </p:cNvPr>
              <p:cNvSpPr/>
              <p:nvPr/>
            </p:nvSpPr>
            <p:spPr>
              <a:xfrm>
                <a:off x="3131320" y="3716090"/>
                <a:ext cx="646593" cy="1641008"/>
              </a:xfrm>
              <a:prstGeom prst="rect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800"/>
              </a:p>
            </p:txBody>
          </p:sp>
          <p:sp>
            <p:nvSpPr>
              <p:cNvPr id="45" name="Rechthoekige driehoek 44">
                <a:extLst>
                  <a:ext uri="{FF2B5EF4-FFF2-40B4-BE49-F238E27FC236}">
                    <a16:creationId xmlns:a16="http://schemas.microsoft.com/office/drawing/2014/main" id="{20F4E3FF-DD46-4E52-8B02-394D255683C0}"/>
                  </a:ext>
                </a:extLst>
              </p:cNvPr>
              <p:cNvSpPr/>
              <p:nvPr/>
            </p:nvSpPr>
            <p:spPr>
              <a:xfrm>
                <a:off x="5076526" y="3716090"/>
                <a:ext cx="842200" cy="1641008"/>
              </a:xfrm>
              <a:prstGeom prst="rtTriangle">
                <a:avLst/>
              </a:prstGeom>
              <a:solidFill>
                <a:srgbClr val="9933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800"/>
              </a:p>
            </p:txBody>
          </p: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55136592-DADC-4139-B02F-293F9896AF8C}"/>
                  </a:ext>
                </a:extLst>
              </p:cNvPr>
              <p:cNvSpPr/>
              <p:nvPr/>
            </p:nvSpPr>
            <p:spPr>
              <a:xfrm flipH="1">
                <a:off x="3777913" y="3716090"/>
                <a:ext cx="646589" cy="164100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800"/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7B84179A-D374-4ED4-829E-A331E5D55665}"/>
                  </a:ext>
                </a:extLst>
              </p:cNvPr>
              <p:cNvSpPr/>
              <p:nvPr/>
            </p:nvSpPr>
            <p:spPr>
              <a:xfrm>
                <a:off x="1474093" y="3716090"/>
                <a:ext cx="516184" cy="1641008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800"/>
              </a:p>
            </p:txBody>
          </p:sp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DF944477-119F-49D4-91A0-95F50B920E95}"/>
                  </a:ext>
                </a:extLst>
              </p:cNvPr>
              <p:cNvSpPr/>
              <p:nvPr/>
            </p:nvSpPr>
            <p:spPr>
              <a:xfrm flipH="1">
                <a:off x="4424502" y="3716090"/>
                <a:ext cx="652024" cy="1641008"/>
              </a:xfrm>
              <a:prstGeom prst="rect">
                <a:avLst/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800"/>
              </a:p>
            </p:txBody>
          </p:sp>
          <p:sp>
            <p:nvSpPr>
              <p:cNvPr id="49" name="AutoShape 7">
                <a:extLst>
                  <a:ext uri="{FF2B5EF4-FFF2-40B4-BE49-F238E27FC236}">
                    <a16:creationId xmlns:a16="http://schemas.microsoft.com/office/drawing/2014/main" id="{02326801-68CB-4B13-A359-98EE13D79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1782" y="569520"/>
                <a:ext cx="2363587" cy="2000468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nl-NL" sz="800">
                  <a:latin typeface="Verdana" pitchFamily="34" charset="0"/>
                </a:endParaRPr>
              </a:p>
            </p:txBody>
          </p:sp>
          <p:grpSp>
            <p:nvGrpSpPr>
              <p:cNvPr id="50" name="Group 39">
                <a:extLst>
                  <a:ext uri="{FF2B5EF4-FFF2-40B4-BE49-F238E27FC236}">
                    <a16:creationId xmlns:a16="http://schemas.microsoft.com/office/drawing/2014/main" id="{F1C855C8-230C-4127-84A0-BE1D71AF07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47913" y="428624"/>
                <a:ext cx="1862113" cy="1714643"/>
                <a:chOff x="3062" y="890"/>
                <a:chExt cx="995" cy="904"/>
              </a:xfrm>
            </p:grpSpPr>
            <p:sp>
              <p:nvSpPr>
                <p:cNvPr id="52" name="Text Box 41">
                  <a:extLst>
                    <a:ext uri="{FF2B5EF4-FFF2-40B4-BE49-F238E27FC236}">
                      <a16:creationId xmlns:a16="http://schemas.microsoft.com/office/drawing/2014/main" id="{5F5D93D0-2DF3-4DC0-8C3A-7466D43CF55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24" y="1371"/>
                  <a:ext cx="410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nl-NL" altLang="nl-NL" sz="800" b="1">
                      <a:latin typeface="Verdana" panose="020B0604030504040204" pitchFamily="34" charset="0"/>
                      <a:ea typeface="ヒラギノ角ゴ Pro W3"/>
                      <a:cs typeface="ヒラギノ角ゴ Pro W3"/>
                    </a:rPr>
                    <a:t>ISO</a:t>
                  </a:r>
                </a:p>
              </p:txBody>
            </p:sp>
            <p:sp>
              <p:nvSpPr>
                <p:cNvPr id="53" name="Freeform 40">
                  <a:extLst>
                    <a:ext uri="{FF2B5EF4-FFF2-40B4-BE49-F238E27FC236}">
                      <a16:creationId xmlns:a16="http://schemas.microsoft.com/office/drawing/2014/main" id="{93416794-A259-4F41-AA6F-AA34E7FA1C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2" y="890"/>
                  <a:ext cx="995" cy="904"/>
                </a:xfrm>
                <a:custGeom>
                  <a:avLst/>
                  <a:gdLst>
                    <a:gd name="T0" fmla="*/ 1045 w 858"/>
                    <a:gd name="T1" fmla="*/ 0 h 816"/>
                    <a:gd name="T2" fmla="*/ 0 w 858"/>
                    <a:gd name="T3" fmla="*/ 1509 h 816"/>
                    <a:gd name="T4" fmla="*/ 2087 w 858"/>
                    <a:gd name="T5" fmla="*/ 1509 h 816"/>
                    <a:gd name="T6" fmla="*/ 1045 w 858"/>
                    <a:gd name="T7" fmla="*/ 0 h 81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58"/>
                    <a:gd name="T13" fmla="*/ 0 h 816"/>
                    <a:gd name="T14" fmla="*/ 858 w 858"/>
                    <a:gd name="T15" fmla="*/ 816 h 81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58" h="816">
                      <a:moveTo>
                        <a:pt x="429" y="0"/>
                      </a:moveTo>
                      <a:lnTo>
                        <a:pt x="0" y="816"/>
                      </a:lnTo>
                      <a:lnTo>
                        <a:pt x="858" y="816"/>
                      </a:lnTo>
                      <a:lnTo>
                        <a:pt x="429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nl-NL"/>
                </a:p>
              </p:txBody>
            </p:sp>
          </p:grpSp>
          <p:sp>
            <p:nvSpPr>
              <p:cNvPr id="51" name="AutoShape 8">
                <a:extLst>
                  <a:ext uri="{FF2B5EF4-FFF2-40B4-BE49-F238E27FC236}">
                    <a16:creationId xmlns:a16="http://schemas.microsoft.com/office/drawing/2014/main" id="{9700A39B-CDE9-412A-BCCE-7279A04131A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2875" y="428624"/>
                <a:ext cx="6229325" cy="5678649"/>
              </a:xfrm>
              <a:prstGeom prst="triangle">
                <a:avLst>
                  <a:gd name="adj" fmla="val 50000"/>
                </a:avLst>
              </a:prstGeom>
              <a:noFill/>
              <a:ln w="889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800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34" name="Tekstvak 3">
              <a:extLst>
                <a:ext uri="{FF2B5EF4-FFF2-40B4-BE49-F238E27FC236}">
                  <a16:creationId xmlns:a16="http://schemas.microsoft.com/office/drawing/2014/main" id="{5492078A-442C-4DA3-80D8-134A03A475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3802" y="3294047"/>
              <a:ext cx="3907571" cy="1110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800" dirty="0"/>
                <a:t>Rules </a:t>
              </a:r>
              <a:r>
                <a:rPr lang="nl-NL" altLang="nl-NL" sz="800" dirty="0" err="1"/>
                <a:t>and</a:t>
              </a:r>
              <a:r>
                <a:rPr lang="nl-NL" altLang="nl-NL" sz="800" dirty="0"/>
                <a:t> </a:t>
              </a:r>
              <a:r>
                <a:rPr lang="nl-NL" altLang="nl-NL" sz="800" dirty="0" err="1"/>
                <a:t>semantics</a:t>
              </a:r>
              <a:endParaRPr lang="nl-NL" altLang="nl-NL" sz="800" dirty="0"/>
            </a:p>
            <a:p>
              <a:pPr eaLnBrk="1" hangingPunct="1"/>
              <a:r>
                <a:rPr lang="nl-NL" altLang="nl-NL" sz="800" dirty="0" err="1"/>
                <a:t>national</a:t>
              </a:r>
              <a:endParaRPr lang="nl-NL" altLang="nl-NL" sz="800" dirty="0"/>
            </a:p>
          </p:txBody>
        </p:sp>
        <p:sp>
          <p:nvSpPr>
            <p:cNvPr id="35" name="Tekstvak 4">
              <a:extLst>
                <a:ext uri="{FF2B5EF4-FFF2-40B4-BE49-F238E27FC236}">
                  <a16:creationId xmlns:a16="http://schemas.microsoft.com/office/drawing/2014/main" id="{212A4F13-A51A-45AD-BB99-C130E69922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7501" y="4643009"/>
              <a:ext cx="3079090" cy="70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800" dirty="0"/>
                <a:t>Domain </a:t>
              </a:r>
              <a:r>
                <a:rPr lang="nl-NL" altLang="nl-NL" sz="800" dirty="0" err="1"/>
                <a:t>models</a:t>
              </a:r>
              <a:endParaRPr lang="nl-NL" altLang="nl-NL" sz="800" dirty="0"/>
            </a:p>
          </p:txBody>
        </p:sp>
        <p:sp>
          <p:nvSpPr>
            <p:cNvPr id="36" name="Tekstvak 5">
              <a:extLst>
                <a:ext uri="{FF2B5EF4-FFF2-40B4-BE49-F238E27FC236}">
                  <a16:creationId xmlns:a16="http://schemas.microsoft.com/office/drawing/2014/main" id="{79669411-E160-4533-9128-2F55C2C6B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5181" y="1484331"/>
              <a:ext cx="3907571" cy="1110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800" dirty="0"/>
                <a:t>Rules </a:t>
              </a:r>
              <a:r>
                <a:rPr lang="nl-NL" altLang="nl-NL" sz="800" dirty="0" err="1"/>
                <a:t>and</a:t>
              </a:r>
              <a:r>
                <a:rPr lang="nl-NL" altLang="nl-NL" sz="800" dirty="0"/>
                <a:t> </a:t>
              </a:r>
              <a:r>
                <a:rPr lang="nl-NL" altLang="nl-NL" sz="800" dirty="0" err="1"/>
                <a:t>semantics</a:t>
              </a:r>
              <a:endParaRPr lang="nl-NL" altLang="nl-NL" sz="800" dirty="0"/>
            </a:p>
            <a:p>
              <a:pPr eaLnBrk="1" hangingPunct="1"/>
              <a:r>
                <a:rPr lang="nl-NL" altLang="nl-NL" sz="800" dirty="0"/>
                <a:t> </a:t>
              </a:r>
              <a:r>
                <a:rPr lang="nl-NL" altLang="nl-NL" sz="800" dirty="0" err="1"/>
                <a:t>international</a:t>
              </a:r>
              <a:endParaRPr lang="nl-NL" altLang="nl-NL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95819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jdelijke aanduiding voor tekst 2">
            <a:extLst>
              <a:ext uri="{FF2B5EF4-FFF2-40B4-BE49-F238E27FC236}">
                <a16:creationId xmlns:a16="http://schemas.microsoft.com/office/drawing/2014/main" id="{207B9049-C13C-4D49-BB34-9B4BC97693B3}"/>
              </a:ext>
            </a:extLst>
          </p:cNvPr>
          <p:cNvSpPr txBox="1">
            <a:spLocks/>
          </p:cNvSpPr>
          <p:nvPr/>
        </p:nvSpPr>
        <p:spPr>
          <a:xfrm>
            <a:off x="6372200" y="0"/>
            <a:ext cx="2771799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Predicate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vs</a:t>
            </a:r>
            <a:r>
              <a:rPr lang="nl-NL" b="0" dirty="0">
                <a:solidFill>
                  <a:schemeClr val="tx1"/>
                </a:solidFill>
              </a:rPr>
              <a:t> Property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22B0FC2-3BF8-414A-8761-928AF6A3C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2/4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DB22DDF-FEB6-0344-B86C-E25507595155}"/>
              </a:ext>
            </a:extLst>
          </p:cNvPr>
          <p:cNvSpPr txBox="1"/>
          <p:nvPr/>
        </p:nvSpPr>
        <p:spPr>
          <a:xfrm>
            <a:off x="179512" y="2466348"/>
            <a:ext cx="3624710" cy="101566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schema: &lt;http://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schema.org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/&gt;.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ex: &lt;http://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/&gt;.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ex:Geonovum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schema:employee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ex:Paul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ex:Paul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schema:Person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ex:Geonovum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schema:Organization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8C39B33F-EDF8-A746-B30F-9F26604C2A02}"/>
              </a:ext>
            </a:extLst>
          </p:cNvPr>
          <p:cNvGrpSpPr/>
          <p:nvPr/>
        </p:nvGrpSpPr>
        <p:grpSpPr>
          <a:xfrm>
            <a:off x="2123728" y="1116245"/>
            <a:ext cx="3454132" cy="1167473"/>
            <a:chOff x="2123728" y="1116245"/>
            <a:chExt cx="3454132" cy="1167473"/>
          </a:xfrm>
        </p:grpSpPr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CCE19E8B-9866-D843-89F2-F054BA2668EC}"/>
                </a:ext>
              </a:extLst>
            </p:cNvPr>
            <p:cNvSpPr/>
            <p:nvPr/>
          </p:nvSpPr>
          <p:spPr>
            <a:xfrm>
              <a:off x="4858906" y="1131590"/>
              <a:ext cx="648072" cy="3693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Paul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3887D915-F74B-F64D-BC1F-225B12298621}"/>
                </a:ext>
              </a:extLst>
            </p:cNvPr>
            <p:cNvSpPr/>
            <p:nvPr/>
          </p:nvSpPr>
          <p:spPr>
            <a:xfrm>
              <a:off x="2267744" y="1116245"/>
              <a:ext cx="1152128" cy="3693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Geonovum</a:t>
              </a:r>
              <a:endParaRPr lang="nl-NL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Rechte verbindingslijn met pijl 2">
              <a:extLst>
                <a:ext uri="{FF2B5EF4-FFF2-40B4-BE49-F238E27FC236}">
                  <a16:creationId xmlns:a16="http://schemas.microsoft.com/office/drawing/2014/main" id="{7A866D23-00AF-6540-A608-396F51575F4C}"/>
                </a:ext>
              </a:extLst>
            </p:cNvPr>
            <p:cNvCxnSpPr>
              <a:cxnSpLocks/>
              <a:stCxn id="10" idx="2"/>
              <a:endCxn id="12" idx="6"/>
            </p:cNvCxnSpPr>
            <p:nvPr/>
          </p:nvCxnSpPr>
          <p:spPr>
            <a:xfrm flipH="1" flipV="1">
              <a:off x="3419872" y="1300911"/>
              <a:ext cx="1439034" cy="15345"/>
            </a:xfrm>
            <a:prstGeom prst="straightConnector1">
              <a:avLst/>
            </a:prstGeom>
            <a:noFill/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707B76D7-48D9-544F-8EF6-E3F4C12D25E8}"/>
                </a:ext>
              </a:extLst>
            </p:cNvPr>
            <p:cNvSpPr/>
            <p:nvPr/>
          </p:nvSpPr>
          <p:spPr>
            <a:xfrm>
              <a:off x="3741852" y="1244248"/>
              <a:ext cx="902156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E6335208-DDE3-F247-867D-EDEC37676171}"/>
                </a:ext>
              </a:extLst>
            </p:cNvPr>
            <p:cNvSpPr txBox="1"/>
            <p:nvPr/>
          </p:nvSpPr>
          <p:spPr>
            <a:xfrm>
              <a:off x="3676053" y="1131590"/>
              <a:ext cx="1111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employee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CBEDF320-2B40-B04B-9644-469600F03181}"/>
                </a:ext>
              </a:extLst>
            </p:cNvPr>
            <p:cNvSpPr/>
            <p:nvPr/>
          </p:nvSpPr>
          <p:spPr>
            <a:xfrm>
              <a:off x="4788024" y="1914386"/>
              <a:ext cx="789836" cy="369332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Person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B1A9E7C1-96A4-FE40-9D04-E2F2BABA9C00}"/>
                </a:ext>
              </a:extLst>
            </p:cNvPr>
            <p:cNvSpPr/>
            <p:nvPr/>
          </p:nvSpPr>
          <p:spPr>
            <a:xfrm>
              <a:off x="2123728" y="1899041"/>
              <a:ext cx="1440160" cy="369332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nl-NL" dirty="0" err="1">
                  <a:solidFill>
                    <a:schemeClr val="tx1"/>
                  </a:solidFill>
                </a:rPr>
                <a:t>Organization</a:t>
              </a:r>
              <a:endParaRPr lang="nl-NL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Rechte verbindingslijn met pijl 17">
              <a:extLst>
                <a:ext uri="{FF2B5EF4-FFF2-40B4-BE49-F238E27FC236}">
                  <a16:creationId xmlns:a16="http://schemas.microsoft.com/office/drawing/2014/main" id="{A376981A-61FA-6D4D-A076-F86AE97F7841}"/>
                </a:ext>
              </a:extLst>
            </p:cNvPr>
            <p:cNvCxnSpPr>
              <a:stCxn id="10" idx="4"/>
              <a:endCxn id="25" idx="0"/>
            </p:cNvCxnSpPr>
            <p:nvPr/>
          </p:nvCxnSpPr>
          <p:spPr>
            <a:xfrm>
              <a:off x="5182942" y="1500922"/>
              <a:ext cx="0" cy="413464"/>
            </a:xfrm>
            <a:prstGeom prst="straightConnector1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Rechte verbindingslijn met pijl 27">
              <a:extLst>
                <a:ext uri="{FF2B5EF4-FFF2-40B4-BE49-F238E27FC236}">
                  <a16:creationId xmlns:a16="http://schemas.microsoft.com/office/drawing/2014/main" id="{3B64B00D-D563-A84B-8BAD-39BF5C1252F7}"/>
                </a:ext>
              </a:extLst>
            </p:cNvPr>
            <p:cNvCxnSpPr>
              <a:cxnSpLocks/>
              <a:stCxn id="12" idx="4"/>
              <a:endCxn id="26" idx="0"/>
            </p:cNvCxnSpPr>
            <p:nvPr/>
          </p:nvCxnSpPr>
          <p:spPr>
            <a:xfrm>
              <a:off x="2843808" y="1485577"/>
              <a:ext cx="0" cy="413464"/>
            </a:xfrm>
            <a:prstGeom prst="straightConnector1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Tekstvak 31">
              <a:extLst>
                <a:ext uri="{FF2B5EF4-FFF2-40B4-BE49-F238E27FC236}">
                  <a16:creationId xmlns:a16="http://schemas.microsoft.com/office/drawing/2014/main" id="{196AD3EF-EF4A-3E43-8C15-09E9637C4C9A}"/>
                </a:ext>
              </a:extLst>
            </p:cNvPr>
            <p:cNvSpPr txBox="1"/>
            <p:nvPr/>
          </p:nvSpPr>
          <p:spPr>
            <a:xfrm>
              <a:off x="4933296" y="1450980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 a</a:t>
              </a:r>
            </a:p>
          </p:txBody>
        </p:sp>
        <p:sp>
          <p:nvSpPr>
            <p:cNvPr id="35" name="Tekstvak 34">
              <a:extLst>
                <a:ext uri="{FF2B5EF4-FFF2-40B4-BE49-F238E27FC236}">
                  <a16:creationId xmlns:a16="http://schemas.microsoft.com/office/drawing/2014/main" id="{FBDB3756-BC21-7641-B387-DD4F2D4D4A53}"/>
                </a:ext>
              </a:extLst>
            </p:cNvPr>
            <p:cNvSpPr txBox="1"/>
            <p:nvPr/>
          </p:nvSpPr>
          <p:spPr>
            <a:xfrm>
              <a:off x="2591180" y="143563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 </a:t>
              </a:r>
              <a:r>
                <a:rPr lang="nl-NL" dirty="0" err="1"/>
                <a:t>an</a:t>
              </a:r>
              <a:endParaRPr lang="nl-NL" dirty="0"/>
            </a:p>
          </p:txBody>
        </p:sp>
      </p:grp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9C9166C8-89EE-434E-81BD-3F55B8882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386" y="2974179"/>
            <a:ext cx="5130800" cy="1663700"/>
          </a:xfrm>
          <a:prstGeom prst="rect">
            <a:avLst/>
          </a:prstGeom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D4E3B100-22EB-7A44-99A6-2635F41D6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960" y="355011"/>
            <a:ext cx="1953756" cy="19287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734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22B0FC2-3BF8-414A-8761-928AF6A3C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2/4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7D98C762-B3FF-9244-9435-1F91622E49EE}"/>
              </a:ext>
            </a:extLst>
          </p:cNvPr>
          <p:cNvSpPr txBox="1"/>
          <p:nvPr/>
        </p:nvSpPr>
        <p:spPr>
          <a:xfrm>
            <a:off x="2123728" y="1117592"/>
            <a:ext cx="348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“</a:t>
            </a:r>
            <a:r>
              <a:rPr lang="nl-NL" dirty="0" err="1"/>
              <a:t>Geonovum</a:t>
            </a:r>
            <a:r>
              <a:rPr lang="nl-NL" dirty="0"/>
              <a:t> </a:t>
            </a:r>
            <a:r>
              <a:rPr lang="nl-NL" i="1" dirty="0">
                <a:solidFill>
                  <a:schemeClr val="bg1">
                    <a:lumMod val="50000"/>
                  </a:schemeClr>
                </a:solidFill>
              </a:rPr>
              <a:t>has</a:t>
            </a:r>
            <a:r>
              <a:rPr lang="nl-NL" dirty="0"/>
              <a:t> employee      Paul”</a:t>
            </a:r>
          </a:p>
        </p:txBody>
      </p:sp>
      <p:sp>
        <p:nvSpPr>
          <p:cNvPr id="20" name="Tijdelijke aanduiding voor tekst 2">
            <a:extLst>
              <a:ext uri="{FF2B5EF4-FFF2-40B4-BE49-F238E27FC236}">
                <a16:creationId xmlns:a16="http://schemas.microsoft.com/office/drawing/2014/main" id="{DE95D5C7-FDCD-9C4B-B994-1C566B77409B}"/>
              </a:ext>
            </a:extLst>
          </p:cNvPr>
          <p:cNvSpPr txBox="1">
            <a:spLocks/>
          </p:cNvSpPr>
          <p:nvPr/>
        </p:nvSpPr>
        <p:spPr>
          <a:xfrm>
            <a:off x="6372200" y="0"/>
            <a:ext cx="2771799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Predicate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vs</a:t>
            </a:r>
            <a:r>
              <a:rPr lang="nl-NL" b="0" dirty="0">
                <a:solidFill>
                  <a:schemeClr val="tx1"/>
                </a:solidFill>
              </a:rPr>
              <a:t> Property</a:t>
            </a:r>
          </a:p>
        </p:txBody>
      </p:sp>
    </p:spTree>
    <p:extLst>
      <p:ext uri="{BB962C8B-B14F-4D97-AF65-F5344CB8AC3E}">
        <p14:creationId xmlns:p14="http://schemas.microsoft.com/office/powerpoint/2010/main" val="18293128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22B0FC2-3BF8-414A-8761-928AF6A3C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3/4</a:t>
            </a:r>
          </a:p>
        </p:txBody>
      </p:sp>
      <p:sp>
        <p:nvSpPr>
          <p:cNvPr id="20" name="Tijdelijke aanduiding voor tekst 2">
            <a:extLst>
              <a:ext uri="{FF2B5EF4-FFF2-40B4-BE49-F238E27FC236}">
                <a16:creationId xmlns:a16="http://schemas.microsoft.com/office/drawing/2014/main" id="{DE95D5C7-FDCD-9C4B-B994-1C566B77409B}"/>
              </a:ext>
            </a:extLst>
          </p:cNvPr>
          <p:cNvSpPr txBox="1">
            <a:spLocks/>
          </p:cNvSpPr>
          <p:nvPr/>
        </p:nvSpPr>
        <p:spPr>
          <a:xfrm>
            <a:off x="6012160" y="0"/>
            <a:ext cx="3131839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Attributes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vs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Predicates</a:t>
            </a:r>
            <a:endParaRPr lang="nl-NL" b="0" dirty="0">
              <a:solidFill>
                <a:schemeClr val="tx1"/>
              </a:solidFill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59D1CD7-6B97-4348-9E73-AF57603E1184}"/>
              </a:ext>
            </a:extLst>
          </p:cNvPr>
          <p:cNvSpPr txBox="1"/>
          <p:nvPr/>
        </p:nvSpPr>
        <p:spPr>
          <a:xfrm>
            <a:off x="179512" y="3550594"/>
            <a:ext cx="5391219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ex:aTelephoneSim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ex:number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”00331234567”.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ex:aBankAccount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ex:number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“DE05 1002 0500 0003 2873 00”.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736E743D-213F-A04B-8D3B-64FDDFFABE3C}"/>
              </a:ext>
            </a:extLst>
          </p:cNvPr>
          <p:cNvSpPr txBox="1"/>
          <p:nvPr/>
        </p:nvSpPr>
        <p:spPr>
          <a:xfrm>
            <a:off x="179512" y="4246863"/>
            <a:ext cx="2601994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ex:number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rdf:Property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BF03E748-FF71-0341-9DBF-DC30EDC4F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5738"/>
            <a:ext cx="48895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4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22B0FC2-3BF8-414A-8761-928AF6A3C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3/4</a:t>
            </a:r>
          </a:p>
        </p:txBody>
      </p:sp>
      <p:sp>
        <p:nvSpPr>
          <p:cNvPr id="20" name="Tijdelijke aanduiding voor tekst 2">
            <a:extLst>
              <a:ext uri="{FF2B5EF4-FFF2-40B4-BE49-F238E27FC236}">
                <a16:creationId xmlns:a16="http://schemas.microsoft.com/office/drawing/2014/main" id="{DE95D5C7-FDCD-9C4B-B994-1C566B77409B}"/>
              </a:ext>
            </a:extLst>
          </p:cNvPr>
          <p:cNvSpPr txBox="1">
            <a:spLocks/>
          </p:cNvSpPr>
          <p:nvPr/>
        </p:nvSpPr>
        <p:spPr>
          <a:xfrm>
            <a:off x="6012160" y="0"/>
            <a:ext cx="3131839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Attributes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vs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Predicates</a:t>
            </a:r>
            <a:endParaRPr lang="nl-NL" b="0" dirty="0">
              <a:solidFill>
                <a:schemeClr val="tx1"/>
              </a:solidFill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59D1CD7-6B97-4348-9E73-AF57603E1184}"/>
              </a:ext>
            </a:extLst>
          </p:cNvPr>
          <p:cNvSpPr txBox="1"/>
          <p:nvPr/>
        </p:nvSpPr>
        <p:spPr>
          <a:xfrm>
            <a:off x="179512" y="3550594"/>
            <a:ext cx="5391219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ex:aTelephoneSim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ex:number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”00331234567”.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ex:aBankAccount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ex:number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“DE05 1002 0500 0003 2873 00”.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DE4AEBE7-6B59-D14C-8E95-F15369595C4F}"/>
              </a:ext>
            </a:extLst>
          </p:cNvPr>
          <p:cNvSpPr txBox="1"/>
          <p:nvPr/>
        </p:nvSpPr>
        <p:spPr>
          <a:xfrm>
            <a:off x="179512" y="4246863"/>
            <a:ext cx="2973891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ex:number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rdf:Property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rdfs:domain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ex:TelephoneSIM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rdfs:range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05B6C74-A888-1244-87C8-3A5A742B477E}"/>
              </a:ext>
            </a:extLst>
          </p:cNvPr>
          <p:cNvSpPr txBox="1"/>
          <p:nvPr/>
        </p:nvSpPr>
        <p:spPr>
          <a:xfrm>
            <a:off x="3563888" y="4235074"/>
            <a:ext cx="2880917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ex:number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rdf:Property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rdfs:domain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ex:BankAccount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rdfs:range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91480402-4CB4-1146-A372-AD475CCA7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5738"/>
            <a:ext cx="4889500" cy="2184400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8518CACF-A0EB-A34F-8FFA-D704E392C902}"/>
              </a:ext>
            </a:extLst>
          </p:cNvPr>
          <p:cNvSpPr txBox="1"/>
          <p:nvPr/>
        </p:nvSpPr>
        <p:spPr>
          <a:xfrm>
            <a:off x="6012160" y="1231683"/>
            <a:ext cx="2520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“</a:t>
            </a:r>
            <a:r>
              <a:rPr lang="nl-NL" dirty="0" err="1"/>
              <a:t>So</a:t>
            </a:r>
            <a:r>
              <a:rPr lang="nl-NL" dirty="0"/>
              <a:t> I </a:t>
            </a:r>
            <a:r>
              <a:rPr lang="nl-NL" dirty="0" err="1"/>
              <a:t>could</a:t>
            </a:r>
            <a:r>
              <a:rPr lang="nl-NL" dirty="0"/>
              <a:t> call </a:t>
            </a:r>
            <a:r>
              <a:rPr lang="nl-NL" dirty="0" err="1"/>
              <a:t>my</a:t>
            </a:r>
            <a:r>
              <a:rPr lang="nl-NL" dirty="0"/>
              <a:t> bank,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my</a:t>
            </a:r>
            <a:r>
              <a:rPr lang="nl-NL" dirty="0"/>
              <a:t> bank account </a:t>
            </a:r>
            <a:r>
              <a:rPr lang="nl-NL" dirty="0" err="1"/>
              <a:t>number</a:t>
            </a:r>
            <a:r>
              <a:rPr lang="nl-NL" dirty="0"/>
              <a:t>???”</a:t>
            </a:r>
          </a:p>
          <a:p>
            <a:endParaRPr lang="nl-NL" dirty="0"/>
          </a:p>
          <a:p>
            <a:r>
              <a:rPr lang="nl-NL" dirty="0"/>
              <a:t>“Yes </a:t>
            </a:r>
            <a:r>
              <a:rPr lang="nl-NL" dirty="0" err="1"/>
              <a:t>please</a:t>
            </a:r>
            <a:r>
              <a:rPr lang="nl-NL" dirty="0"/>
              <a:t>, </a:t>
            </a:r>
            <a:r>
              <a:rPr lang="nl-NL" dirty="0" err="1"/>
              <a:t>wire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money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my</a:t>
            </a:r>
            <a:r>
              <a:rPr lang="nl-NL" dirty="0"/>
              <a:t> </a:t>
            </a:r>
            <a:r>
              <a:rPr lang="nl-NL" dirty="0" err="1"/>
              <a:t>telephone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!”</a:t>
            </a:r>
          </a:p>
        </p:txBody>
      </p:sp>
    </p:spTree>
    <p:extLst>
      <p:ext uri="{BB962C8B-B14F-4D97-AF65-F5344CB8AC3E}">
        <p14:creationId xmlns:p14="http://schemas.microsoft.com/office/powerpoint/2010/main" val="293201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22B0FC2-3BF8-414A-8761-928AF6A3C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3/4</a:t>
            </a:r>
          </a:p>
        </p:txBody>
      </p:sp>
      <p:sp>
        <p:nvSpPr>
          <p:cNvPr id="20" name="Tijdelijke aanduiding voor tekst 2">
            <a:extLst>
              <a:ext uri="{FF2B5EF4-FFF2-40B4-BE49-F238E27FC236}">
                <a16:creationId xmlns:a16="http://schemas.microsoft.com/office/drawing/2014/main" id="{DE95D5C7-FDCD-9C4B-B994-1C566B77409B}"/>
              </a:ext>
            </a:extLst>
          </p:cNvPr>
          <p:cNvSpPr txBox="1">
            <a:spLocks/>
          </p:cNvSpPr>
          <p:nvPr/>
        </p:nvSpPr>
        <p:spPr>
          <a:xfrm>
            <a:off x="6012160" y="0"/>
            <a:ext cx="3131839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Attributes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vs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Predicates</a:t>
            </a:r>
            <a:endParaRPr lang="nl-NL" b="0" dirty="0">
              <a:solidFill>
                <a:schemeClr val="tx1"/>
              </a:solidFill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59D1CD7-6B97-4348-9E73-AF57603E1184}"/>
              </a:ext>
            </a:extLst>
          </p:cNvPr>
          <p:cNvSpPr txBox="1"/>
          <p:nvPr/>
        </p:nvSpPr>
        <p:spPr>
          <a:xfrm>
            <a:off x="179512" y="3550594"/>
            <a:ext cx="5391219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ex:aTelephoneSim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ex:number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”00331234567”.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ex:aBankAccount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ex:number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“DE05 1002 0500 0003 2873 00”.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736E743D-213F-A04B-8D3B-64FDDFFABE3C}"/>
              </a:ext>
            </a:extLst>
          </p:cNvPr>
          <p:cNvSpPr txBox="1"/>
          <p:nvPr/>
        </p:nvSpPr>
        <p:spPr>
          <a:xfrm>
            <a:off x="179512" y="4246863"/>
            <a:ext cx="2601994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ex:number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rdf:Property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EDDBA83-B444-844B-8FF6-A45755F88006}"/>
              </a:ext>
            </a:extLst>
          </p:cNvPr>
          <p:cNvSpPr txBox="1"/>
          <p:nvPr/>
        </p:nvSpPr>
        <p:spPr>
          <a:xfrm>
            <a:off x="5618700" y="1060961"/>
            <a:ext cx="3345788" cy="267765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shape:TelephoneSIM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sh:NodeShape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sh:targetClass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ex:TelephoneSIM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ex:number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endParaRPr lang="nl-NL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shape:BankAccount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sh:NodeShape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sh:targetClass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ex:BankAccount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ex:number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endParaRPr lang="nl-NL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3CBE9074-0804-1848-B87C-784F41CCF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5738"/>
            <a:ext cx="4889500" cy="2184400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08EC3AF6-871C-1440-AB2A-CD6EC397CF25}"/>
              </a:ext>
            </a:extLst>
          </p:cNvPr>
          <p:cNvSpPr txBox="1"/>
          <p:nvPr/>
        </p:nvSpPr>
        <p:spPr>
          <a:xfrm>
            <a:off x="3752781" y="4220170"/>
            <a:ext cx="5391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It is </a:t>
            </a:r>
            <a:r>
              <a:rPr lang="nl-NL" dirty="0" err="1"/>
              <a:t>possible</a:t>
            </a:r>
            <a:r>
              <a:rPr lang="nl-NL" dirty="0"/>
              <a:t>, </a:t>
            </a:r>
            <a:r>
              <a:rPr lang="nl-NL" dirty="0" err="1"/>
              <a:t>using</a:t>
            </a:r>
            <a:r>
              <a:rPr lang="nl-NL" dirty="0"/>
              <a:t> SHACL (</a:t>
            </a:r>
            <a:r>
              <a:rPr lang="nl-NL" dirty="0" err="1"/>
              <a:t>structure</a:t>
            </a:r>
            <a:r>
              <a:rPr lang="nl-NL" dirty="0"/>
              <a:t>), but </a:t>
            </a:r>
            <a:r>
              <a:rPr lang="nl-NL" dirty="0" err="1"/>
              <a:t>maybe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is </a:t>
            </a:r>
            <a:r>
              <a:rPr lang="nl-NL" dirty="0" err="1"/>
              <a:t>better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have </a:t>
            </a:r>
            <a:r>
              <a:rPr lang="nl-NL" dirty="0" err="1"/>
              <a:t>richer</a:t>
            </a:r>
            <a:r>
              <a:rPr lang="nl-NL" dirty="0"/>
              <a:t> </a:t>
            </a:r>
            <a:r>
              <a:rPr lang="nl-NL" dirty="0" err="1"/>
              <a:t>semantics</a:t>
            </a:r>
            <a:r>
              <a:rPr lang="nl-NL" dirty="0"/>
              <a:t>, </a:t>
            </a:r>
            <a:r>
              <a:rPr lang="nl-NL" dirty="0" err="1"/>
              <a:t>using</a:t>
            </a:r>
            <a:r>
              <a:rPr lang="nl-NL" dirty="0"/>
              <a:t> different </a:t>
            </a:r>
            <a:r>
              <a:rPr lang="nl-NL" dirty="0" err="1"/>
              <a:t>terms</a:t>
            </a:r>
            <a:r>
              <a:rPr lang="nl-NL" dirty="0"/>
              <a:t> (</a:t>
            </a:r>
            <a:r>
              <a:rPr lang="nl-NL" i="1" dirty="0" err="1"/>
              <a:t>bankAccountNumber</a:t>
            </a:r>
            <a:r>
              <a:rPr lang="nl-NL" i="1" dirty="0"/>
              <a:t>, </a:t>
            </a:r>
            <a:r>
              <a:rPr lang="nl-NL" i="1" dirty="0" err="1"/>
              <a:t>telephoneNumber</a:t>
            </a:r>
            <a:r>
              <a:rPr lang="nl-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314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22B0FC2-3BF8-414A-8761-928AF6A3C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4/4</a:t>
            </a:r>
          </a:p>
        </p:txBody>
      </p:sp>
      <p:sp>
        <p:nvSpPr>
          <p:cNvPr id="20" name="Tijdelijke aanduiding voor tekst 2">
            <a:extLst>
              <a:ext uri="{FF2B5EF4-FFF2-40B4-BE49-F238E27FC236}">
                <a16:creationId xmlns:a16="http://schemas.microsoft.com/office/drawing/2014/main" id="{DE95D5C7-FDCD-9C4B-B994-1C566B77409B}"/>
              </a:ext>
            </a:extLst>
          </p:cNvPr>
          <p:cNvSpPr txBox="1">
            <a:spLocks/>
          </p:cNvSpPr>
          <p:nvPr/>
        </p:nvSpPr>
        <p:spPr>
          <a:xfrm>
            <a:off x="5940152" y="0"/>
            <a:ext cx="3203847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Subclass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vs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Enumeration</a:t>
            </a:r>
            <a:endParaRPr lang="nl-NL" b="0" dirty="0">
              <a:solidFill>
                <a:schemeClr val="tx1"/>
              </a:solidFill>
            </a:endParaRP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8E33A1F-6193-4E42-977F-03691F65F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680" y="971550"/>
            <a:ext cx="4292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161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22B0FC2-3BF8-414A-8761-928AF6A3C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195735" cy="699542"/>
          </a:xfrm>
        </p:spPr>
        <p:txBody>
          <a:bodyPr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Example</a:t>
            </a:r>
            <a:r>
              <a:rPr lang="nl-NL" dirty="0">
                <a:solidFill>
                  <a:schemeClr val="tx1"/>
                </a:solidFill>
              </a:rPr>
              <a:t> 4/4</a:t>
            </a:r>
          </a:p>
        </p:txBody>
      </p:sp>
      <p:sp>
        <p:nvSpPr>
          <p:cNvPr id="20" name="Tijdelijke aanduiding voor tekst 2">
            <a:extLst>
              <a:ext uri="{FF2B5EF4-FFF2-40B4-BE49-F238E27FC236}">
                <a16:creationId xmlns:a16="http://schemas.microsoft.com/office/drawing/2014/main" id="{DE95D5C7-FDCD-9C4B-B994-1C566B77409B}"/>
              </a:ext>
            </a:extLst>
          </p:cNvPr>
          <p:cNvSpPr txBox="1">
            <a:spLocks/>
          </p:cNvSpPr>
          <p:nvPr/>
        </p:nvSpPr>
        <p:spPr>
          <a:xfrm>
            <a:off x="5940152" y="0"/>
            <a:ext cx="3203847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F582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b="0" dirty="0" err="1">
                <a:solidFill>
                  <a:schemeClr val="tx1"/>
                </a:solidFill>
              </a:rPr>
              <a:t>Subclass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vs</a:t>
            </a:r>
            <a:r>
              <a:rPr lang="nl-NL" b="0" dirty="0">
                <a:solidFill>
                  <a:schemeClr val="tx1"/>
                </a:solidFill>
              </a:rPr>
              <a:t> </a:t>
            </a:r>
            <a:r>
              <a:rPr lang="nl-NL" b="0" dirty="0" err="1">
                <a:solidFill>
                  <a:schemeClr val="tx1"/>
                </a:solidFill>
              </a:rPr>
              <a:t>Enumeration</a:t>
            </a:r>
            <a:endParaRPr lang="nl-NL" b="0" dirty="0">
              <a:solidFill>
                <a:schemeClr val="tx1"/>
              </a:solidFill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22C6038-B14E-9641-88A4-E72DC2426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50" y="984250"/>
            <a:ext cx="51943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722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7F565762-2B65-8049-A547-3C26969A9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/>
              <a:t>It is </a:t>
            </a:r>
            <a:r>
              <a:rPr lang="nl-NL" sz="1800" dirty="0" err="1"/>
              <a:t>possible</a:t>
            </a:r>
            <a:r>
              <a:rPr lang="nl-NL" sz="1800" dirty="0"/>
              <a:t> </a:t>
            </a:r>
            <a:r>
              <a:rPr lang="nl-NL" sz="1800" dirty="0" err="1"/>
              <a:t>to</a:t>
            </a:r>
            <a:r>
              <a:rPr lang="nl-NL" sz="1800" dirty="0"/>
              <a:t> </a:t>
            </a:r>
            <a:r>
              <a:rPr lang="nl-NL" sz="1800" dirty="0" err="1"/>
              <a:t>create</a:t>
            </a:r>
            <a:r>
              <a:rPr lang="nl-NL" sz="1800" dirty="0"/>
              <a:t> a (</a:t>
            </a:r>
            <a:r>
              <a:rPr lang="nl-NL" sz="1800" dirty="0" err="1"/>
              <a:t>syntactically</a:t>
            </a:r>
            <a:r>
              <a:rPr lang="nl-NL" sz="1800" dirty="0"/>
              <a:t>) </a:t>
            </a:r>
            <a:r>
              <a:rPr lang="nl-NL" sz="1800" b="1" i="1" dirty="0">
                <a:solidFill>
                  <a:schemeClr val="accent6"/>
                </a:solidFill>
              </a:rPr>
              <a:t>correct</a:t>
            </a:r>
            <a:r>
              <a:rPr lang="nl-NL" sz="1800" dirty="0"/>
              <a:t> </a:t>
            </a:r>
            <a:r>
              <a:rPr lang="nl-NL" sz="1800" dirty="0" err="1"/>
              <a:t>translation</a:t>
            </a:r>
            <a:r>
              <a:rPr lang="nl-NL" sz="18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/>
              <a:t>It is </a:t>
            </a:r>
            <a:r>
              <a:rPr lang="nl-NL" sz="1800" b="1" dirty="0" err="1"/>
              <a:t>not</a:t>
            </a:r>
            <a:r>
              <a:rPr lang="nl-NL" sz="1800" dirty="0"/>
              <a:t> </a:t>
            </a:r>
            <a:r>
              <a:rPr lang="nl-NL" sz="1800" dirty="0" err="1"/>
              <a:t>possible</a:t>
            </a:r>
            <a:r>
              <a:rPr lang="nl-NL" sz="1800" dirty="0"/>
              <a:t> </a:t>
            </a:r>
            <a:r>
              <a:rPr lang="nl-NL" sz="1800" dirty="0" err="1"/>
              <a:t>to</a:t>
            </a:r>
            <a:r>
              <a:rPr lang="nl-NL" sz="1800" dirty="0"/>
              <a:t> </a:t>
            </a:r>
            <a:r>
              <a:rPr lang="nl-NL" sz="1800" dirty="0" err="1"/>
              <a:t>create</a:t>
            </a:r>
            <a:r>
              <a:rPr lang="nl-NL" sz="1800" dirty="0"/>
              <a:t> a </a:t>
            </a:r>
            <a:r>
              <a:rPr lang="nl-NL" sz="1800" b="1" i="1" dirty="0" err="1">
                <a:solidFill>
                  <a:schemeClr val="accent6"/>
                </a:solidFill>
              </a:rPr>
              <a:t>valid</a:t>
            </a:r>
            <a:r>
              <a:rPr lang="nl-NL" sz="1800" dirty="0"/>
              <a:t> </a:t>
            </a:r>
            <a:r>
              <a:rPr lang="nl-NL" sz="1800" dirty="0" err="1"/>
              <a:t>translation</a:t>
            </a:r>
            <a:endParaRPr lang="nl-NL" sz="1800" dirty="0"/>
          </a:p>
          <a:p>
            <a:pPr marL="820738" lvl="1" indent="-285750">
              <a:buFont typeface="Arial" panose="020B0604020202020204" pitchFamily="34" charset="0"/>
              <a:buChar char="•"/>
            </a:pPr>
            <a:r>
              <a:rPr lang="nl-NL" sz="1800" dirty="0" err="1"/>
              <a:t>Semantic</a:t>
            </a:r>
            <a:r>
              <a:rPr lang="nl-NL" sz="1800" dirty="0"/>
              <a:t> information is (</a:t>
            </a:r>
            <a:r>
              <a:rPr lang="nl-NL" sz="1800" dirty="0" err="1"/>
              <a:t>almost</a:t>
            </a:r>
            <a:r>
              <a:rPr lang="nl-NL" sz="1800" dirty="0"/>
              <a:t> </a:t>
            </a:r>
            <a:r>
              <a:rPr lang="nl-NL" sz="1800" dirty="0" err="1"/>
              <a:t>always</a:t>
            </a:r>
            <a:r>
              <a:rPr lang="nl-NL" sz="1800" dirty="0"/>
              <a:t>) missing in </a:t>
            </a:r>
            <a:r>
              <a:rPr lang="nl-NL" sz="1800" dirty="0" err="1"/>
              <a:t>the</a:t>
            </a:r>
            <a:r>
              <a:rPr lang="nl-NL" sz="1800" dirty="0"/>
              <a:t> </a:t>
            </a:r>
            <a:r>
              <a:rPr lang="nl-NL" sz="1800" dirty="0" err="1"/>
              <a:t>original</a:t>
            </a:r>
            <a:r>
              <a:rPr lang="nl-NL" sz="1800" dirty="0"/>
              <a:t> model</a:t>
            </a:r>
          </a:p>
          <a:p>
            <a:pPr marL="820738" lvl="1" indent="-285750">
              <a:buFont typeface="Arial" panose="020B0604020202020204" pitchFamily="34" charset="0"/>
              <a:buChar char="•"/>
            </a:pPr>
            <a:r>
              <a:rPr lang="nl-NL" sz="1800" dirty="0"/>
              <a:t>Human </a:t>
            </a:r>
            <a:r>
              <a:rPr lang="nl-NL" sz="1800" dirty="0" err="1"/>
              <a:t>interpretation</a:t>
            </a:r>
            <a:r>
              <a:rPr lang="nl-NL" sz="1800" dirty="0"/>
              <a:t> is </a:t>
            </a:r>
            <a:r>
              <a:rPr lang="nl-NL" sz="1800" dirty="0" err="1"/>
              <a:t>necessary</a:t>
            </a:r>
            <a:r>
              <a:rPr lang="nl-NL" sz="1800" dirty="0"/>
              <a:t>.</a:t>
            </a:r>
          </a:p>
          <a:p>
            <a:pPr marL="820738" lvl="1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820738" lvl="1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r>
              <a:rPr lang="nl-NL" sz="1800" dirty="0"/>
              <a:t>Approach taken: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 err="1"/>
              <a:t>Standardised</a:t>
            </a:r>
            <a:r>
              <a:rPr lang="nl-NL" sz="1800" dirty="0"/>
              <a:t> automatic </a:t>
            </a:r>
            <a:r>
              <a:rPr lang="nl-NL" sz="1800" dirty="0" err="1"/>
              <a:t>translation</a:t>
            </a:r>
            <a:r>
              <a:rPr lang="nl-NL" sz="1800" dirty="0"/>
              <a:t> as a </a:t>
            </a:r>
            <a:r>
              <a:rPr lang="nl-NL" sz="1800" dirty="0" err="1"/>
              <a:t>starting</a:t>
            </a:r>
            <a:r>
              <a:rPr lang="nl-NL" sz="1800" dirty="0"/>
              <a:t> 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/>
              <a:t>The SHACL </a:t>
            </a:r>
            <a:r>
              <a:rPr lang="nl-NL" sz="1800" dirty="0" err="1"/>
              <a:t>vocabulary</a:t>
            </a:r>
            <a:r>
              <a:rPr lang="nl-NL" sz="1800" dirty="0"/>
              <a:t> is </a:t>
            </a:r>
            <a:r>
              <a:rPr lang="nl-NL" sz="1800" i="1" dirty="0" err="1"/>
              <a:t>the</a:t>
            </a:r>
            <a:r>
              <a:rPr lang="nl-NL" sz="1800" dirty="0"/>
              <a:t> missing link </a:t>
            </a:r>
            <a:r>
              <a:rPr lang="nl-NL" sz="1800" dirty="0" err="1"/>
              <a:t>between</a:t>
            </a:r>
            <a:r>
              <a:rPr lang="nl-NL" sz="1800" dirty="0"/>
              <a:t> UML </a:t>
            </a:r>
            <a:r>
              <a:rPr lang="nl-NL" sz="1800" dirty="0" err="1"/>
              <a:t>and</a:t>
            </a:r>
            <a:r>
              <a:rPr lang="nl-NL" sz="1800" dirty="0"/>
              <a:t> RDF.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 err="1"/>
              <a:t>Describe</a:t>
            </a:r>
            <a:r>
              <a:rPr lang="nl-NL" sz="1800" dirty="0"/>
              <a:t> “best </a:t>
            </a:r>
            <a:r>
              <a:rPr lang="nl-NL" sz="1800" dirty="0" err="1"/>
              <a:t>practices</a:t>
            </a:r>
            <a:r>
              <a:rPr lang="nl-NL" sz="1800" dirty="0"/>
              <a:t>” </a:t>
            </a:r>
            <a:r>
              <a:rPr lang="nl-NL" sz="1800" dirty="0" err="1"/>
              <a:t>and</a:t>
            </a:r>
            <a:r>
              <a:rPr lang="nl-NL" sz="1800" dirty="0"/>
              <a:t> “</a:t>
            </a:r>
            <a:r>
              <a:rPr lang="nl-NL" sz="1800" dirty="0" err="1"/>
              <a:t>pitfalls</a:t>
            </a:r>
            <a:r>
              <a:rPr lang="nl-NL" sz="1800" dirty="0"/>
              <a:t>” </a:t>
            </a:r>
            <a:r>
              <a:rPr lang="nl-NL" sz="1800" dirty="0" err="1"/>
              <a:t>for</a:t>
            </a:r>
            <a:r>
              <a:rPr lang="nl-NL" sz="1800" dirty="0"/>
              <a:t> </a:t>
            </a:r>
            <a:r>
              <a:rPr lang="nl-NL" sz="1800" dirty="0" err="1"/>
              <a:t>the</a:t>
            </a:r>
            <a:r>
              <a:rPr lang="nl-NL" sz="1800" dirty="0"/>
              <a:t> human </a:t>
            </a:r>
            <a:r>
              <a:rPr lang="nl-NL" sz="1800" dirty="0" err="1"/>
              <a:t>touch</a:t>
            </a:r>
            <a:r>
              <a:rPr lang="nl-NL" sz="1800" dirty="0"/>
              <a:t>.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FEA04E9-950C-034E-AFBC-46B0122109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3851920" cy="725973"/>
          </a:xfrm>
        </p:spPr>
        <p:txBody>
          <a:bodyPr anchor="ctr">
            <a:normAutofit/>
          </a:bodyPr>
          <a:lstStyle/>
          <a:p>
            <a:r>
              <a:rPr lang="nl-NL" dirty="0">
                <a:solidFill>
                  <a:schemeClr val="tx1"/>
                </a:solidFill>
              </a:rPr>
              <a:t>Automatic </a:t>
            </a:r>
            <a:r>
              <a:rPr lang="nl-NL" dirty="0" err="1">
                <a:solidFill>
                  <a:schemeClr val="tx1"/>
                </a:solidFill>
              </a:rPr>
              <a:t>translation</a:t>
            </a:r>
            <a:r>
              <a:rPr lang="nl-NL" dirty="0">
                <a:solidFill>
                  <a:schemeClr val="tx1"/>
                </a:solidFill>
              </a:rPr>
              <a:t> of UML </a:t>
            </a:r>
            <a:r>
              <a:rPr lang="nl-NL" dirty="0" err="1">
                <a:solidFill>
                  <a:schemeClr val="tx1"/>
                </a:solidFill>
              </a:rPr>
              <a:t>to</a:t>
            </a:r>
            <a:r>
              <a:rPr lang="nl-NL" dirty="0">
                <a:solidFill>
                  <a:schemeClr val="tx1"/>
                </a:solidFill>
              </a:rPr>
              <a:t> RDF </a:t>
            </a:r>
            <a:r>
              <a:rPr lang="nl-NL" dirty="0" err="1">
                <a:solidFill>
                  <a:schemeClr val="tx1"/>
                </a:solidFill>
              </a:rPr>
              <a:t>ontology</a:t>
            </a:r>
            <a:r>
              <a:rPr lang="nl-NL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744414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3A361DD-D78D-5849-A215-81F193283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000" dirty="0"/>
              <a:t>UML en </a:t>
            </a:r>
            <a:r>
              <a:rPr lang="nl-NL" sz="2000" dirty="0" err="1"/>
              <a:t>Linked</a:t>
            </a:r>
            <a:r>
              <a:rPr lang="nl-NL" sz="2000" dirty="0"/>
              <a:t> Data </a:t>
            </a:r>
            <a:r>
              <a:rPr lang="nl-NL" sz="2000" dirty="0" err="1"/>
              <a:t>models</a:t>
            </a:r>
            <a:r>
              <a:rPr lang="nl-NL" sz="2000" dirty="0"/>
              <a:t> </a:t>
            </a:r>
            <a:r>
              <a:rPr lang="nl-NL" sz="2000" b="1" dirty="0" err="1">
                <a:solidFill>
                  <a:schemeClr val="accent6"/>
                </a:solidFill>
              </a:rPr>
              <a:t>can</a:t>
            </a:r>
            <a:r>
              <a:rPr lang="nl-NL" sz="2000" dirty="0"/>
              <a:t> </a:t>
            </a:r>
            <a:r>
              <a:rPr lang="nl-NL" sz="2000" dirty="0" err="1"/>
              <a:t>represent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same</a:t>
            </a:r>
            <a:r>
              <a:rPr lang="nl-NL" sz="2000" dirty="0"/>
              <a:t> </a:t>
            </a:r>
            <a:r>
              <a:rPr lang="nl-NL" sz="2000" dirty="0" err="1"/>
              <a:t>knowledge</a:t>
            </a:r>
            <a:r>
              <a:rPr lang="nl-NL" sz="2000" dirty="0"/>
              <a:t> </a:t>
            </a:r>
            <a:r>
              <a:rPr lang="nl-NL" sz="2000" dirty="0" err="1"/>
              <a:t>about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domain;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000" dirty="0"/>
              <a:t>Most </a:t>
            </a:r>
            <a:r>
              <a:rPr lang="nl-NL" sz="2000" dirty="0" err="1"/>
              <a:t>value</a:t>
            </a:r>
            <a:r>
              <a:rPr lang="nl-NL" sz="2000" dirty="0"/>
              <a:t> is </a:t>
            </a:r>
            <a:r>
              <a:rPr lang="nl-NL" sz="2000" dirty="0" err="1"/>
              <a:t>delivered</a:t>
            </a:r>
            <a:r>
              <a:rPr lang="nl-NL" sz="2000" dirty="0"/>
              <a:t> </a:t>
            </a:r>
            <a:r>
              <a:rPr lang="nl-NL" sz="2000" dirty="0" err="1"/>
              <a:t>from</a:t>
            </a:r>
            <a:r>
              <a:rPr lang="nl-NL" sz="2000" dirty="0"/>
              <a:t> automatic </a:t>
            </a:r>
            <a:r>
              <a:rPr lang="nl-NL" sz="2000" dirty="0" err="1"/>
              <a:t>transformation</a:t>
            </a:r>
            <a:r>
              <a:rPr lang="nl-NL" sz="2000" dirty="0"/>
              <a:t> at </a:t>
            </a:r>
            <a:r>
              <a:rPr lang="nl-NL" sz="2000" dirty="0" err="1"/>
              <a:t>the</a:t>
            </a:r>
            <a:r>
              <a:rPr lang="nl-NL" sz="2000" dirty="0"/>
              <a:t> data level (M0), </a:t>
            </a:r>
            <a:r>
              <a:rPr lang="nl-NL" sz="2000" dirty="0" err="1"/>
              <a:t>this</a:t>
            </a:r>
            <a:r>
              <a:rPr lang="nl-NL" sz="2000" dirty="0"/>
              <a:t> </a:t>
            </a:r>
            <a:r>
              <a:rPr lang="nl-NL" sz="2000" b="1" dirty="0" err="1">
                <a:solidFill>
                  <a:schemeClr val="accent6"/>
                </a:solidFill>
              </a:rPr>
              <a:t>requires</a:t>
            </a:r>
            <a:r>
              <a:rPr lang="nl-NL" sz="2000" b="1" dirty="0"/>
              <a:t> </a:t>
            </a:r>
            <a:r>
              <a:rPr lang="nl-NL" sz="2000" dirty="0"/>
              <a:t>a </a:t>
            </a:r>
            <a:r>
              <a:rPr lang="nl-NL" sz="2000" b="1" i="1" dirty="0" err="1">
                <a:solidFill>
                  <a:schemeClr val="accent6"/>
                </a:solidFill>
              </a:rPr>
              <a:t>valid</a:t>
            </a:r>
            <a:r>
              <a:rPr lang="nl-NL" sz="2000" dirty="0"/>
              <a:t> </a:t>
            </a:r>
            <a:r>
              <a:rPr lang="nl-NL" sz="2000" dirty="0" err="1"/>
              <a:t>translation</a:t>
            </a:r>
            <a:r>
              <a:rPr lang="nl-NL" sz="2000" dirty="0"/>
              <a:t> </a:t>
            </a:r>
            <a:r>
              <a:rPr lang="nl-NL" sz="2000" dirty="0" err="1"/>
              <a:t>between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models</a:t>
            </a:r>
            <a:r>
              <a:rPr lang="nl-NL" sz="2000" dirty="0"/>
              <a:t> (model level, M1);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000" dirty="0"/>
              <a:t>Care </a:t>
            </a:r>
            <a:r>
              <a:rPr lang="nl-NL" sz="2000" dirty="0" err="1"/>
              <a:t>should</a:t>
            </a:r>
            <a:r>
              <a:rPr lang="nl-NL" sz="2000" dirty="0"/>
              <a:t> </a:t>
            </a:r>
            <a:r>
              <a:rPr lang="nl-NL" sz="2000" dirty="0" err="1"/>
              <a:t>be</a:t>
            </a:r>
            <a:r>
              <a:rPr lang="nl-NL" sz="2000" dirty="0"/>
              <a:t> taken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b="1" dirty="0" err="1">
                <a:solidFill>
                  <a:schemeClr val="accent6"/>
                </a:solidFill>
              </a:rPr>
              <a:t>mindset</a:t>
            </a:r>
            <a:r>
              <a:rPr lang="nl-NL" sz="2000" dirty="0"/>
              <a:t> of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modeller</a:t>
            </a:r>
            <a:r>
              <a:rPr lang="nl-NL" sz="2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000" dirty="0"/>
              <a:t>Full automatic </a:t>
            </a:r>
            <a:r>
              <a:rPr lang="nl-NL" sz="2000" dirty="0" err="1"/>
              <a:t>translation</a:t>
            </a:r>
            <a:r>
              <a:rPr lang="nl-NL" sz="2000" dirty="0"/>
              <a:t> at </a:t>
            </a:r>
            <a:r>
              <a:rPr lang="nl-NL" sz="2000" dirty="0" err="1"/>
              <a:t>the</a:t>
            </a:r>
            <a:r>
              <a:rPr lang="nl-NL" sz="2000" dirty="0"/>
              <a:t> model level (M1) is </a:t>
            </a:r>
            <a:r>
              <a:rPr lang="nl-NL" sz="2000" b="1" dirty="0" err="1">
                <a:solidFill>
                  <a:schemeClr val="accent6"/>
                </a:solidFill>
              </a:rPr>
              <a:t>only</a:t>
            </a:r>
            <a:r>
              <a:rPr lang="nl-NL" sz="2000" dirty="0"/>
              <a:t> </a:t>
            </a:r>
            <a:r>
              <a:rPr lang="nl-NL" sz="2000" dirty="0" err="1"/>
              <a:t>possible</a:t>
            </a:r>
            <a:r>
              <a:rPr lang="nl-NL" sz="2000" dirty="0"/>
              <a:t> </a:t>
            </a:r>
            <a:r>
              <a:rPr lang="nl-NL" sz="2000" dirty="0" err="1"/>
              <a:t>if</a:t>
            </a:r>
            <a:r>
              <a:rPr lang="nl-NL" sz="2000" dirty="0"/>
              <a:t> </a:t>
            </a:r>
            <a:r>
              <a:rPr lang="nl-NL" sz="2000" dirty="0" err="1"/>
              <a:t>this</a:t>
            </a:r>
            <a:r>
              <a:rPr lang="nl-NL" sz="2000" dirty="0"/>
              <a:t> </a:t>
            </a:r>
            <a:r>
              <a:rPr lang="nl-NL" sz="2000" dirty="0" err="1"/>
              <a:t>mindset</a:t>
            </a:r>
            <a:r>
              <a:rPr lang="nl-NL" sz="2000" dirty="0"/>
              <a:t> is made explicit in </a:t>
            </a:r>
            <a:r>
              <a:rPr lang="nl-NL" sz="2000" dirty="0" err="1"/>
              <a:t>the</a:t>
            </a:r>
            <a:r>
              <a:rPr lang="nl-NL" sz="2000" dirty="0"/>
              <a:t> model.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sz="1600" dirty="0"/>
              <a:t>For </a:t>
            </a:r>
            <a:r>
              <a:rPr lang="nl-NL" sz="1600" dirty="0" err="1"/>
              <a:t>example</a:t>
            </a:r>
            <a:r>
              <a:rPr lang="nl-NL" sz="1600" dirty="0"/>
              <a:t>: </a:t>
            </a:r>
            <a:r>
              <a:rPr lang="nl-NL" sz="1600" dirty="0" err="1"/>
              <a:t>using</a:t>
            </a:r>
            <a:r>
              <a:rPr lang="nl-NL" sz="1600" dirty="0"/>
              <a:t> </a:t>
            </a:r>
            <a:r>
              <a:rPr lang="nl-NL" sz="1600" dirty="0" err="1"/>
              <a:t>tagged</a:t>
            </a:r>
            <a:r>
              <a:rPr lang="nl-NL" sz="1600" dirty="0"/>
              <a:t> </a:t>
            </a:r>
            <a:r>
              <a:rPr lang="nl-NL" sz="1600" dirty="0" err="1"/>
              <a:t>values</a:t>
            </a:r>
            <a:r>
              <a:rPr lang="nl-NL" sz="1600" dirty="0"/>
              <a:t>, stereotypes, </a:t>
            </a:r>
            <a:r>
              <a:rPr lang="nl-NL" sz="1600" dirty="0" err="1"/>
              <a:t>etc</a:t>
            </a:r>
            <a:r>
              <a:rPr lang="nl-NL" sz="1600" dirty="0"/>
              <a:t>…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1280895-B848-5146-98CC-10CF1405D8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2987823" cy="725973"/>
          </a:xfrm>
        </p:spPr>
        <p:txBody>
          <a:bodyPr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Take </a:t>
            </a:r>
            <a:r>
              <a:rPr lang="nl-NL" dirty="0" err="1">
                <a:solidFill>
                  <a:schemeClr val="tx1"/>
                </a:solidFill>
              </a:rPr>
              <a:t>away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message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74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E9AE43D-7CF1-DC42-AC96-B4E67F06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Results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product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A354A4C-FB1A-C34C-B74D-FAB75B89C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1707654"/>
            <a:ext cx="9036496" cy="3348372"/>
          </a:xfrm>
        </p:spPr>
        <p:txBody>
          <a:bodyPr>
            <a:normAutofit fontScale="85000" lnSpcReduction="10000"/>
          </a:bodyPr>
          <a:lstStyle/>
          <a:p>
            <a:r>
              <a:rPr lang="nl-NL" dirty="0"/>
              <a:t>The set </a:t>
            </a:r>
            <a:r>
              <a:rPr lang="nl-NL" dirty="0" err="1"/>
              <a:t>bibliographic</a:t>
            </a:r>
            <a:r>
              <a:rPr lang="nl-NL" dirty="0"/>
              <a:t> </a:t>
            </a:r>
            <a:r>
              <a:rPr lang="nl-NL" dirty="0" err="1"/>
              <a:t>references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NEN3610</a:t>
            </a:r>
          </a:p>
          <a:p>
            <a:pPr lvl="1"/>
            <a:r>
              <a:rPr lang="nl-NL" dirty="0"/>
              <a:t>The </a:t>
            </a:r>
            <a:r>
              <a:rPr lang="nl-NL" dirty="0" err="1"/>
              <a:t>references</a:t>
            </a:r>
            <a:r>
              <a:rPr lang="nl-NL" dirty="0"/>
              <a:t> </a:t>
            </a:r>
            <a:r>
              <a:rPr lang="nl-NL" dirty="0" err="1"/>
              <a:t>documents</a:t>
            </a:r>
            <a:r>
              <a:rPr lang="nl-NL" dirty="0"/>
              <a:t>,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DublinCore</a:t>
            </a:r>
            <a:r>
              <a:rPr lang="nl-NL" dirty="0"/>
              <a:t> </a:t>
            </a:r>
            <a:r>
              <a:rPr lang="nl-NL" dirty="0" err="1"/>
              <a:t>vocabulary</a:t>
            </a:r>
            <a:r>
              <a:rPr lang="nl-NL" dirty="0"/>
              <a:t>;</a:t>
            </a:r>
          </a:p>
          <a:p>
            <a:r>
              <a:rPr lang="nl-NL" dirty="0"/>
              <a:t>A </a:t>
            </a:r>
            <a:r>
              <a:rPr lang="nl-NL" dirty="0" err="1"/>
              <a:t>glossary</a:t>
            </a:r>
            <a:r>
              <a:rPr lang="nl-NL" dirty="0"/>
              <a:t> of NEN3610 </a:t>
            </a:r>
            <a:r>
              <a:rPr lang="nl-NL" dirty="0" err="1"/>
              <a:t>terms</a:t>
            </a:r>
            <a:r>
              <a:rPr lang="nl-NL" dirty="0"/>
              <a:t>;</a:t>
            </a:r>
          </a:p>
          <a:p>
            <a:pPr lvl="1"/>
            <a:r>
              <a:rPr lang="nl-NL" dirty="0" err="1"/>
              <a:t>Terms</a:t>
            </a:r>
            <a:r>
              <a:rPr lang="nl-NL" dirty="0"/>
              <a:t> like “</a:t>
            </a:r>
            <a:r>
              <a:rPr lang="nl-NL" dirty="0" err="1"/>
              <a:t>attribute</a:t>
            </a:r>
            <a:r>
              <a:rPr lang="nl-NL" dirty="0"/>
              <a:t>”, “</a:t>
            </a:r>
            <a:r>
              <a:rPr lang="nl-NL" dirty="0" err="1"/>
              <a:t>geo</a:t>
            </a:r>
            <a:r>
              <a:rPr lang="nl-NL" dirty="0"/>
              <a:t>-object”, </a:t>
            </a:r>
            <a:r>
              <a:rPr lang="nl-NL" dirty="0" err="1"/>
              <a:t>using</a:t>
            </a:r>
            <a:r>
              <a:rPr lang="nl-NL" dirty="0"/>
              <a:t> SKOS </a:t>
            </a:r>
            <a:r>
              <a:rPr lang="nl-NL" dirty="0" err="1"/>
              <a:t>vocabulary</a:t>
            </a:r>
            <a:r>
              <a:rPr lang="nl-NL" dirty="0"/>
              <a:t>;</a:t>
            </a:r>
          </a:p>
          <a:p>
            <a:r>
              <a:rPr lang="nl-NL" dirty="0"/>
              <a:t>A </a:t>
            </a:r>
            <a:r>
              <a:rPr lang="nl-NL" dirty="0" err="1"/>
              <a:t>taxonomy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NEN3610 </a:t>
            </a:r>
            <a:r>
              <a:rPr lang="nl-NL" dirty="0" err="1"/>
              <a:t>upper</a:t>
            </a:r>
            <a:r>
              <a:rPr lang="nl-NL" dirty="0"/>
              <a:t> classes;</a:t>
            </a:r>
          </a:p>
          <a:p>
            <a:pPr lvl="1"/>
            <a:r>
              <a:rPr lang="nl-NL" dirty="0" err="1"/>
              <a:t>Terms</a:t>
            </a:r>
            <a:r>
              <a:rPr lang="nl-NL" dirty="0"/>
              <a:t> like “Building”, “</a:t>
            </a:r>
            <a:r>
              <a:rPr lang="nl-NL" dirty="0" err="1"/>
              <a:t>Waterway</a:t>
            </a:r>
            <a:r>
              <a:rPr lang="nl-NL" dirty="0"/>
              <a:t>”, “</a:t>
            </a:r>
            <a:r>
              <a:rPr lang="nl-NL" dirty="0" err="1"/>
              <a:t>Terrain</a:t>
            </a:r>
            <a:r>
              <a:rPr lang="nl-NL" dirty="0"/>
              <a:t>”, </a:t>
            </a:r>
            <a:r>
              <a:rPr lang="nl-NL" dirty="0" err="1"/>
              <a:t>using</a:t>
            </a:r>
            <a:r>
              <a:rPr lang="nl-NL" dirty="0"/>
              <a:t> SKOS </a:t>
            </a:r>
            <a:r>
              <a:rPr lang="nl-NL" dirty="0" err="1"/>
              <a:t>vocabulary</a:t>
            </a:r>
            <a:r>
              <a:rPr lang="nl-NL" dirty="0"/>
              <a:t>;</a:t>
            </a:r>
          </a:p>
          <a:p>
            <a:r>
              <a:rPr lang="nl-NL" dirty="0"/>
              <a:t>An </a:t>
            </a:r>
            <a:r>
              <a:rPr lang="nl-NL" dirty="0" err="1"/>
              <a:t>ontology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profile </a:t>
            </a:r>
            <a:r>
              <a:rPr lang="nl-NL" dirty="0" err="1"/>
              <a:t>for</a:t>
            </a:r>
            <a:r>
              <a:rPr lang="nl-NL" dirty="0"/>
              <a:t> NEN3610 </a:t>
            </a:r>
            <a:r>
              <a:rPr lang="nl-NL" dirty="0" err="1"/>
              <a:t>models</a:t>
            </a:r>
            <a:r>
              <a:rPr lang="nl-NL" dirty="0"/>
              <a:t>;</a:t>
            </a:r>
          </a:p>
          <a:p>
            <a:pPr lvl="1"/>
            <a:r>
              <a:rPr lang="nl-NL" dirty="0"/>
              <a:t>Classes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attributes</a:t>
            </a:r>
            <a:r>
              <a:rPr lang="nl-NL" dirty="0"/>
              <a:t> as </a:t>
            </a:r>
            <a:r>
              <a:rPr lang="nl-NL" dirty="0" err="1"/>
              <a:t>defined</a:t>
            </a:r>
            <a:r>
              <a:rPr lang="nl-NL" dirty="0"/>
              <a:t> in NEN3610, </a:t>
            </a:r>
            <a:r>
              <a:rPr lang="nl-NL" dirty="0" err="1"/>
              <a:t>using</a:t>
            </a:r>
            <a:r>
              <a:rPr lang="nl-NL" dirty="0"/>
              <a:t> RDFS/OWL/SHACL</a:t>
            </a:r>
          </a:p>
          <a:p>
            <a:r>
              <a:rPr lang="nl-NL" dirty="0"/>
              <a:t>A set of best-</a:t>
            </a:r>
            <a:r>
              <a:rPr lang="nl-NL" dirty="0" err="1"/>
              <a:t>practices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transform</a:t>
            </a:r>
            <a:r>
              <a:rPr lang="nl-NL" dirty="0"/>
              <a:t> a UML model </a:t>
            </a:r>
            <a:r>
              <a:rPr lang="nl-NL" dirty="0" err="1"/>
              <a:t>into</a:t>
            </a:r>
            <a:r>
              <a:rPr lang="nl-NL" dirty="0"/>
              <a:t> a RDF </a:t>
            </a:r>
            <a:r>
              <a:rPr lang="nl-NL" dirty="0" err="1"/>
              <a:t>Linked</a:t>
            </a:r>
            <a:r>
              <a:rPr lang="nl-NL" dirty="0"/>
              <a:t> Data model.</a:t>
            </a:r>
          </a:p>
        </p:txBody>
      </p:sp>
    </p:spTree>
    <p:extLst>
      <p:ext uri="{BB962C8B-B14F-4D97-AF65-F5344CB8AC3E}">
        <p14:creationId xmlns:p14="http://schemas.microsoft.com/office/powerpoint/2010/main" val="351821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E9AE43D-7CF1-DC42-AC96-B4E67F06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Complementary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cases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A354A4C-FB1A-C34C-B74D-FAB75B89C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UML model:</a:t>
            </a:r>
          </a:p>
          <a:p>
            <a:pPr lvl="1"/>
            <a:r>
              <a:rPr lang="nl-NL" dirty="0" err="1"/>
              <a:t>Controlled</a:t>
            </a:r>
            <a:r>
              <a:rPr lang="nl-NL" dirty="0"/>
              <a:t> environment;</a:t>
            </a:r>
          </a:p>
          <a:p>
            <a:pPr lvl="1"/>
            <a:r>
              <a:rPr lang="nl-NL" dirty="0"/>
              <a:t>For a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application</a:t>
            </a:r>
            <a:r>
              <a:rPr lang="nl-NL" dirty="0"/>
              <a:t>;</a:t>
            </a:r>
          </a:p>
          <a:p>
            <a:pPr lvl="1"/>
            <a:r>
              <a:rPr lang="nl-NL" dirty="0" err="1"/>
              <a:t>Models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 in a domain;</a:t>
            </a:r>
          </a:p>
          <a:p>
            <a:pPr lvl="1"/>
            <a:r>
              <a:rPr lang="nl-NL" dirty="0"/>
              <a:t>Data exchange, data processing, data </a:t>
            </a:r>
            <a:r>
              <a:rPr lang="nl-NL" dirty="0" err="1"/>
              <a:t>administration</a:t>
            </a:r>
            <a:r>
              <a:rPr lang="nl-NL" dirty="0"/>
              <a:t>.</a:t>
            </a:r>
          </a:p>
          <a:p>
            <a:r>
              <a:rPr lang="nl-NL" dirty="0"/>
              <a:t>RDF / </a:t>
            </a:r>
            <a:r>
              <a:rPr lang="nl-NL" dirty="0" err="1"/>
              <a:t>Linked</a:t>
            </a:r>
            <a:r>
              <a:rPr lang="nl-NL" dirty="0"/>
              <a:t> Data model:</a:t>
            </a:r>
          </a:p>
          <a:p>
            <a:pPr lvl="1"/>
            <a:r>
              <a:rPr lang="nl-NL" dirty="0" err="1"/>
              <a:t>Controlled</a:t>
            </a:r>
            <a:r>
              <a:rPr lang="nl-NL" dirty="0"/>
              <a:t> </a:t>
            </a:r>
            <a:r>
              <a:rPr lang="nl-NL" dirty="0" err="1"/>
              <a:t>vocabulary</a:t>
            </a:r>
            <a:r>
              <a:rPr lang="nl-NL" dirty="0"/>
              <a:t>;</a:t>
            </a:r>
          </a:p>
          <a:p>
            <a:pPr lvl="1"/>
            <a:r>
              <a:rPr lang="nl-NL" dirty="0"/>
              <a:t>Universal </a:t>
            </a:r>
            <a:r>
              <a:rPr lang="nl-NL" dirty="0" err="1"/>
              <a:t>use</a:t>
            </a:r>
            <a:r>
              <a:rPr lang="nl-NL" dirty="0"/>
              <a:t> in mind (open environment);</a:t>
            </a:r>
          </a:p>
          <a:p>
            <a:pPr lvl="1"/>
            <a:r>
              <a:rPr lang="nl-NL" dirty="0" err="1"/>
              <a:t>Models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ontology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domain;</a:t>
            </a:r>
          </a:p>
          <a:p>
            <a:pPr lvl="1"/>
            <a:r>
              <a:rPr lang="nl-NL" dirty="0"/>
              <a:t>Data exchange, data processing, data </a:t>
            </a:r>
            <a:r>
              <a:rPr lang="nl-NL" dirty="0" err="1"/>
              <a:t>administration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141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37129D-8D29-470D-89D1-0B81992D6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627534"/>
            <a:ext cx="8229600" cy="1217290"/>
          </a:xfrm>
        </p:spPr>
        <p:txBody>
          <a:bodyPr>
            <a:normAutofit/>
          </a:bodyPr>
          <a:lstStyle/>
          <a:p>
            <a:r>
              <a:rPr lang="nl-NL" dirty="0"/>
              <a:t>UML – LD </a:t>
            </a:r>
            <a:r>
              <a:rPr lang="nl-NL" dirty="0" err="1"/>
              <a:t>combination</a:t>
            </a:r>
            <a:br>
              <a:rPr lang="nl-NL" dirty="0"/>
            </a:br>
            <a:r>
              <a:rPr lang="nl-NL" dirty="0"/>
              <a:t>UML – LD </a:t>
            </a:r>
            <a:r>
              <a:rPr lang="nl-NL" dirty="0" err="1"/>
              <a:t>derivation</a:t>
            </a:r>
            <a:endParaRPr lang="nl-NL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564CC728-3D01-4DFB-AC99-1E53D3D7EE41}"/>
              </a:ext>
            </a:extLst>
          </p:cNvPr>
          <p:cNvSpPr/>
          <p:nvPr/>
        </p:nvSpPr>
        <p:spPr>
          <a:xfrm>
            <a:off x="2152328" y="257175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 err="1">
                <a:solidFill>
                  <a:srgbClr val="000000"/>
                </a:solidFill>
                <a:latin typeface="Arial" panose="020B0604020202020204" pitchFamily="34" charset="0"/>
              </a:rPr>
              <a:t>Let’s</a:t>
            </a: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</a:rPr>
              <a:t> make UML </a:t>
            </a:r>
            <a:r>
              <a:rPr lang="nl-NL" dirty="0" err="1">
                <a:solidFill>
                  <a:srgbClr val="000000"/>
                </a:solidFill>
                <a:latin typeface="Arial" panose="020B0604020202020204" pitchFamily="34" charset="0"/>
              </a:rPr>
              <a:t>and</a:t>
            </a: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</a:rPr>
              <a:t> LD </a:t>
            </a:r>
            <a:r>
              <a:rPr lang="nl-NL" dirty="0" err="1">
                <a:solidFill>
                  <a:srgbClr val="000000"/>
                </a:solidFill>
                <a:latin typeface="Arial" panose="020B0604020202020204" pitchFamily="34" charset="0"/>
              </a:rPr>
              <a:t>interoperable</a:t>
            </a:r>
            <a:endParaRPr lang="nl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6DEB001-734E-44E6-B286-4D7867F5CD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5816" y="3003798"/>
            <a:ext cx="6289848" cy="3213092"/>
          </a:xfrm>
          <a:prstGeom prst="rect">
            <a:avLst/>
          </a:prstGeom>
        </p:spPr>
      </p:pic>
      <p:pic>
        <p:nvPicPr>
          <p:cNvPr id="10" name="Google Shape;353;p55">
            <a:extLst>
              <a:ext uri="{FF2B5EF4-FFF2-40B4-BE49-F238E27FC236}">
                <a16:creationId xmlns:a16="http://schemas.microsoft.com/office/drawing/2014/main" id="{31647FCF-FE26-4B41-8D87-05C3B5B12560}"/>
              </a:ext>
            </a:extLst>
          </p:cNvPr>
          <p:cNvPicPr preferRelativeResize="0"/>
          <p:nvPr/>
        </p:nvPicPr>
        <p:blipFill>
          <a:blip r:embed="rId4">
            <a:alphaModFix amt="21000"/>
          </a:blip>
          <a:stretch>
            <a:fillRect/>
          </a:stretch>
        </p:blipFill>
        <p:spPr>
          <a:xfrm>
            <a:off x="539552" y="758269"/>
            <a:ext cx="9143998" cy="44175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8571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ep 6">
            <a:extLst>
              <a:ext uri="{FF2B5EF4-FFF2-40B4-BE49-F238E27FC236}">
                <a16:creationId xmlns:a16="http://schemas.microsoft.com/office/drawing/2014/main" id="{FAD697BA-EB8C-41FA-B9D4-764E0381E280}"/>
              </a:ext>
            </a:extLst>
          </p:cNvPr>
          <p:cNvGrpSpPr/>
          <p:nvPr/>
        </p:nvGrpSpPr>
        <p:grpSpPr>
          <a:xfrm>
            <a:off x="1979712" y="1059582"/>
            <a:ext cx="4867275" cy="2314942"/>
            <a:chOff x="1642889" y="1347614"/>
            <a:chExt cx="4867275" cy="2314942"/>
          </a:xfrm>
        </p:grpSpPr>
        <p:sp>
          <p:nvSpPr>
            <p:cNvPr id="6" name="Wolkvormige toelichting 5"/>
            <p:cNvSpPr/>
            <p:nvPr/>
          </p:nvSpPr>
          <p:spPr>
            <a:xfrm>
              <a:off x="3347864" y="1347614"/>
              <a:ext cx="1581150" cy="771525"/>
            </a:xfrm>
            <a:prstGeom prst="cloudCallout">
              <a:avLst>
                <a:gd name="adj1" fmla="val -120833"/>
                <a:gd name="adj2" fmla="val 229167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350" dirty="0" err="1"/>
                <a:t>Universe</a:t>
              </a:r>
              <a:r>
                <a:rPr lang="nl-NL" sz="1350" dirty="0"/>
                <a:t> of Discourse</a:t>
              </a:r>
            </a:p>
            <a:p>
              <a:pPr algn="ctr"/>
              <a:r>
                <a:rPr lang="nl-NL" sz="1350" dirty="0"/>
                <a:t>(</a:t>
              </a:r>
              <a:r>
                <a:rPr lang="nl-NL" sz="1350" dirty="0" err="1"/>
                <a:t>UoD</a:t>
              </a:r>
              <a:r>
                <a:rPr lang="nl-NL" sz="1350" dirty="0"/>
                <a:t>)</a:t>
              </a:r>
            </a:p>
          </p:txBody>
        </p:sp>
        <p:sp>
          <p:nvSpPr>
            <p:cNvPr id="12" name="Rechthoek 11"/>
            <p:cNvSpPr/>
            <p:nvPr/>
          </p:nvSpPr>
          <p:spPr>
            <a:xfrm>
              <a:off x="3024014" y="2376314"/>
              <a:ext cx="542925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350"/>
            </a:p>
          </p:txBody>
        </p:sp>
        <p:cxnSp>
          <p:nvCxnSpPr>
            <p:cNvPr id="14" name="Rechte verbindingslijn met pijl 13"/>
            <p:cNvCxnSpPr/>
            <p:nvPr/>
          </p:nvCxnSpPr>
          <p:spPr>
            <a:xfrm flipV="1">
              <a:off x="2471564" y="2119139"/>
              <a:ext cx="1171575" cy="11479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met pijl 15"/>
            <p:cNvCxnSpPr/>
            <p:nvPr/>
          </p:nvCxnSpPr>
          <p:spPr>
            <a:xfrm flipH="1" flipV="1">
              <a:off x="4709939" y="2033414"/>
              <a:ext cx="1062038" cy="123367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kstvak 16"/>
            <p:cNvSpPr txBox="1"/>
            <p:nvPr/>
          </p:nvSpPr>
          <p:spPr>
            <a:xfrm>
              <a:off x="2521247" y="2201458"/>
              <a:ext cx="67358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50" i="1" dirty="0"/>
                <a:t>model of</a:t>
              </a:r>
            </a:p>
          </p:txBody>
        </p:sp>
        <p:sp>
          <p:nvSpPr>
            <p:cNvPr id="18" name="Tekstvak 17"/>
            <p:cNvSpPr txBox="1"/>
            <p:nvPr/>
          </p:nvSpPr>
          <p:spPr>
            <a:xfrm>
              <a:off x="5003970" y="2196937"/>
              <a:ext cx="6639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50" i="1" dirty="0"/>
                <a:t>model of</a:t>
              </a:r>
            </a:p>
          </p:txBody>
        </p:sp>
        <p:grpSp>
          <p:nvGrpSpPr>
            <p:cNvPr id="11" name="Groep 10"/>
            <p:cNvGrpSpPr/>
            <p:nvPr/>
          </p:nvGrpSpPr>
          <p:grpSpPr>
            <a:xfrm>
              <a:off x="5033789" y="2886085"/>
              <a:ext cx="1476375" cy="762000"/>
              <a:chOff x="6731000" y="2508495"/>
              <a:chExt cx="1968500" cy="1016000"/>
            </a:xfrm>
          </p:grpSpPr>
          <p:sp>
            <p:nvSpPr>
              <p:cNvPr id="8" name="Afgeronde rechthoek 7"/>
              <p:cNvSpPr/>
              <p:nvPr/>
            </p:nvSpPr>
            <p:spPr>
              <a:xfrm>
                <a:off x="6731000" y="2508495"/>
                <a:ext cx="1968500" cy="10160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466725" algn="ctr"/>
                <a:r>
                  <a:rPr lang="nl-NL" sz="1350" dirty="0"/>
                  <a:t>RDF</a:t>
                </a:r>
              </a:p>
              <a:p>
                <a:pPr marL="466725" algn="ctr"/>
                <a:r>
                  <a:rPr lang="nl-NL" sz="1350" dirty="0"/>
                  <a:t>model</a:t>
                </a:r>
              </a:p>
            </p:txBody>
          </p:sp>
          <p:pic>
            <p:nvPicPr>
              <p:cNvPr id="10" name="Afbeelding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6845" y="2695942"/>
                <a:ext cx="587275" cy="641105"/>
              </a:xfrm>
              <a:prstGeom prst="rect">
                <a:avLst/>
              </a:prstGeom>
            </p:spPr>
          </p:pic>
        </p:grpSp>
        <p:grpSp>
          <p:nvGrpSpPr>
            <p:cNvPr id="5" name="Groep 4"/>
            <p:cNvGrpSpPr/>
            <p:nvPr/>
          </p:nvGrpSpPr>
          <p:grpSpPr>
            <a:xfrm>
              <a:off x="1642889" y="2900556"/>
              <a:ext cx="1476375" cy="762000"/>
              <a:chOff x="1193800" y="1003300"/>
              <a:chExt cx="1968500" cy="1016000"/>
            </a:xfrm>
          </p:grpSpPr>
          <p:sp>
            <p:nvSpPr>
              <p:cNvPr id="3" name="Afgeronde rechthoek 2"/>
              <p:cNvSpPr/>
              <p:nvPr/>
            </p:nvSpPr>
            <p:spPr>
              <a:xfrm>
                <a:off x="1193800" y="1003300"/>
                <a:ext cx="1968500" cy="10160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466725" algn="ctr"/>
                <a:r>
                  <a:rPr lang="nl-NL" sz="1350" dirty="0"/>
                  <a:t>UML</a:t>
                </a:r>
              </a:p>
              <a:p>
                <a:pPr marL="466725" algn="ctr"/>
                <a:r>
                  <a:rPr lang="nl-NL" sz="1350" dirty="0"/>
                  <a:t>model</a:t>
                </a:r>
              </a:p>
            </p:txBody>
          </p:sp>
          <p:pic>
            <p:nvPicPr>
              <p:cNvPr id="4" name="Afbeelding 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477"/>
              <a:stretch/>
            </p:blipFill>
            <p:spPr>
              <a:xfrm>
                <a:off x="1308100" y="1136895"/>
                <a:ext cx="571500" cy="748810"/>
              </a:xfrm>
              <a:prstGeom prst="rect">
                <a:avLst/>
              </a:prstGeom>
            </p:spPr>
          </p:pic>
        </p:grpSp>
        <p:sp>
          <p:nvSpPr>
            <p:cNvPr id="19" name="PIJL-RECHTS 18"/>
            <p:cNvSpPr/>
            <p:nvPr/>
          </p:nvSpPr>
          <p:spPr>
            <a:xfrm>
              <a:off x="3204989" y="3083820"/>
              <a:ext cx="1724025" cy="39547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350" dirty="0" err="1"/>
                <a:t>transformation</a:t>
              </a:r>
              <a:endParaRPr lang="nl-NL" sz="1350" dirty="0"/>
            </a:p>
          </p:txBody>
        </p:sp>
      </p:grpSp>
      <p:sp>
        <p:nvSpPr>
          <p:cNvPr id="2" name="Tekstvak 1">
            <a:extLst>
              <a:ext uri="{FF2B5EF4-FFF2-40B4-BE49-F238E27FC236}">
                <a16:creationId xmlns:a16="http://schemas.microsoft.com/office/drawing/2014/main" id="{F13222EE-CA71-4D14-B4D9-43B3B0DE4730}"/>
              </a:ext>
            </a:extLst>
          </p:cNvPr>
          <p:cNvSpPr txBox="1"/>
          <p:nvPr/>
        </p:nvSpPr>
        <p:spPr>
          <a:xfrm>
            <a:off x="47105" y="3559408"/>
            <a:ext cx="913102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Building on </a:t>
            </a:r>
            <a:r>
              <a:rPr lang="nl-NL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existing</a:t>
            </a:r>
            <a:r>
              <a:rPr lang="nl-NL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knowledge</a:t>
            </a:r>
            <a:r>
              <a:rPr lang="nl-NL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endParaRPr lang="nl-NL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ISO 19150-2: 2015 - Geographic information -- Ontology -- Part 2: Rules for developing ontologies in the Web Ontology Language (OWL)</a:t>
            </a:r>
          </a:p>
          <a:p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INSPIRE - Guidelines for the RDF encoding of spatial data (ARE3NA)</a:t>
            </a:r>
            <a:endParaRPr lang="nl-NL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9D39F2BB-AB90-1342-8499-D4956DD674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568800"/>
            <a:ext cx="1475655" cy="67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47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8F41FFC-9018-C443-BF35-184565423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386608" cy="713234"/>
          </a:xfrm>
        </p:spPr>
        <p:txBody>
          <a:bodyPr/>
          <a:lstStyle/>
          <a:p>
            <a:r>
              <a:rPr lang="nl-NL" dirty="0" err="1"/>
              <a:t>Metamodels</a:t>
            </a:r>
            <a:endParaRPr lang="nl-NL" dirty="0"/>
          </a:p>
        </p:txBody>
      </p:sp>
      <p:pic>
        <p:nvPicPr>
          <p:cNvPr id="4" name="Google Shape;172;p31">
            <a:extLst>
              <a:ext uri="{FF2B5EF4-FFF2-40B4-BE49-F238E27FC236}">
                <a16:creationId xmlns:a16="http://schemas.microsoft.com/office/drawing/2014/main" id="{6644E489-4F47-1046-A453-04286203CFC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568" y="987574"/>
            <a:ext cx="2952328" cy="396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73;p31">
            <a:extLst>
              <a:ext uri="{FF2B5EF4-FFF2-40B4-BE49-F238E27FC236}">
                <a16:creationId xmlns:a16="http://schemas.microsoft.com/office/drawing/2014/main" id="{51D27486-D864-FE4D-96FC-6D8E24568E8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444" y="1203598"/>
            <a:ext cx="3585050" cy="33655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C59AA283-D27D-9F4D-B7CF-9702D6CC6484}"/>
              </a:ext>
            </a:extLst>
          </p:cNvPr>
          <p:cNvSpPr txBox="1"/>
          <p:nvPr/>
        </p:nvSpPr>
        <p:spPr>
          <a:xfrm>
            <a:off x="107504" y="3768454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UML2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95FA556-7E9B-BD4C-BAC5-3C745DB4DE38}"/>
              </a:ext>
            </a:extLst>
          </p:cNvPr>
          <p:cNvSpPr txBox="1"/>
          <p:nvPr/>
        </p:nvSpPr>
        <p:spPr>
          <a:xfrm>
            <a:off x="7769613" y="3943171"/>
            <a:ext cx="12364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SKOS</a:t>
            </a:r>
          </a:p>
          <a:p>
            <a:r>
              <a:rPr lang="nl-NL" dirty="0"/>
              <a:t>SHACL</a:t>
            </a:r>
          </a:p>
          <a:p>
            <a:r>
              <a:rPr lang="nl-NL" dirty="0"/>
              <a:t>OWL/RDFS</a:t>
            </a:r>
          </a:p>
          <a:p>
            <a:r>
              <a:rPr lang="nl-NL" dirty="0" err="1"/>
              <a:t>DublinCore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47434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3E4B9C1-5BAB-BB4C-894D-82F53B186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3" y="0"/>
            <a:ext cx="3913295" cy="699542"/>
          </a:xfrm>
        </p:spPr>
        <p:txBody>
          <a:bodyPr/>
          <a:lstStyle/>
          <a:p>
            <a:r>
              <a:rPr lang="nl-NL" dirty="0" err="1"/>
              <a:t>Comparable</a:t>
            </a:r>
            <a:r>
              <a:rPr lang="nl-NL" dirty="0"/>
              <a:t> </a:t>
            </a:r>
            <a:r>
              <a:rPr lang="nl-NL" dirty="0" err="1"/>
              <a:t>elements</a:t>
            </a:r>
            <a:endParaRPr lang="nl-NL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57243F9E-DC80-3A4D-8D49-C58F1D08C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833389"/>
              </p:ext>
            </p:extLst>
          </p:nvPr>
        </p:nvGraphicFramePr>
        <p:xfrm>
          <a:off x="611560" y="1059582"/>
          <a:ext cx="7920880" cy="3816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1234309033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1760279846"/>
                    </a:ext>
                  </a:extLst>
                </a:gridCol>
              </a:tblGrid>
              <a:tr h="424047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UML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Linked</a:t>
                      </a:r>
                      <a:r>
                        <a:rPr lang="nl-NL" dirty="0"/>
                        <a:t>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368801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Class, </a:t>
                      </a:r>
                      <a:r>
                        <a:rPr lang="nl-NL" dirty="0" err="1"/>
                        <a:t>Shape</a:t>
                      </a:r>
                      <a:r>
                        <a:rPr lang="nl-NL" dirty="0"/>
                        <a:t>, Concept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14082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Attribute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Property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990567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Association, </a:t>
                      </a:r>
                      <a:r>
                        <a:rPr lang="nl-NL" dirty="0" err="1"/>
                        <a:t>role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Property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046663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Generalization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subclass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0312018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Datatype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Datatype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758417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Cardinality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minCount</a:t>
                      </a:r>
                      <a:r>
                        <a:rPr lang="nl-NL" dirty="0"/>
                        <a:t> &amp; </a:t>
                      </a:r>
                      <a:r>
                        <a:rPr lang="nl-NL" dirty="0" err="1"/>
                        <a:t>maxCount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531159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Enumeration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PropertyShape</a:t>
                      </a:r>
                      <a:r>
                        <a:rPr lang="nl-NL" dirty="0"/>
                        <a:t> (range </a:t>
                      </a:r>
                      <a:r>
                        <a:rPr lang="nl-NL" dirty="0" err="1"/>
                        <a:t>restriction</a:t>
                      </a:r>
                      <a:r>
                        <a:rPr lang="nl-NL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050151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Union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or / </a:t>
                      </a:r>
                      <a:r>
                        <a:rPr lang="nl-NL" dirty="0" err="1"/>
                        <a:t>oneOf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857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686396"/>
      </p:ext>
    </p:extLst>
  </p:cSld>
  <p:clrMapOvr>
    <a:masterClrMapping/>
  </p:clrMapOvr>
</p:sld>
</file>

<file path=ppt/theme/theme1.xml><?xml version="1.0" encoding="utf-8"?>
<a:theme xmlns:a="http://schemas.openxmlformats.org/drawingml/2006/main" name="Geonovum presentatie breedbeeld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Geonovum presentatie breedbeeld</Template>
  <TotalTime>286</TotalTime>
  <Words>3275</Words>
  <Application>Microsoft Office PowerPoint</Application>
  <PresentationFormat>Diavoorstelling (16:9)</PresentationFormat>
  <Paragraphs>535</Paragraphs>
  <Slides>38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38</vt:i4>
      </vt:variant>
    </vt:vector>
  </HeadingPairs>
  <TitlesOfParts>
    <vt:vector size="45" baseType="lpstr">
      <vt:lpstr>Arial</vt:lpstr>
      <vt:lpstr>Calibri</vt:lpstr>
      <vt:lpstr>Lucida Console</vt:lpstr>
      <vt:lpstr>Stencil</vt:lpstr>
      <vt:lpstr>Verdana</vt:lpstr>
      <vt:lpstr>Wingdings</vt:lpstr>
      <vt:lpstr>Geonovum presentatie breedbeeld</vt:lpstr>
      <vt:lpstr>UML to RDF</vt:lpstr>
      <vt:lpstr>Context</vt:lpstr>
      <vt:lpstr>UML-OO GeoBaseModel (NEN 3610)</vt:lpstr>
      <vt:lpstr>Results of the product</vt:lpstr>
      <vt:lpstr>Complementary use cases</vt:lpstr>
      <vt:lpstr>UML – LD combination UML – LD derivation</vt:lpstr>
      <vt:lpstr>PowerPoint-presentatie</vt:lpstr>
      <vt:lpstr>Metamodels</vt:lpstr>
      <vt:lpstr>Comparable elements</vt:lpstr>
      <vt:lpstr>Differences</vt:lpstr>
      <vt:lpstr>Differences</vt:lpstr>
      <vt:lpstr>Differences</vt:lpstr>
      <vt:lpstr>Differences</vt:lpstr>
      <vt:lpstr>Differences</vt:lpstr>
      <vt:lpstr>Differences</vt:lpstr>
      <vt:lpstr>Differences</vt:lpstr>
      <vt:lpstr>Differences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Verkenning adoptie W3C rdf/owl technologie voor IMxx/NEN-3610 modellen</dc:title>
  <dc:creator>Monique van Scherpenzeel</dc:creator>
  <cp:keywords>NEN 3610; Linked data</cp:keywords>
  <cp:lastModifiedBy>Paul Janssen</cp:lastModifiedBy>
  <cp:revision>27</cp:revision>
  <dcterms:created xsi:type="dcterms:W3CDTF">2017-02-21T15:43:29Z</dcterms:created>
  <dcterms:modified xsi:type="dcterms:W3CDTF">2022-11-08T10:45:54Z</dcterms:modified>
</cp:coreProperties>
</file>