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8" r:id="rId3"/>
    <p:sldId id="289" r:id="rId4"/>
    <p:sldId id="278" r:id="rId5"/>
    <p:sldId id="265" r:id="rId6"/>
    <p:sldId id="277" r:id="rId7"/>
    <p:sldId id="286" r:id="rId8"/>
    <p:sldId id="280" r:id="rId9"/>
    <p:sldId id="264" r:id="rId10"/>
    <p:sldId id="266" r:id="rId11"/>
    <p:sldId id="287" r:id="rId12"/>
    <p:sldId id="272" r:id="rId13"/>
    <p:sldId id="258" r:id="rId14"/>
    <p:sldId id="267" r:id="rId15"/>
    <p:sldId id="261" r:id="rId16"/>
    <p:sldId id="268" r:id="rId17"/>
    <p:sldId id="290" r:id="rId18"/>
    <p:sldId id="270" r:id="rId19"/>
    <p:sldId id="271" r:id="rId20"/>
    <p:sldId id="273" r:id="rId21"/>
    <p:sldId id="291" r:id="rId22"/>
    <p:sldId id="274" r:id="rId23"/>
    <p:sldId id="281" r:id="rId24"/>
    <p:sldId id="276" r:id="rId25"/>
    <p:sldId id="285" r:id="rId26"/>
    <p:sldId id="284" r:id="rId27"/>
    <p:sldId id="269" r:id="rId28"/>
    <p:sldId id="283" r:id="rId29"/>
    <p:sldId id="279" r:id="rId3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94658"/>
  </p:normalViewPr>
  <p:slideViewPr>
    <p:cSldViewPr snapToGrid="0">
      <p:cViewPr>
        <p:scale>
          <a:sx n="63" d="100"/>
          <a:sy n="63" d="100"/>
        </p:scale>
        <p:origin x="26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en datum</a:t>
            </a:r>
          </a:p>
        </p:txBody>
      </p:sp>
      <p:sp>
        <p:nvSpPr>
          <p:cNvPr id="12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Naam presentatie</a:t>
            </a:r>
          </a:p>
        </p:txBody>
      </p:sp>
      <p:sp>
        <p:nvSpPr>
          <p:cNvPr id="1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100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dia</a:t>
            </a:r>
          </a:p>
        </p:txBody>
      </p:sp>
      <p:sp>
        <p:nvSpPr>
          <p:cNvPr id="10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el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Titel agenda</a:t>
            </a:r>
          </a:p>
        </p:txBody>
      </p:sp>
      <p:sp>
        <p:nvSpPr>
          <p:cNvPr id="109" name="Ondertitel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agenda</a:t>
            </a:r>
          </a:p>
        </p:txBody>
      </p:sp>
      <p:sp>
        <p:nvSpPr>
          <p:cNvPr id="110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Agendaonderwerpen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i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Uiting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ot fe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eitinformati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Feitinformatie</a:t>
            </a:r>
          </a:p>
        </p:txBody>
      </p:sp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ekenning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Toekenning</a:t>
            </a:r>
          </a:p>
        </p:txBody>
      </p:sp>
      <p:sp>
        <p:nvSpPr>
          <p:cNvPr id="136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“Bijzonder citaat”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chaal salade met gebakken rijst, gekookte eieren en eetstokje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Schaal met zalmkoekjes, salade en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Schaal pappardellepasta met peterselieboter, geroosterde hazelnoten en geraspte parmezaanse kaas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chaal salade met gebakken rijst, gekookte eieren en eetstokje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's en limoenen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Naam presentatie</a:t>
            </a:r>
          </a:p>
        </p:txBody>
      </p:sp>
      <p:sp>
        <p:nvSpPr>
          <p:cNvPr id="23" name="Auteur en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Auteur en datum</a:t>
            </a:r>
          </a:p>
        </p:txBody>
      </p:sp>
      <p:sp>
        <p:nvSpPr>
          <p:cNvPr id="24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chaal met zalmkoekjes, salade en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Naam dia</a:t>
            </a:r>
          </a:p>
        </p:txBody>
      </p:sp>
      <p:sp>
        <p:nvSpPr>
          <p:cNvPr id="34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Ondertitel dia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43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dia</a:t>
            </a:r>
          </a:p>
        </p:txBody>
      </p:sp>
      <p:sp>
        <p:nvSpPr>
          <p:cNvPr id="4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dia</a:t>
            </a:r>
          </a:p>
        </p:txBody>
      </p:sp>
      <p:sp>
        <p:nvSpPr>
          <p:cNvPr id="61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Schaal pappardellepasta met peterselieboter, geroosterde hazelnoten en geraspte parmezaanse kaas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dia</a:t>
            </a:r>
          </a:p>
        </p:txBody>
      </p:sp>
      <p:sp>
        <p:nvSpPr>
          <p:cNvPr id="72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7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Ondertitel dia</a:t>
            </a:r>
          </a:p>
        </p:txBody>
      </p:sp>
      <p:sp>
        <p:nvSpPr>
          <p:cNvPr id="82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8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etitel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Sectietitel</a:t>
            </a:r>
          </a:p>
        </p:txBody>
      </p:sp>
      <p:sp>
        <p:nvSpPr>
          <p:cNvPr id="92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Naam dia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nl/web/eu-vocabularies/dataset/-/resource?uri=http://publications.europa.eu/resource/dataset/country" TargetMode="External"/><Relationship Id="rId2" Type="http://schemas.openxmlformats.org/officeDocument/2006/relationships/hyperlink" Target="https://op.europa.eu/nl/web/eu-vocabularies/controlled-vocabular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op.europa.eu/nl/web/eu-vocabularies/dataset/-/resource?uri=http://publications.europa.eu/resource/dataset/timeperiod" TargetMode="External"/><Relationship Id="rId5" Type="http://schemas.openxmlformats.org/officeDocument/2006/relationships/hyperlink" Target="https://op.europa.eu/nl/web/eu-vocabularies/dataset/-/resource?uri=http://publications.europa.eu/resource/dataset/access-right" TargetMode="External"/><Relationship Id="rId4" Type="http://schemas.openxmlformats.org/officeDocument/2006/relationships/hyperlink" Target="https://op.europa.eu/o/opportal-service/euvoc-download-handler?cellarURI=http%3A%2F%2Fpublications.europa.eu%2Fresource%2Fdistribution%2Fdocumentation%2Fcountry%2Ftechnical%2Fpdf%2Fstddoc%2FCountries_and_territories_CRDA-technical_documentation.pdf&amp;fileName=Countries_and_territories_CRDA-technical_documentation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4/02/skos/core#inSchem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2004/02/skos/core#member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eur en datum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nl-NL" dirty="0"/>
              <a:t>25 februari 2025</a:t>
            </a:r>
            <a:endParaRPr dirty="0"/>
          </a:p>
        </p:txBody>
      </p:sp>
      <p:sp>
        <p:nvSpPr>
          <p:cNvPr id="172" name="Naam presentati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Collecties en </a:t>
            </a:r>
            <a:r>
              <a:rPr lang="nl-NL" dirty="0" err="1"/>
              <a:t>waardelijsten</a:t>
            </a:r>
            <a:endParaRPr dirty="0"/>
          </a:p>
        </p:txBody>
      </p:sp>
      <p:sp>
        <p:nvSpPr>
          <p:cNvPr id="173" name="Ondertitel presentati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nl-NL" dirty="0"/>
              <a:t>Resultaten werkgroep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D09CDA-E3BE-00AF-EF3B-C733AD256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7270FDF-029D-8E9B-C0B7-AABA34DE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Termen voor 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BA4B5B7-CA78-554B-1717-9F52315380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MIM definities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A3AA672-7255-184A-C44D-EB4D91EBC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NL" dirty="0"/>
              <a:t>Waardelijst</a:t>
            </a:r>
          </a:p>
          <a:p>
            <a:pPr lvl="1"/>
            <a:r>
              <a:rPr lang="nl-NL" dirty="0"/>
              <a:t>MIM: “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Een datatype waarvan de mogelijke waarden zijn opgesomd in een lijst</a:t>
            </a:r>
            <a:r>
              <a:rPr lang="nl-NL" dirty="0"/>
              <a:t>”</a:t>
            </a:r>
          </a:p>
          <a:p>
            <a:r>
              <a:rPr lang="nl-NL" dirty="0"/>
              <a:t>Referentielijst</a:t>
            </a:r>
          </a:p>
          <a:p>
            <a:pPr lvl="1"/>
            <a:r>
              <a:rPr lang="nl-NL" dirty="0"/>
              <a:t>MIM: “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representatie van een lijst met een opsomming van de mogelijke domeinwaarden van een attribuutsoort, die buiten het model in een externe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waardelijst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worden beheerd.”</a:t>
            </a:r>
            <a:endParaRPr lang="nl-NL" i="1" dirty="0"/>
          </a:p>
          <a:p>
            <a:r>
              <a:rPr lang="nl-NL" dirty="0"/>
              <a:t>Codelijst:</a:t>
            </a:r>
          </a:p>
          <a:p>
            <a:pPr lvl="1"/>
            <a:r>
              <a:rPr lang="nl-NL" dirty="0"/>
              <a:t>MIM: “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 representatie van een lijst met een opsomming van de mogelijke domeinwaarden van een attribuutsoort, die buiten het model in een externe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waardelijst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worden beheerd.” Toelichting: “De representatie bevat in tegenstelling tot een referentielijst geen metagegevens die de structuur beschrijven”</a:t>
            </a:r>
            <a:endParaRPr lang="nl-NL" dirty="0"/>
          </a:p>
          <a:p>
            <a:r>
              <a:rPr lang="nl-NL" dirty="0"/>
              <a:t>(lijst met )Enumeraties of enumeratie:</a:t>
            </a:r>
          </a:p>
          <a:p>
            <a:pPr lvl="1"/>
            <a:r>
              <a:rPr lang="nl-NL" dirty="0"/>
              <a:t>MIM: “</a:t>
            </a:r>
            <a:r>
              <a:rPr lang="nl-NL" i="1" dirty="0"/>
              <a:t>Een datatype waarvan de mogelijke waarden limitatief zijn opgesomd in een statische lijst.”</a:t>
            </a:r>
          </a:p>
          <a:p>
            <a:pPr lvl="1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832448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11DD1-53D1-5442-FCA6-6B80F0222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82167B0-AA1D-6E75-CDD6-BFE0A9B8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Veel verschillende definities voor termen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42585DA-82EB-5E9E-CC3C-0626BB1C7A6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Welke kiezen we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962FCB2-151D-EFD5-803E-8F1128EF4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MIM heeft er voor </a:t>
            </a:r>
            <a:r>
              <a:rPr lang="nl-NL" i="1" dirty="0"/>
              <a:t>Referentielijst</a:t>
            </a:r>
            <a:r>
              <a:rPr lang="nl-NL" dirty="0"/>
              <a:t> , </a:t>
            </a:r>
            <a:r>
              <a:rPr lang="nl-NL" i="1" dirty="0"/>
              <a:t>Codelijst, </a:t>
            </a:r>
            <a:r>
              <a:rPr lang="nl-NL" dirty="0"/>
              <a:t> (</a:t>
            </a:r>
            <a:r>
              <a:rPr lang="nl-NL" i="1" dirty="0"/>
              <a:t>lijst met )Enumeraties of enumeratie</a:t>
            </a:r>
            <a:r>
              <a:rPr lang="nl-NL" dirty="0"/>
              <a:t>.</a:t>
            </a:r>
          </a:p>
          <a:p>
            <a:r>
              <a:rPr lang="nl-NL" dirty="0"/>
              <a:t>TOOI heeft er voor </a:t>
            </a:r>
            <a:r>
              <a:rPr lang="nl-NL" i="1" dirty="0" err="1"/>
              <a:t>Registerwaardelijsten</a:t>
            </a:r>
            <a:r>
              <a:rPr lang="nl-NL" dirty="0"/>
              <a:t> </a:t>
            </a:r>
            <a:r>
              <a:rPr lang="nl-NL" dirty="0" err="1"/>
              <a:t>vs</a:t>
            </a:r>
            <a:r>
              <a:rPr lang="nl-NL" dirty="0"/>
              <a:t> </a:t>
            </a:r>
            <a:r>
              <a:rPr lang="nl-NL" i="1" dirty="0" err="1"/>
              <a:t>Conceptwaardelijsten</a:t>
            </a:r>
            <a:endParaRPr lang="nl-NL" dirty="0"/>
          </a:p>
          <a:p>
            <a:r>
              <a:rPr lang="nl-NL" dirty="0"/>
              <a:t>Elders zijn er andere definities en nieuwe termen</a:t>
            </a:r>
          </a:p>
          <a:p>
            <a:endParaRPr lang="nl-NL" dirty="0"/>
          </a:p>
          <a:p>
            <a:r>
              <a:rPr lang="nl-NL" dirty="0"/>
              <a:t>NL-SBB is geen MIM en geen TOOI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13125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5878D43-E5DD-8AC9-4324-7167FB86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Andere benadering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B7EA1D03-B1BB-067D-85DF-ECFAAF60D33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Welke soorten verzamelingen bestaan er op basis van inhoud?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93DFB2E1-1EDE-0702-2097-44C56D011CC1}"/>
              </a:ext>
            </a:extLst>
          </p:cNvPr>
          <p:cNvSpPr txBox="1">
            <a:spLocks/>
          </p:cNvSpPr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609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nl-NL" b="1" dirty="0"/>
              <a:t>Merk op</a:t>
            </a:r>
            <a:r>
              <a:rPr lang="nl-NL" dirty="0"/>
              <a:t>:</a:t>
            </a:r>
          </a:p>
          <a:p>
            <a:pPr lvl="1" hangingPunct="1"/>
            <a:r>
              <a:rPr lang="nl-NL" dirty="0"/>
              <a:t>We gebruiken vanaf nu term “Verzameling” :</a:t>
            </a:r>
          </a:p>
          <a:p>
            <a:pPr lvl="2" hangingPunct="1"/>
            <a:r>
              <a:rPr lang="nl-NL" b="1" dirty="0"/>
              <a:t>“Verzameling”</a:t>
            </a:r>
            <a:r>
              <a:rPr lang="nl-NL" dirty="0"/>
              <a:t> is </a:t>
            </a:r>
            <a:r>
              <a:rPr lang="nl-NL" dirty="0" err="1"/>
              <a:t>generieker</a:t>
            </a:r>
            <a:r>
              <a:rPr lang="nl-NL" dirty="0"/>
              <a:t> dan “</a:t>
            </a:r>
            <a:r>
              <a:rPr lang="nl-NL" b="1" dirty="0"/>
              <a:t>lijst”</a:t>
            </a:r>
            <a:endParaRPr lang="nl-NL" dirty="0"/>
          </a:p>
          <a:p>
            <a:pPr lvl="1" hangingPunct="1"/>
            <a:r>
              <a:rPr lang="nl-NL" dirty="0"/>
              <a:t>In deze presentatie blijven we term “</a:t>
            </a:r>
            <a:r>
              <a:rPr lang="nl-NL" b="1" dirty="0" err="1"/>
              <a:t>waardelijst</a:t>
            </a:r>
            <a:r>
              <a:rPr lang="nl-NL" dirty="0"/>
              <a:t>” gebruiken als verzamelnaam voor mogelijke verzamelingen</a:t>
            </a:r>
          </a:p>
        </p:txBody>
      </p:sp>
    </p:spTree>
    <p:extLst>
      <p:ext uri="{BB962C8B-B14F-4D97-AF65-F5344CB8AC3E}">
        <p14:creationId xmlns:p14="http://schemas.microsoft.com/office/powerpoint/2010/main" val="11777850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75B0F-B43E-6BB3-6BF3-E09FA822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C3A8B81-4144-0855-255B-842BB966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Inhoudelijke 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2C50972D-1E62-4FEB-12BF-866FC60C88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12A3C876-5007-85DB-0BC4-776295C7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nl-NL" dirty="0"/>
              <a:t>Verzameling van begrippen</a:t>
            </a:r>
          </a:p>
          <a:p>
            <a:pPr marL="914400" indent="-914400">
              <a:buFont typeface="+mj-lt"/>
              <a:buAutoNum type="arabicPeriod"/>
            </a:pPr>
            <a:r>
              <a:rPr lang="nl-NL" dirty="0"/>
              <a:t>Verzameling dingen</a:t>
            </a:r>
          </a:p>
          <a:p>
            <a:pPr marL="914400" indent="-914400">
              <a:buFont typeface="+mj-lt"/>
              <a:buAutoNum type="arabicPeriod"/>
            </a:pPr>
            <a:r>
              <a:rPr lang="nl-NL" dirty="0"/>
              <a:t>Verzameling waardes</a:t>
            </a:r>
          </a:p>
          <a:p>
            <a:pPr marL="1524000" lvl="1" indent="-914400">
              <a:buFont typeface="+mj-lt"/>
              <a:buAutoNum type="alphaLcPeriod"/>
            </a:pPr>
            <a:r>
              <a:rPr lang="nl-NL" dirty="0"/>
              <a:t>Letterlijke waarde</a:t>
            </a:r>
          </a:p>
          <a:p>
            <a:pPr marL="1524000" lvl="1" indent="-914400">
              <a:buFont typeface="+mj-lt"/>
              <a:buAutoNum type="alphaLcPeriod"/>
            </a:pPr>
            <a:r>
              <a:rPr lang="nl-NL" dirty="0"/>
              <a:t>Waarden die verwijzen naar begrippen</a:t>
            </a:r>
          </a:p>
          <a:p>
            <a:pPr marL="1524000" lvl="1" indent="-914400">
              <a:buFont typeface="+mj-lt"/>
              <a:buAutoNum type="alphaLcPeriod"/>
            </a:pPr>
            <a:r>
              <a:rPr lang="nl-NL" dirty="0"/>
              <a:t>Waarden die verwijzingen naar dingen</a:t>
            </a:r>
          </a:p>
        </p:txBody>
      </p:sp>
    </p:spTree>
    <p:extLst>
      <p:ext uri="{BB962C8B-B14F-4D97-AF65-F5344CB8AC3E}">
        <p14:creationId xmlns:p14="http://schemas.microsoft.com/office/powerpoint/2010/main" val="21297451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0282-E0AE-2571-62AC-8A233D01B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C39EB27-57C9-BF4F-EBAA-70616CB3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C8FDF3A-D4E9-74F9-2349-1F796BD85E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1: Verzameling van begrippen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F2D0234C-C870-B87F-913C-37122E448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Verzameling van (beschrijvingen van) begrippen</a:t>
            </a:r>
          </a:p>
          <a:p>
            <a:pPr lvl="1"/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“Een begrip is een eenheid van denken, idee, betekenis of categorisering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.”</a:t>
            </a:r>
            <a:endParaRPr lang="nl-NL" dirty="0"/>
          </a:p>
          <a:p>
            <a:r>
              <a:rPr lang="nl-NL" dirty="0"/>
              <a:t>Verzameld in een begrippenkader of een collectie. </a:t>
            </a:r>
          </a:p>
          <a:p>
            <a:r>
              <a:rPr lang="nl-NL" dirty="0"/>
              <a:t>Domein van NL-SBB. ✅</a:t>
            </a:r>
          </a:p>
          <a:p>
            <a:r>
              <a:rPr lang="nl-NL" dirty="0"/>
              <a:t>SKOS belangrijk in taalbinding</a:t>
            </a:r>
          </a:p>
          <a:p>
            <a:r>
              <a:rPr lang="nl-NL" dirty="0"/>
              <a:t>Standaard maakt uitwisseling verzamelingen van begrippen mogelijk.</a:t>
            </a:r>
          </a:p>
          <a:p>
            <a:r>
              <a:rPr lang="nl-NL" dirty="0"/>
              <a:t>Veel voorbeelden hoewel gezien leeftijd NL-SBB nog niet als zodanig vastgelegd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25300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C21D3-0752-C96A-5A2E-A3CEB623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00B6B88-3B98-DB3C-FB1E-62790DE61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7C123952-B5D6-174A-FE6A-33FEF981FA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2: Verzameling van dingen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9DC0F991-8F03-A8A4-4303-8DF6A24CB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Verzameling dingen</a:t>
            </a:r>
          </a:p>
          <a:p>
            <a:pPr lvl="1"/>
            <a:r>
              <a:rPr lang="nl-NL" dirty="0"/>
              <a:t>Een verzameling verwijzingen naar “dingen” uit de werkelijkheid</a:t>
            </a:r>
          </a:p>
          <a:p>
            <a:pPr lvl="1"/>
            <a:r>
              <a:rPr lang="nl-NL" dirty="0"/>
              <a:t>Instanties van een (mogelijke) klasse</a:t>
            </a:r>
          </a:p>
          <a:p>
            <a:pPr lvl="1"/>
            <a:r>
              <a:rPr lang="nl-NL" dirty="0"/>
              <a:t>Anders dan MIM: “De representatie van een lijst met een opsomming van de mogelijke domeinwaarden van een attribuutsoort, die buiten het model in een externe </a:t>
            </a:r>
            <a:r>
              <a:rPr lang="nl-NL" dirty="0" err="1"/>
              <a:t>waardelijst</a:t>
            </a:r>
            <a:r>
              <a:rPr lang="nl-NL" dirty="0"/>
              <a:t> worden beheerd”</a:t>
            </a:r>
          </a:p>
          <a:p>
            <a:r>
              <a:rPr lang="nl-NL" dirty="0"/>
              <a:t>Voorbeelden: lijst met Nederlandse gemeenten, lijst van landen, ...</a:t>
            </a:r>
          </a:p>
        </p:txBody>
      </p:sp>
    </p:spTree>
    <p:extLst>
      <p:ext uri="{BB962C8B-B14F-4D97-AF65-F5344CB8AC3E}">
        <p14:creationId xmlns:p14="http://schemas.microsoft.com/office/powerpoint/2010/main" val="23400574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95A6-F5CC-E814-321D-9A287B4A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15181A0-D8FA-81F5-0F5E-FA34995B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2A3128F-A7ED-BCEE-C800-FE742675A5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3: Verzameling van waardes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8A1DB7D-F88B-EAE4-8B27-4ADC8DF62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>
                <a:solidFill>
                  <a:schemeClr val="tx1"/>
                </a:solidFill>
              </a:rPr>
              <a:t>Verzameling van waarden die uitgedrukt kunnen worden met een “tekenreeks”</a:t>
            </a:r>
          </a:p>
          <a:p>
            <a:r>
              <a:rPr lang="nl-NL" dirty="0">
                <a:solidFill>
                  <a:schemeClr val="tx1"/>
                </a:solidFill>
              </a:rPr>
              <a:t>Bevat enkelvoudige waarden, geen begrippen of dingen (objecten)</a:t>
            </a:r>
          </a:p>
          <a:p>
            <a:r>
              <a:rPr lang="nl-NL" dirty="0">
                <a:solidFill>
                  <a:schemeClr val="tx1"/>
                </a:solidFill>
              </a:rPr>
              <a:t>Niet in NL-SBB, wel in bijv. MIM</a:t>
            </a:r>
          </a:p>
          <a:p>
            <a:r>
              <a:rPr lang="nl-NL" dirty="0">
                <a:solidFill>
                  <a:schemeClr val="tx1"/>
                </a:solidFill>
              </a:rPr>
              <a:t>Voorbeelden: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Opsomming van klinkers in de Nederlandse taal: “A”, “E”, “I”, “O”, “E”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Opsomming van landcodes van de Benelux: “NL”, “BE”, “LU” </a:t>
            </a:r>
          </a:p>
          <a:p>
            <a:pPr lvl="1"/>
            <a:r>
              <a:rPr lang="nl-NL" dirty="0">
                <a:solidFill>
                  <a:schemeClr val="tx1"/>
                </a:solidFill>
              </a:rPr>
              <a:t>Opsomming van voorkeurstermen voor </a:t>
            </a:r>
            <a:r>
              <a:rPr lang="nl-NL" i="1" dirty="0" err="1">
                <a:solidFill>
                  <a:schemeClr val="tx1"/>
                </a:solidFill>
              </a:rPr>
              <a:t>AfsluitmiddelType</a:t>
            </a:r>
            <a:r>
              <a:rPr lang="nl-NL" dirty="0">
                <a:solidFill>
                  <a:schemeClr val="tx1"/>
                </a:solidFill>
              </a:rPr>
              <a:t> in de </a:t>
            </a:r>
            <a:r>
              <a:rPr lang="nl-NL" dirty="0" err="1">
                <a:solidFill>
                  <a:schemeClr val="tx1"/>
                </a:solidFill>
              </a:rPr>
              <a:t>Aquo</a:t>
            </a:r>
            <a:r>
              <a:rPr lang="nl-NL" dirty="0">
                <a:solidFill>
                  <a:schemeClr val="tx1"/>
                </a:solidFill>
              </a:rPr>
              <a:t> standaard: </a:t>
            </a:r>
            <a:r>
              <a:rPr lang="nl-NL" i="1" dirty="0">
                <a:solidFill>
                  <a:schemeClr val="tx1"/>
                </a:solidFill>
              </a:rPr>
              <a:t>“niet afsluitbaar”, “</a:t>
            </a:r>
            <a:r>
              <a:rPr lang="nl-NL" i="1" dirty="0" err="1">
                <a:solidFill>
                  <a:schemeClr val="tx1"/>
                </a:solidFill>
              </a:rPr>
              <a:t>tolklep</a:t>
            </a:r>
            <a:r>
              <a:rPr lang="nl-NL" i="1" dirty="0">
                <a:solidFill>
                  <a:schemeClr val="tx1"/>
                </a:solidFill>
              </a:rPr>
              <a:t>”, “terugslagklep”, “schuif”, “zandzakken”, “schotbalk sponning”, “deur”</a:t>
            </a:r>
          </a:p>
        </p:txBody>
      </p:sp>
    </p:spTree>
    <p:extLst>
      <p:ext uri="{BB962C8B-B14F-4D97-AF65-F5344CB8AC3E}">
        <p14:creationId xmlns:p14="http://schemas.microsoft.com/office/powerpoint/2010/main" val="332334008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5BB88-6227-6B64-FDA7-3A49D5A83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22CBF26-797F-E428-2639-DB22D7B6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714446E-8E82-84A0-E857-87A7D469DDF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3.a: Verzameling letterlijke waardes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27B024B-6EB1-FA54-7442-5AC4B506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Verzameling letterlijke waardes</a:t>
            </a:r>
          </a:p>
          <a:p>
            <a:pPr lvl="1"/>
            <a:r>
              <a:rPr lang="nl-NL" dirty="0"/>
              <a:t>Ook wel enumeraties of opsommingen</a:t>
            </a:r>
          </a:p>
          <a:p>
            <a:r>
              <a:rPr lang="nl-NL" dirty="0"/>
              <a:t>Voorbeelden:</a:t>
            </a:r>
          </a:p>
          <a:p>
            <a:pPr lvl="1"/>
            <a:r>
              <a:rPr lang="nl-NL" dirty="0"/>
              <a:t>de lijst van klinkers in de Nederlandse taal: </a:t>
            </a:r>
            <a:r>
              <a:rPr lang="nl-NL" i="1" dirty="0"/>
              <a:t>“A”, “E”, “I”, “O”, “E”</a:t>
            </a:r>
          </a:p>
          <a:p>
            <a:pPr lvl="1"/>
            <a:r>
              <a:rPr lang="nl-NL" dirty="0"/>
              <a:t>Breedteklasse in de Basisregistratie Topografie: </a:t>
            </a:r>
            <a:r>
              <a:rPr lang="nl-NL" i="1" dirty="0"/>
              <a:t>“0,5 - 3 meter”, “3 - 6 meter”, “6 - 12 meter”, “12 - 50 meter”, “50 - 125 meter”, “&gt; 125 meter”</a:t>
            </a:r>
          </a:p>
        </p:txBody>
      </p:sp>
    </p:spTree>
    <p:extLst>
      <p:ext uri="{BB962C8B-B14F-4D97-AF65-F5344CB8AC3E}">
        <p14:creationId xmlns:p14="http://schemas.microsoft.com/office/powerpoint/2010/main" val="17248338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A359-3B2D-AD4C-C9F1-1945A27C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F8AB033-A784-5E88-4614-C6C31072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9F15325-C43D-91AD-C6ED-96F39589EB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3.b: Verzameling verwijzingen naar begrippen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F37B370-5F4E-A5D1-629E-3C5B0E76C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Verzameling verwijzingen naar begrippen</a:t>
            </a:r>
          </a:p>
          <a:p>
            <a:r>
              <a:rPr lang="nl-NL" dirty="0"/>
              <a:t>Deze lijsten bevatten waarden die ieder weer verwijzen naar begrippen</a:t>
            </a:r>
          </a:p>
          <a:p>
            <a:pPr>
              <a:lnSpc>
                <a:spcPct val="110000"/>
              </a:lnSpc>
            </a:pPr>
            <a:r>
              <a:rPr lang="nl-NL" dirty="0"/>
              <a:t>Verzameling bevat niet de begrippen, alleen waarden waarmee wordt verwezen, zoals voorkeursterm of code</a:t>
            </a:r>
          </a:p>
          <a:p>
            <a:r>
              <a:rPr lang="nl-NL" dirty="0"/>
              <a:t>Voorbeelden:</a:t>
            </a:r>
          </a:p>
          <a:p>
            <a:pPr lvl="1"/>
            <a:r>
              <a:rPr lang="nl-NL" i="1" dirty="0" err="1"/>
              <a:t>AfsluitmiddelType</a:t>
            </a:r>
            <a:r>
              <a:rPr lang="nl-NL" dirty="0"/>
              <a:t> in de </a:t>
            </a:r>
            <a:r>
              <a:rPr lang="nl-NL" dirty="0" err="1"/>
              <a:t>Aquo</a:t>
            </a:r>
            <a:r>
              <a:rPr lang="nl-NL" dirty="0"/>
              <a:t> standaard: </a:t>
            </a:r>
            <a:r>
              <a:rPr lang="nl-NL" i="1" dirty="0"/>
              <a:t>“niet afsluitbaar”, “</a:t>
            </a:r>
            <a:r>
              <a:rPr lang="nl-NL" i="1" dirty="0" err="1"/>
              <a:t>tolklep</a:t>
            </a:r>
            <a:r>
              <a:rPr lang="nl-NL" i="1" dirty="0"/>
              <a:t>”, “terugslagklep”, “schuif”, “zandzakken”, “schotbalk sponning”, “deur”.</a:t>
            </a:r>
          </a:p>
          <a:p>
            <a:pPr lvl="2"/>
            <a:r>
              <a:rPr lang="nl-NL" dirty="0"/>
              <a:t>We zouden verwachten dat er voor deze waardes begrippen bestaan met nadere informatie. </a:t>
            </a:r>
          </a:p>
        </p:txBody>
      </p:sp>
    </p:spTree>
    <p:extLst>
      <p:ext uri="{BB962C8B-B14F-4D97-AF65-F5344CB8AC3E}">
        <p14:creationId xmlns:p14="http://schemas.microsoft.com/office/powerpoint/2010/main" val="33281638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42CEC-457F-D000-E290-76B8D3648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C82F5B1-2ECC-C774-4BA8-B43F824D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verzamelingen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49B9053-6F78-2F4A-35AF-0A27DCEC374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3.c: Verzameling verwijzingen naar dingen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7CCAFA1-9E7A-0CA1-7DDC-A6DC6A3B4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Verzameling verwijzingen naar dingen</a:t>
            </a:r>
          </a:p>
          <a:p>
            <a:r>
              <a:rPr lang="nl-NL" dirty="0"/>
              <a:t>Niet te verwarren met verzameling dingen, dus eigenlijk:</a:t>
            </a:r>
          </a:p>
          <a:p>
            <a:pPr lvl="1"/>
            <a:r>
              <a:rPr lang="nl-NL" dirty="0"/>
              <a:t>Verwijzingen naar verwijzingen naar elders geadministreerde objecten</a:t>
            </a:r>
          </a:p>
          <a:p>
            <a:r>
              <a:rPr lang="nl-NL" dirty="0"/>
              <a:t>Vaak m.b.v. Codes</a:t>
            </a:r>
          </a:p>
          <a:p>
            <a:r>
              <a:rPr lang="nl-NL" dirty="0"/>
              <a:t>Bijvoorbeeld: Lijst met “landencodes” </a:t>
            </a:r>
          </a:p>
        </p:txBody>
      </p:sp>
    </p:spTree>
    <p:extLst>
      <p:ext uri="{BB962C8B-B14F-4D97-AF65-F5344CB8AC3E}">
        <p14:creationId xmlns:p14="http://schemas.microsoft.com/office/powerpoint/2010/main" val="26726357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4F15A5-1862-6327-48EE-0E197B5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Reden voor deze werkgroep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34BC7CD-3F87-8A07-29F8-9E23C3202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</a:rPr>
              <a:t>Deze werkgroep is in het leven geroepen om te bepalen hoe NL-SBB zich verhoudt tot allerlei soorten lijsten, zoals </a:t>
            </a:r>
            <a:r>
              <a:rPr lang="nl-NL" dirty="0" err="1">
                <a:latin typeface="Arial" panose="020B0604020202020204" pitchFamily="34" charset="0"/>
              </a:rPr>
              <a:t>waardelijsten</a:t>
            </a:r>
            <a:r>
              <a:rPr lang="nl-NL" dirty="0">
                <a:latin typeface="Arial" panose="020B0604020202020204" pitchFamily="34" charset="0"/>
              </a:rPr>
              <a:t> en collecties.</a:t>
            </a:r>
          </a:p>
          <a:p>
            <a:pPr marL="0" indent="0">
              <a:buNone/>
            </a:pPr>
            <a:endParaRPr lang="nl-NL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</a:rPr>
              <a:t>Vragen:</a:t>
            </a:r>
          </a:p>
          <a:p>
            <a:r>
              <a:rPr lang="nl-NL" dirty="0">
                <a:latin typeface="Arial" panose="020B0604020202020204" pitchFamily="34" charset="0"/>
              </a:rPr>
              <a:t>Hoe verhoudt NL-SBB zich tot allerlei soorten lijsten? </a:t>
            </a:r>
          </a:p>
          <a:p>
            <a:r>
              <a:rPr lang="nl-NL" dirty="0">
                <a:latin typeface="Arial" panose="020B0604020202020204" pitchFamily="34" charset="0"/>
              </a:rPr>
              <a:t>Waar kun je collecties voor aanleggen en waar zijn ze niet voor bedoeld?</a:t>
            </a:r>
          </a:p>
          <a:p>
            <a:r>
              <a:rPr lang="nl-NL" dirty="0">
                <a:latin typeface="Arial" panose="020B0604020202020204" pitchFamily="34" charset="0"/>
              </a:rPr>
              <a:t>Zie we een verschil tussen de reikwijdte van SKOS en NL-SBB?</a:t>
            </a:r>
          </a:p>
          <a:p>
            <a:endParaRPr 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5148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B3C1F5-BA63-A507-5CF1-E38B0CA6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CDA31D-01D9-084B-2708-0A3A7B77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Termen voor </a:t>
            </a:r>
            <a:r>
              <a:rPr lang="nl-NL" dirty="0" err="1"/>
              <a:t>waardelijsten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4FC07C2B-AE5B-1BA1-EBD6-BFBABDACD5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Koppeltermen aan inhoud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2336121B-ECC8-509E-CB27-D68795BF5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7989751" cy="8256012"/>
          </a:xfrm>
        </p:spPr>
        <p:txBody>
          <a:bodyPr>
            <a:normAutofit/>
          </a:bodyPr>
          <a:lstStyle/>
          <a:p>
            <a:r>
              <a:rPr lang="nl-NL" dirty="0"/>
              <a:t>Waardelijst</a:t>
            </a:r>
          </a:p>
          <a:p>
            <a:r>
              <a:rPr lang="nl-NL" dirty="0"/>
              <a:t>Referentielijst</a:t>
            </a:r>
          </a:p>
          <a:p>
            <a:r>
              <a:rPr lang="nl-NL" dirty="0"/>
              <a:t>Codelijst</a:t>
            </a:r>
          </a:p>
          <a:p>
            <a:r>
              <a:rPr lang="nl-NL" dirty="0"/>
              <a:t>Enumeratie</a:t>
            </a:r>
          </a:p>
          <a:p>
            <a:r>
              <a:rPr lang="nl-NL" dirty="0" err="1"/>
              <a:t>Conceptwaardelijsten</a:t>
            </a:r>
            <a:endParaRPr lang="nl-NL" dirty="0"/>
          </a:p>
          <a:p>
            <a:r>
              <a:rPr lang="nl-NL" dirty="0" err="1"/>
              <a:t>Registerwaardelijsten</a:t>
            </a:r>
            <a:endParaRPr lang="nl-NL" dirty="0"/>
          </a:p>
          <a:p>
            <a:r>
              <a:rPr lang="nl-NL" dirty="0"/>
              <a:t>. . . 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A67AE1AE-8BC7-25E3-6D31-455260A8A51F}"/>
              </a:ext>
            </a:extLst>
          </p:cNvPr>
          <p:cNvSpPr/>
          <p:nvPr/>
        </p:nvSpPr>
        <p:spPr>
          <a:xfrm>
            <a:off x="17060091" y="4248504"/>
            <a:ext cx="5773783" cy="595035"/>
          </a:xfrm>
          <a:prstGeom prst="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Waardelijst</a:t>
            </a:r>
          </a:p>
        </p:txBody>
      </p:sp>
      <p:sp>
        <p:nvSpPr>
          <p:cNvPr id="3" name="Afgeronde rechthoek 2">
            <a:extLst>
              <a:ext uri="{FF2B5EF4-FFF2-40B4-BE49-F238E27FC236}">
                <a16:creationId xmlns:a16="http://schemas.microsoft.com/office/drawing/2014/main" id="{C6734190-C90F-9994-1E67-1C5028D173D2}"/>
              </a:ext>
            </a:extLst>
          </p:cNvPr>
          <p:cNvSpPr/>
          <p:nvPr/>
        </p:nvSpPr>
        <p:spPr>
          <a:xfrm>
            <a:off x="13611497" y="7247289"/>
            <a:ext cx="671430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Waardelijst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A2000C72-3C4A-30CA-4FC4-5B5D4C83E0CB}"/>
              </a:ext>
            </a:extLst>
          </p:cNvPr>
          <p:cNvSpPr/>
          <p:nvPr/>
        </p:nvSpPr>
        <p:spPr>
          <a:xfrm>
            <a:off x="13611496" y="8606318"/>
            <a:ext cx="671430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referentielijst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15C200A3-FA71-783D-3A03-03D2F3477022}"/>
              </a:ext>
            </a:extLst>
          </p:cNvPr>
          <p:cNvSpPr/>
          <p:nvPr/>
        </p:nvSpPr>
        <p:spPr>
          <a:xfrm>
            <a:off x="13702936" y="9812947"/>
            <a:ext cx="671430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Codelijst</a:t>
            </a:r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9E467DE1-73CF-A540-6497-4D1B520A523D}"/>
              </a:ext>
            </a:extLst>
          </p:cNvPr>
          <p:cNvSpPr/>
          <p:nvPr/>
        </p:nvSpPr>
        <p:spPr>
          <a:xfrm>
            <a:off x="13611496" y="10842808"/>
            <a:ext cx="6714309" cy="658336"/>
          </a:xfrm>
          <a:prstGeom prst="roundRect">
            <a:avLst/>
          </a:prstGeom>
          <a:solidFill>
            <a:srgbClr val="00000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Enumeratie</a:t>
            </a:r>
          </a:p>
        </p:txBody>
      </p:sp>
    </p:spTree>
    <p:extLst>
      <p:ext uri="{BB962C8B-B14F-4D97-AF65-F5344CB8AC3E}">
        <p14:creationId xmlns:p14="http://schemas.microsoft.com/office/powerpoint/2010/main" val="32580713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D9FD3-AFBD-5EE5-F02B-487615DF6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693C84-DC6B-182D-7CDB-E277CD85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Soorten “</a:t>
            </a:r>
            <a:r>
              <a:rPr lang="nl-NL" dirty="0" err="1"/>
              <a:t>waardelijsten</a:t>
            </a:r>
            <a:r>
              <a:rPr lang="nl-NL" dirty="0"/>
              <a:t>, termen en voorbeelden</a:t>
            </a:r>
          </a:p>
        </p:txBody>
      </p:sp>
    </p:spTree>
    <p:extLst>
      <p:ext uri="{BB962C8B-B14F-4D97-AF65-F5344CB8AC3E}">
        <p14:creationId xmlns:p14="http://schemas.microsoft.com/office/powerpoint/2010/main" val="3375200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594C-4BB4-C906-5ACC-505CAEE5E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hoek 48">
            <a:extLst>
              <a:ext uri="{FF2B5EF4-FFF2-40B4-BE49-F238E27FC236}">
                <a16:creationId xmlns:a16="http://schemas.microsoft.com/office/drawing/2014/main" id="{DF5B932A-7831-5CB7-BC40-115B1EA997CD}"/>
              </a:ext>
            </a:extLst>
          </p:cNvPr>
          <p:cNvSpPr/>
          <p:nvPr/>
        </p:nvSpPr>
        <p:spPr>
          <a:xfrm>
            <a:off x="1079866" y="2413933"/>
            <a:ext cx="22582229" cy="7718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8791A62-3295-907E-D55C-225C342E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Begin van een overzicht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BCAFA688-EAD2-B641-96BD-8C66628AE8EA}"/>
              </a:ext>
            </a:extLst>
          </p:cNvPr>
          <p:cNvSpPr/>
          <p:nvPr/>
        </p:nvSpPr>
        <p:spPr>
          <a:xfrm>
            <a:off x="8952316" y="11234514"/>
            <a:ext cx="6714309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Waardelijst</a:t>
            </a:r>
          </a:p>
        </p:txBody>
      </p:sp>
      <p:sp>
        <p:nvSpPr>
          <p:cNvPr id="4" name="Afgeronde rechthoek 3">
            <a:extLst>
              <a:ext uri="{FF2B5EF4-FFF2-40B4-BE49-F238E27FC236}">
                <a16:creationId xmlns:a16="http://schemas.microsoft.com/office/drawing/2014/main" id="{19CCD68E-917A-82AA-A025-6FF62C52D709}"/>
              </a:ext>
            </a:extLst>
          </p:cNvPr>
          <p:cNvSpPr/>
          <p:nvPr/>
        </p:nvSpPr>
        <p:spPr>
          <a:xfrm>
            <a:off x="8952318" y="8621603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referentielijst</a:t>
            </a: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C605284D-040A-B8FF-BA89-DD7A6D9DE869}"/>
              </a:ext>
            </a:extLst>
          </p:cNvPr>
          <p:cNvSpPr/>
          <p:nvPr/>
        </p:nvSpPr>
        <p:spPr>
          <a:xfrm>
            <a:off x="8952318" y="10003249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Codelijst</a:t>
            </a:r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DD03E6C4-D312-A165-5DEB-787B9ECBBEE9}"/>
              </a:ext>
            </a:extLst>
          </p:cNvPr>
          <p:cNvSpPr/>
          <p:nvPr/>
        </p:nvSpPr>
        <p:spPr>
          <a:xfrm>
            <a:off x="8952318" y="6491466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Enumeratie</a:t>
            </a:r>
          </a:p>
        </p:txBody>
      </p:sp>
      <p:sp>
        <p:nvSpPr>
          <p:cNvPr id="10" name="Afgeronde rechthoek 9">
            <a:extLst>
              <a:ext uri="{FF2B5EF4-FFF2-40B4-BE49-F238E27FC236}">
                <a16:creationId xmlns:a16="http://schemas.microsoft.com/office/drawing/2014/main" id="{FDF4C162-3F60-5A93-2357-56F58B338D8D}"/>
              </a:ext>
            </a:extLst>
          </p:cNvPr>
          <p:cNvSpPr/>
          <p:nvPr/>
        </p:nvSpPr>
        <p:spPr>
          <a:xfrm>
            <a:off x="8952316" y="12011141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Conceptwaardelijsten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3DE875B7-2AF8-B194-E846-58BDAE4A48B2}"/>
              </a:ext>
            </a:extLst>
          </p:cNvPr>
          <p:cNvSpPr/>
          <p:nvPr/>
        </p:nvSpPr>
        <p:spPr>
          <a:xfrm>
            <a:off x="8952316" y="12852952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Registerwaardelijsten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hthoek met diagonaal twee afgeronde hoeken 11">
            <a:extLst>
              <a:ext uri="{FF2B5EF4-FFF2-40B4-BE49-F238E27FC236}">
                <a16:creationId xmlns:a16="http://schemas.microsoft.com/office/drawing/2014/main" id="{0CB47B4A-6B5B-8985-6E33-C1C1B3491237}"/>
              </a:ext>
            </a:extLst>
          </p:cNvPr>
          <p:cNvSpPr/>
          <p:nvPr/>
        </p:nvSpPr>
        <p:spPr>
          <a:xfrm>
            <a:off x="1079865" y="7239326"/>
            <a:ext cx="6322423" cy="65833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Verzameling letterlijke waardes</a:t>
            </a:r>
          </a:p>
        </p:txBody>
      </p:sp>
      <p:sp>
        <p:nvSpPr>
          <p:cNvPr id="13" name="Rechthoek met diagonaal twee afgeronde hoeken 12">
            <a:extLst>
              <a:ext uri="{FF2B5EF4-FFF2-40B4-BE49-F238E27FC236}">
                <a16:creationId xmlns:a16="http://schemas.microsoft.com/office/drawing/2014/main" id="{A59531ED-5FDE-9310-6BA1-17D386CA1762}"/>
              </a:ext>
            </a:extLst>
          </p:cNvPr>
          <p:cNvSpPr/>
          <p:nvPr/>
        </p:nvSpPr>
        <p:spPr>
          <a:xfrm>
            <a:off x="1079865" y="5805073"/>
            <a:ext cx="6322423" cy="65833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Verzameling dingen</a:t>
            </a:r>
          </a:p>
        </p:txBody>
      </p:sp>
      <p:sp>
        <p:nvSpPr>
          <p:cNvPr id="14" name="Rechthoek met diagonaal twee afgeronde hoeken 13">
            <a:extLst>
              <a:ext uri="{FF2B5EF4-FFF2-40B4-BE49-F238E27FC236}">
                <a16:creationId xmlns:a16="http://schemas.microsoft.com/office/drawing/2014/main" id="{70EA1ED0-5042-FE80-7283-7F9F5F0CA67D}"/>
              </a:ext>
            </a:extLst>
          </p:cNvPr>
          <p:cNvSpPr/>
          <p:nvPr/>
        </p:nvSpPr>
        <p:spPr>
          <a:xfrm>
            <a:off x="1079865" y="4370820"/>
            <a:ext cx="6322423" cy="65833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Verzameling begrippen</a:t>
            </a:r>
          </a:p>
        </p:txBody>
      </p:sp>
      <p:sp>
        <p:nvSpPr>
          <p:cNvPr id="15" name="Rechthoek met diagonaal twee afgeronde hoeken 14">
            <a:extLst>
              <a:ext uri="{FF2B5EF4-FFF2-40B4-BE49-F238E27FC236}">
                <a16:creationId xmlns:a16="http://schemas.microsoft.com/office/drawing/2014/main" id="{B8A213CD-C6B5-BD6F-7495-855A09EEDFB3}"/>
              </a:ext>
            </a:extLst>
          </p:cNvPr>
          <p:cNvSpPr/>
          <p:nvPr/>
        </p:nvSpPr>
        <p:spPr>
          <a:xfrm>
            <a:off x="1079865" y="8673579"/>
            <a:ext cx="6322423" cy="120316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Verzameling verwijzingen naar begrippen</a:t>
            </a:r>
          </a:p>
        </p:txBody>
      </p:sp>
      <p:sp>
        <p:nvSpPr>
          <p:cNvPr id="16" name="Rechthoek met diagonaal twee afgeronde hoeken 15">
            <a:extLst>
              <a:ext uri="{FF2B5EF4-FFF2-40B4-BE49-F238E27FC236}">
                <a16:creationId xmlns:a16="http://schemas.microsoft.com/office/drawing/2014/main" id="{A7B4AC62-F994-71E6-F3FE-4ED72158AEBD}"/>
              </a:ext>
            </a:extLst>
          </p:cNvPr>
          <p:cNvSpPr/>
          <p:nvPr/>
        </p:nvSpPr>
        <p:spPr>
          <a:xfrm>
            <a:off x="1079865" y="10652660"/>
            <a:ext cx="6322423" cy="1203166"/>
          </a:xfrm>
          <a:prstGeom prst="round2DiagRect">
            <a:avLst/>
          </a:pr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Verzameling verwijzingen naar dingen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FEE02734-E3A8-4745-C87C-4457BDC210E1}"/>
              </a:ext>
            </a:extLst>
          </p:cNvPr>
          <p:cNvSpPr/>
          <p:nvPr/>
        </p:nvSpPr>
        <p:spPr>
          <a:xfrm>
            <a:off x="8959140" y="4675721"/>
            <a:ext cx="6714308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NL-SBB Collectie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CB4098EC-938E-4A2F-4DC9-5788B931FC3D}"/>
              </a:ext>
            </a:extLst>
          </p:cNvPr>
          <p:cNvSpPr/>
          <p:nvPr/>
        </p:nvSpPr>
        <p:spPr>
          <a:xfrm>
            <a:off x="16947786" y="3692974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nl-NL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Z</a:t>
            </a: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akelijke rechten in BRK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D1117FA6-9F3E-6B6B-853B-2B7D162E3C1B}"/>
              </a:ext>
            </a:extLst>
          </p:cNvPr>
          <p:cNvSpPr/>
          <p:nvPr/>
        </p:nvSpPr>
        <p:spPr>
          <a:xfrm>
            <a:off x="16947786" y="4786209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Publiekrechtelijke beperkingen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B9F4E450-958B-1E5C-BD09-5BA153264BF0}"/>
              </a:ext>
            </a:extLst>
          </p:cNvPr>
          <p:cNvSpPr/>
          <p:nvPr/>
        </p:nvSpPr>
        <p:spPr>
          <a:xfrm>
            <a:off x="16947786" y="10252384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Lijst gemeentenamen Nederland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6DAC18BC-F52C-67A7-6FAE-0E7DFBED4C38}"/>
              </a:ext>
            </a:extLst>
          </p:cNvPr>
          <p:cNvSpPr/>
          <p:nvPr/>
        </p:nvSpPr>
        <p:spPr>
          <a:xfrm>
            <a:off x="16947786" y="6972679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nl-NL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Klinkers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E72D3EA8-7A4C-2FD6-F17B-C0A618E6D217}"/>
              </a:ext>
            </a:extLst>
          </p:cNvPr>
          <p:cNvSpPr/>
          <p:nvPr/>
        </p:nvSpPr>
        <p:spPr>
          <a:xfrm>
            <a:off x="16947786" y="9159149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nl-NL" sz="3200" dirty="0" err="1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AfsluitmiddelType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E8FD85B8-B142-D920-3DA4-FABE8D3DA4FA}"/>
              </a:ext>
            </a:extLst>
          </p:cNvPr>
          <p:cNvSpPr/>
          <p:nvPr/>
        </p:nvSpPr>
        <p:spPr>
          <a:xfrm>
            <a:off x="16947786" y="8065914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nl-NL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Wegbreedtes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7623665E-88D0-09EC-F925-0CB84BB58589}"/>
              </a:ext>
            </a:extLst>
          </p:cNvPr>
          <p:cNvSpPr/>
          <p:nvPr/>
        </p:nvSpPr>
        <p:spPr>
          <a:xfrm>
            <a:off x="16947786" y="11345618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nl-NL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Landcodes</a:t>
            </a:r>
            <a:endParaRPr kumimoji="0" lang="nl-NL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16DA3ED2-0950-8998-46F6-49E53D66F2E0}"/>
              </a:ext>
            </a:extLst>
          </p:cNvPr>
          <p:cNvCxnSpPr>
            <a:stCxn id="15" idx="0"/>
            <a:endCxn id="4" idx="1"/>
          </p:cNvCxnSpPr>
          <p:nvPr/>
        </p:nvCxnSpPr>
        <p:spPr>
          <a:xfrm flipV="1">
            <a:off x="7402288" y="8950771"/>
            <a:ext cx="1550030" cy="32439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115F35BA-C294-6767-A630-CE959CD9955E}"/>
              </a:ext>
            </a:extLst>
          </p:cNvPr>
          <p:cNvCxnSpPr>
            <a:cxnSpLocks/>
            <a:stCxn id="15" idx="0"/>
            <a:endCxn id="5" idx="1"/>
          </p:cNvCxnSpPr>
          <p:nvPr/>
        </p:nvCxnSpPr>
        <p:spPr>
          <a:xfrm>
            <a:off x="7402288" y="9275162"/>
            <a:ext cx="1550030" cy="105725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9CB0AB37-3D53-1FBF-D219-8FF56401AB74}"/>
              </a:ext>
            </a:extLst>
          </p:cNvPr>
          <p:cNvCxnSpPr>
            <a:cxnSpLocks/>
            <a:stCxn id="16" idx="0"/>
            <a:endCxn id="5" idx="1"/>
          </p:cNvCxnSpPr>
          <p:nvPr/>
        </p:nvCxnSpPr>
        <p:spPr>
          <a:xfrm flipV="1">
            <a:off x="7402288" y="10332417"/>
            <a:ext cx="1550030" cy="92182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09BED53-219F-CD64-4692-30AEEBB5E06F}"/>
              </a:ext>
            </a:extLst>
          </p:cNvPr>
          <p:cNvCxnSpPr>
            <a:cxnSpLocks/>
            <a:stCxn id="14" idx="0"/>
            <a:endCxn id="19" idx="1"/>
          </p:cNvCxnSpPr>
          <p:nvPr/>
        </p:nvCxnSpPr>
        <p:spPr>
          <a:xfrm>
            <a:off x="7402288" y="4699988"/>
            <a:ext cx="1556852" cy="2732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3393AA34-0D37-753A-68E9-820B2A4934D0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15673448" y="3990492"/>
            <a:ext cx="1274338" cy="98274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0EFCA999-3D2B-2C4B-427C-B4BE345B9227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5673448" y="4973239"/>
            <a:ext cx="1274338" cy="11048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14CC962E-D961-5FEF-61A7-8D8456716860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15666627" y="8950771"/>
            <a:ext cx="1281159" cy="50589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Rechthoek 2">
            <a:extLst>
              <a:ext uri="{FF2B5EF4-FFF2-40B4-BE49-F238E27FC236}">
                <a16:creationId xmlns:a16="http://schemas.microsoft.com/office/drawing/2014/main" id="{73A816D6-A3D3-0CCF-CE50-CC1E061BE480}"/>
              </a:ext>
            </a:extLst>
          </p:cNvPr>
          <p:cNvSpPr/>
          <p:nvPr/>
        </p:nvSpPr>
        <p:spPr>
          <a:xfrm>
            <a:off x="8959140" y="3766313"/>
            <a:ext cx="6714308" cy="59503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NL-SBB begrippenkader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A9324824-47CA-D735-F8AD-33273FA849AB}"/>
              </a:ext>
            </a:extLst>
          </p:cNvPr>
          <p:cNvCxnSpPr>
            <a:cxnSpLocks/>
            <a:stCxn id="14" idx="0"/>
            <a:endCxn id="3" idx="1"/>
          </p:cNvCxnSpPr>
          <p:nvPr/>
        </p:nvCxnSpPr>
        <p:spPr>
          <a:xfrm flipV="1">
            <a:off x="7402288" y="4063831"/>
            <a:ext cx="1556852" cy="63615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Afgeronde rechthoek 26">
            <a:extLst>
              <a:ext uri="{FF2B5EF4-FFF2-40B4-BE49-F238E27FC236}">
                <a16:creationId xmlns:a16="http://schemas.microsoft.com/office/drawing/2014/main" id="{94E0DD0D-34D2-F3B1-90E6-CDC36261535F}"/>
              </a:ext>
            </a:extLst>
          </p:cNvPr>
          <p:cNvSpPr/>
          <p:nvPr/>
        </p:nvSpPr>
        <p:spPr>
          <a:xfrm>
            <a:off x="8952318" y="7164606"/>
            <a:ext cx="6714309" cy="6583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Opsomming</a:t>
            </a:r>
          </a:p>
        </p:txBody>
      </p:sp>
      <p:cxnSp>
        <p:nvCxnSpPr>
          <p:cNvPr id="30" name="Rechte verbindingslijn met pijl 29">
            <a:extLst>
              <a:ext uri="{FF2B5EF4-FFF2-40B4-BE49-F238E27FC236}">
                <a16:creationId xmlns:a16="http://schemas.microsoft.com/office/drawing/2014/main" id="{6C6AB469-E354-8C3F-566D-1CD8F740A4DD}"/>
              </a:ext>
            </a:extLst>
          </p:cNvPr>
          <p:cNvCxnSpPr>
            <a:cxnSpLocks/>
            <a:stCxn id="12" idx="0"/>
            <a:endCxn id="9" idx="1"/>
          </p:cNvCxnSpPr>
          <p:nvPr/>
        </p:nvCxnSpPr>
        <p:spPr>
          <a:xfrm flipV="1">
            <a:off x="7402288" y="6820634"/>
            <a:ext cx="1550030" cy="74786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8B53DA27-8025-8E30-4191-12ED5AA878A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237288" y="7493774"/>
            <a:ext cx="1715030" cy="1107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Rechte verbindingslijn met pijl 43">
            <a:extLst>
              <a:ext uri="{FF2B5EF4-FFF2-40B4-BE49-F238E27FC236}">
                <a16:creationId xmlns:a16="http://schemas.microsoft.com/office/drawing/2014/main" id="{DD98FBBD-037C-65E6-4DBA-C4359E89C6F8}"/>
              </a:ext>
            </a:extLst>
          </p:cNvPr>
          <p:cNvCxnSpPr>
            <a:cxnSpLocks/>
            <a:stCxn id="9" idx="3"/>
            <a:endCxn id="23" idx="1"/>
          </p:cNvCxnSpPr>
          <p:nvPr/>
        </p:nvCxnSpPr>
        <p:spPr>
          <a:xfrm>
            <a:off x="15666627" y="6820634"/>
            <a:ext cx="1281159" cy="449563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Rechte verbindingslijn met pijl 49">
            <a:extLst>
              <a:ext uri="{FF2B5EF4-FFF2-40B4-BE49-F238E27FC236}">
                <a16:creationId xmlns:a16="http://schemas.microsoft.com/office/drawing/2014/main" id="{5B1CB7F5-5BD3-8686-3127-D4F2F34920AE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15666627" y="6820634"/>
            <a:ext cx="1281159" cy="154279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Rechthoek 35">
            <a:extLst>
              <a:ext uri="{FF2B5EF4-FFF2-40B4-BE49-F238E27FC236}">
                <a16:creationId xmlns:a16="http://schemas.microsoft.com/office/drawing/2014/main" id="{03ECBD21-2A7F-793F-2646-887E8B86874C}"/>
              </a:ext>
            </a:extLst>
          </p:cNvPr>
          <p:cNvSpPr/>
          <p:nvPr/>
        </p:nvSpPr>
        <p:spPr>
          <a:xfrm>
            <a:off x="16947786" y="5879444"/>
            <a:ext cx="6714309" cy="59503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Lijst </a:t>
            </a:r>
            <a:r>
              <a:rPr lang="nl-NL" sz="3200" dirty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N</a:t>
            </a:r>
            <a:r>
              <a:rPr kumimoji="0" lang="nl-NL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ederlandse gemeentes</a:t>
            </a:r>
          </a:p>
        </p:txBody>
      </p:sp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EECAF3C9-06F0-D781-5662-3CC77878411A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15666627" y="10332417"/>
            <a:ext cx="1281159" cy="131071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ijdelijke aanduiding voor tekst 7">
            <a:extLst>
              <a:ext uri="{FF2B5EF4-FFF2-40B4-BE49-F238E27FC236}">
                <a16:creationId xmlns:a16="http://schemas.microsoft.com/office/drawing/2014/main" id="{37F42FD9-E57B-E8BE-4B8D-F1C77A8FB1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8104" y="2449229"/>
            <a:ext cx="3141208" cy="934780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Soorten</a:t>
            </a:r>
          </a:p>
        </p:txBody>
      </p:sp>
      <p:sp>
        <p:nvSpPr>
          <p:cNvPr id="33" name="Tijdelijke aanduiding voor tekst 7">
            <a:extLst>
              <a:ext uri="{FF2B5EF4-FFF2-40B4-BE49-F238E27FC236}">
                <a16:creationId xmlns:a16="http://schemas.microsoft.com/office/drawing/2014/main" id="{29EBA477-2632-7236-1574-E562E30ACE96}"/>
              </a:ext>
            </a:extLst>
          </p:cNvPr>
          <p:cNvSpPr txBox="1">
            <a:spLocks/>
          </p:cNvSpPr>
          <p:nvPr/>
        </p:nvSpPr>
        <p:spPr>
          <a:xfrm>
            <a:off x="18096297" y="2449229"/>
            <a:ext cx="5095535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ctr" hangingPunct="1"/>
            <a:r>
              <a:rPr lang="nl-NL" sz="4400" dirty="0"/>
              <a:t>Voorbeelden</a:t>
            </a:r>
          </a:p>
        </p:txBody>
      </p:sp>
      <p:sp>
        <p:nvSpPr>
          <p:cNvPr id="35" name="Tijdelijke aanduiding voor tekst 7">
            <a:extLst>
              <a:ext uri="{FF2B5EF4-FFF2-40B4-BE49-F238E27FC236}">
                <a16:creationId xmlns:a16="http://schemas.microsoft.com/office/drawing/2014/main" id="{C6769CC0-F123-5B79-41A5-9C5048919FA7}"/>
              </a:ext>
            </a:extLst>
          </p:cNvPr>
          <p:cNvSpPr txBox="1">
            <a:spLocks/>
          </p:cNvSpPr>
          <p:nvPr/>
        </p:nvSpPr>
        <p:spPr>
          <a:xfrm>
            <a:off x="9177360" y="2449229"/>
            <a:ext cx="6496088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1219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1828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2438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30480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36576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latinLnBrk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algn="ctr" hangingPunct="1"/>
            <a:r>
              <a:rPr lang="nl-NL" sz="4400" dirty="0"/>
              <a:t>Verschijningsvormen</a:t>
            </a:r>
          </a:p>
        </p:txBody>
      </p:sp>
      <p:cxnSp>
        <p:nvCxnSpPr>
          <p:cNvPr id="54" name="Rechte verbindingslijn 53">
            <a:extLst>
              <a:ext uri="{FF2B5EF4-FFF2-40B4-BE49-F238E27FC236}">
                <a16:creationId xmlns:a16="http://schemas.microsoft.com/office/drawing/2014/main" id="{D7F3313F-FB69-ED62-88CC-4271C033414D}"/>
              </a:ext>
            </a:extLst>
          </p:cNvPr>
          <p:cNvCxnSpPr/>
          <p:nvPr/>
        </p:nvCxnSpPr>
        <p:spPr>
          <a:xfrm>
            <a:off x="8392160" y="2449229"/>
            <a:ext cx="0" cy="736574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374ED603-7940-5C66-0D70-B9448F242A07}"/>
              </a:ext>
            </a:extLst>
          </p:cNvPr>
          <p:cNvCxnSpPr/>
          <p:nvPr/>
        </p:nvCxnSpPr>
        <p:spPr>
          <a:xfrm>
            <a:off x="16347440" y="2413933"/>
            <a:ext cx="0" cy="736574"/>
          </a:xfrm>
          <a:prstGeom prst="line">
            <a:avLst/>
          </a:prstGeom>
          <a:noFill/>
          <a:ln w="25400" cap="flat">
            <a:solidFill>
              <a:schemeClr val="bg2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2567710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B6513-0A0C-2894-50CB-436EAFA3E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B4AC50-BAA7-3FA5-2F04-7AF2223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”SKOS” </a:t>
            </a:r>
            <a:r>
              <a:rPr lang="nl-NL" dirty="0" err="1"/>
              <a:t>waardelijsten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6249057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F0B42-57A0-09CF-28DD-1ED9F987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A3E25-1DCB-10D7-7707-60B8BE5E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Waardelijsten en SKOS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C66517-EFB6-88AB-C3F5-7FE97D28194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Huidige situatie: SKOS wordt gebruikt voor “</a:t>
            </a:r>
            <a:r>
              <a:rPr lang="nl-NL" dirty="0" err="1"/>
              <a:t>waardelijsten</a:t>
            </a:r>
            <a:r>
              <a:rPr lang="nl-NL" dirty="0"/>
              <a:t>”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30CEA4C-05D0-74E7-93CF-DE2081048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Arial" panose="020B0604020202020204" pitchFamily="34" charset="0"/>
              </a:rPr>
              <a:t>SKOS wordt ook gebruikt om “</a:t>
            </a:r>
            <a:r>
              <a:rPr lang="nl-NL" dirty="0" err="1">
                <a:latin typeface="Arial" panose="020B0604020202020204" pitchFamily="34" charset="0"/>
              </a:rPr>
              <a:t>waardelijsten</a:t>
            </a:r>
            <a:r>
              <a:rPr lang="nl-NL" dirty="0">
                <a:latin typeface="Arial" panose="020B0604020202020204" pitchFamily="34" charset="0"/>
              </a:rPr>
              <a:t>” vast te leggen:</a:t>
            </a:r>
          </a:p>
          <a:p>
            <a:r>
              <a:rPr lang="nl-NL" dirty="0">
                <a:latin typeface="Arial" panose="020B0604020202020204" pitchFamily="34" charset="0"/>
              </a:rPr>
              <a:t>Enkele voorbeelden van </a:t>
            </a:r>
            <a:r>
              <a:rPr lang="nl-NL" dirty="0">
                <a:latin typeface="Arial" panose="020B0604020202020204" pitchFamily="34" charset="0"/>
                <a:hlinkClick r:id="rId2"/>
              </a:rPr>
              <a:t>EU </a:t>
            </a:r>
            <a:r>
              <a:rPr lang="nl-NL" dirty="0" err="1">
                <a:latin typeface="Arial" panose="020B0604020202020204" pitchFamily="34" charset="0"/>
                <a:hlinkClick r:id="rId2"/>
              </a:rPr>
              <a:t>vocabularies</a:t>
            </a:r>
            <a:endParaRPr lang="nl-NL" dirty="0">
              <a:latin typeface="Arial" panose="020B0604020202020204" pitchFamily="34" charset="0"/>
            </a:endParaRPr>
          </a:p>
          <a:p>
            <a:pPr lvl="1">
              <a:lnSpc>
                <a:spcPct val="120000"/>
              </a:lnSpc>
            </a:pPr>
            <a:r>
              <a:rPr lang="nl-NL" dirty="0">
                <a:latin typeface="Arial" panose="020B0604020202020204" pitchFamily="34" charset="0"/>
              </a:rPr>
              <a:t>Lijst codes van landen: 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hlinkClick r:id="rId3"/>
              </a:rPr>
              <a:t>Countries and territories</a:t>
            </a:r>
            <a:r>
              <a:rPr lang="nl-NL" dirty="0">
                <a:latin typeface="Helvetica" pitchFamily="2" charset="0"/>
              </a:rPr>
              <a:t>. Merk op dat er een </a:t>
            </a:r>
            <a:r>
              <a:rPr lang="nl-NL" dirty="0">
                <a:latin typeface="Helvetica" pitchFamily="2" charset="0"/>
                <a:hlinkClick r:id="rId4"/>
              </a:rPr>
              <a:t>model beschrijving </a:t>
            </a:r>
            <a:r>
              <a:rPr lang="nl-NL" dirty="0">
                <a:latin typeface="Helvetica" pitchFamily="2" charset="0"/>
              </a:rPr>
              <a:t>met deze lijst wordt meegeleverd;</a:t>
            </a:r>
            <a:endParaRPr lang="nl-NL" b="0" i="0" u="none" strike="no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>
              <a:lnSpc>
                <a:spcPct val="120000"/>
              </a:lnSpc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  <a:hlinkClick r:id="rId5"/>
              </a:rPr>
              <a:t>Access right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toegang, met 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definities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prefLabels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 per taal, 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codes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, etc. Merk op dat hier geen model is meegeleverd;</a:t>
            </a:r>
          </a:p>
          <a:p>
            <a:pPr lvl="1">
              <a:lnSpc>
                <a:spcPct val="120000"/>
              </a:lnSpc>
            </a:pPr>
            <a:r>
              <a:rPr lang="nl-NL" dirty="0">
                <a:latin typeface="Helvetica" pitchFamily="2" charset="0"/>
                <a:hlinkClick r:id="rId6"/>
              </a:rPr>
              <a:t>Time period</a:t>
            </a:r>
            <a:r>
              <a:rPr lang="nl-NL" dirty="0">
                <a:latin typeface="Helvetica" pitchFamily="2" charset="0"/>
              </a:rPr>
              <a:t> een lijst met tijdsperiodes;</a:t>
            </a:r>
          </a:p>
          <a:p>
            <a:pPr lvl="1"/>
            <a:endParaRPr lang="nl-NL" dirty="0">
              <a:latin typeface="Helvetica" pitchFamily="2" charset="0"/>
            </a:endParaRPr>
          </a:p>
          <a:p>
            <a:pPr lvl="1"/>
            <a:endParaRPr lang="nl-NL" dirty="0">
              <a:latin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954432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3F485-602C-BABB-075E-ED05DE28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SKOS “</a:t>
            </a:r>
            <a:r>
              <a:rPr lang="nl-NL" dirty="0" err="1"/>
              <a:t>waardelijsten</a:t>
            </a:r>
            <a:r>
              <a:rPr lang="nl-NL" dirty="0"/>
              <a:t>”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9C8FB6-B373-DA41-753F-28587955065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Bestaan in de praktijk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A05A11-641D-D455-A4B5-213BAD98F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Valt niet onder NL-SBB</a:t>
            </a:r>
          </a:p>
          <a:p>
            <a:r>
              <a:rPr lang="nl-NL" dirty="0"/>
              <a:t>SKOS is praktische manier om sommige “</a:t>
            </a:r>
            <a:r>
              <a:rPr lang="nl-NL" dirty="0" err="1"/>
              <a:t>waardelijsten</a:t>
            </a:r>
            <a:r>
              <a:rPr lang="nl-NL" dirty="0"/>
              <a:t>” te beschrijven</a:t>
            </a:r>
          </a:p>
          <a:p>
            <a:r>
              <a:rPr lang="nl-NL" dirty="0"/>
              <a:t>Merk op:</a:t>
            </a:r>
          </a:p>
          <a:p>
            <a:pPr lvl="1"/>
            <a:r>
              <a:rPr lang="nl-NL" dirty="0"/>
              <a:t>Voorbeelden van EU hebben ook een “</a:t>
            </a:r>
            <a:r>
              <a:rPr lang="nl-NL" dirty="0" err="1"/>
              <a:t>rdf:description</a:t>
            </a:r>
            <a:r>
              <a:rPr lang="nl-NL" dirty="0"/>
              <a:t>” weergave van ieder </a:t>
            </a:r>
            <a:r>
              <a:rPr lang="nl-NL" dirty="0" err="1"/>
              <a:t>skos:Concept</a:t>
            </a:r>
            <a:r>
              <a:rPr lang="nl-NL" dirty="0"/>
              <a:t>. </a:t>
            </a:r>
          </a:p>
          <a:p>
            <a:pPr lvl="2"/>
            <a:r>
              <a:rPr lang="nl-NL" dirty="0"/>
              <a:t>Maar niet van het </a:t>
            </a:r>
            <a:r>
              <a:rPr lang="nl-NL" dirty="0" err="1"/>
              <a:t>skos:ConceptScheme</a:t>
            </a:r>
            <a:endParaRPr lang="nl-NL" dirty="0"/>
          </a:p>
          <a:p>
            <a:pPr lvl="1"/>
            <a:r>
              <a:rPr lang="nl-NL" dirty="0"/>
              <a:t>Verder niet onderzocht door tijdgebrek</a:t>
            </a:r>
          </a:p>
        </p:txBody>
      </p:sp>
    </p:spTree>
    <p:extLst>
      <p:ext uri="{BB962C8B-B14F-4D97-AF65-F5344CB8AC3E}">
        <p14:creationId xmlns:p14="http://schemas.microsoft.com/office/powerpoint/2010/main" val="188543722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4ABD3-FB57-8B9E-23A3-50FDAEB0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E7E134E-CB0A-A6A4-AB38-3C832FAC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Voorstellen werkgroep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554108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3BC4-F115-D2E4-07D4-06A8DED5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C3F6AF9-7D7D-C273-A620-DBB9B1EA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Afbakening domein van NL-SBB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518C046C-D366-10B9-C5D0-93A2A3224EE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Voorstel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4F80EC5-616B-F4DC-0548-AE2C2B383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NL-SBB beschrijft verzamelingen begrippen met deze definitie van begrip:</a:t>
            </a:r>
          </a:p>
          <a:p>
            <a:pPr lvl="1"/>
            <a:r>
              <a:rPr lang="nl-NL" dirty="0"/>
              <a:t> 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“Een begrip is een eenheid van denken, idee, betekenis of categorisering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.”</a:t>
            </a:r>
            <a:endParaRPr lang="nl-NL" dirty="0"/>
          </a:p>
          <a:p>
            <a:r>
              <a:rPr lang="nl-NL" dirty="0"/>
              <a:t>NL-SBB legt verzamelingen begrippen vast in </a:t>
            </a:r>
            <a:r>
              <a:rPr lang="nl-NL" i="1" dirty="0"/>
              <a:t>begrippenkader</a:t>
            </a:r>
            <a:r>
              <a:rPr lang="nl-NL" dirty="0"/>
              <a:t> en </a:t>
            </a:r>
            <a:r>
              <a:rPr lang="nl-NL" i="1" dirty="0"/>
              <a:t>Collecties</a:t>
            </a:r>
          </a:p>
          <a:p>
            <a:r>
              <a:rPr lang="nl-NL" dirty="0"/>
              <a:t>NL-SBB heeft taalbinding naar (met name) SKOS</a:t>
            </a:r>
          </a:p>
          <a:p>
            <a:r>
              <a:rPr lang="nl-NL" dirty="0"/>
              <a:t>Niet alle SKOS implementaties zijn NL-SBB </a:t>
            </a:r>
            <a:r>
              <a:rPr lang="nl-NL" i="1" dirty="0"/>
              <a:t>begrippenkader</a:t>
            </a:r>
            <a:r>
              <a:rPr lang="nl-NL" dirty="0"/>
              <a:t> of </a:t>
            </a:r>
            <a:r>
              <a:rPr lang="nl-NL" i="1" dirty="0"/>
              <a:t>collecties</a:t>
            </a:r>
          </a:p>
          <a:p>
            <a:pPr lvl="1"/>
            <a:r>
              <a:rPr lang="nl-NL" i="1" dirty="0"/>
              <a:t>Zie issues voor discussies over verhouding NL-SBB en SKOS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549312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C59D2-B96C-723D-2ADE-4510A99D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183F82D-2FF8-D3D4-D63F-D179B1EA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Afbakening domein van NL-SBB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AD4025E-364D-7C29-0525-896F7FA9D86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Voorstel vervolg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750FB56-5381-16FA-D18D-A4966A18B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beter definiëren van de verschillende termen voor “</a:t>
            </a:r>
            <a:r>
              <a:rPr lang="nl-NL" dirty="0" err="1"/>
              <a:t>waardelijsten</a:t>
            </a:r>
            <a:r>
              <a:rPr lang="nl-NL" dirty="0"/>
              <a:t>” ligt buiten de standaard</a:t>
            </a:r>
          </a:p>
          <a:p>
            <a:r>
              <a:rPr lang="nl-NL" dirty="0"/>
              <a:t>In toekomst Best </a:t>
            </a:r>
            <a:r>
              <a:rPr lang="nl-NL" dirty="0" err="1"/>
              <a:t>Practice</a:t>
            </a:r>
            <a:r>
              <a:rPr lang="nl-NL" dirty="0"/>
              <a:t> toevoegen welke en hoe “</a:t>
            </a:r>
            <a:r>
              <a:rPr lang="nl-NL" dirty="0" err="1"/>
              <a:t>waardelijsten</a:t>
            </a:r>
            <a:r>
              <a:rPr lang="nl-NL" dirty="0"/>
              <a:t>” uitgewisseld dan wel beschreven kunnen worden met ondersteuning van Nl-SBB standaard</a:t>
            </a:r>
          </a:p>
          <a:p>
            <a:pPr lvl="1"/>
            <a:r>
              <a:rPr lang="nl-NL" dirty="0"/>
              <a:t>Kandidaat: Verzameling van verwijzingen naar begrippen</a:t>
            </a:r>
          </a:p>
        </p:txBody>
      </p:sp>
    </p:spTree>
    <p:extLst>
      <p:ext uri="{BB962C8B-B14F-4D97-AF65-F5344CB8AC3E}">
        <p14:creationId xmlns:p14="http://schemas.microsoft.com/office/powerpoint/2010/main" val="10916163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ABA42-C104-D1EE-4073-422EDF46B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DC8B14D-C523-3083-88B8-5C60BF16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Voorstel werkgroep: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DF07B37-DC56-DFFA-719F-EDAD5610E95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Verschil tussen Begrippenkaders en Collecties verduidelijken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4858015-1CB4-BB22-3908-3C3A8011A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nl-NL" dirty="0"/>
              <a:t>In de standaard is het lastig te lezen wanneer je Collecties en wanneer Begrippenkader te gebruiken</a:t>
            </a:r>
          </a:p>
          <a:p>
            <a:pPr lvl="1"/>
            <a:r>
              <a:rPr lang="nl-NL" dirty="0"/>
              <a:t>Let op: verschil ligt niet het beheer ervan: Zie §5.5!</a:t>
            </a:r>
          </a:p>
          <a:p>
            <a:r>
              <a:rPr lang="nl-NL" dirty="0"/>
              <a:t>Meer handvatten geven aan gebruikers over het verschil?</a:t>
            </a:r>
          </a:p>
          <a:p>
            <a:r>
              <a:rPr lang="nl-NL" dirty="0"/>
              <a:t>Reden voorstel:</a:t>
            </a:r>
          </a:p>
          <a:p>
            <a:pPr lvl="1"/>
            <a:r>
              <a:rPr lang="nl-NL" dirty="0"/>
              <a:t>Terugkerende vraag bij 1-op-1 contact met opstellers</a:t>
            </a:r>
          </a:p>
          <a:p>
            <a:pPr lvl="1"/>
            <a:r>
              <a:rPr lang="nl-NL" dirty="0"/>
              <a:t>Eigen ervaring: Ik moet het verschil omschrijven en kan mij niet baseren op NL-SBB</a:t>
            </a:r>
          </a:p>
          <a:p>
            <a:pPr lvl="1"/>
            <a:r>
              <a:rPr lang="nl-NL" dirty="0"/>
              <a:t>Bij start NL-SBB community deze week kwam in “chat” deze vraag ook voorbij.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528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4F15A5-1862-6327-48EE-0E197B5E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Gevolgde aanpak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593E1C6-A6DA-A83F-6B3D-5D310F1986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Gedefinieerd in NL-SBB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34BC7CD-3F87-8A07-29F8-9E23C3202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Arial" panose="020B0604020202020204" pitchFamily="34" charset="0"/>
              </a:rPr>
              <a:t>Begripsvorming: Wat verstaan we onder ”</a:t>
            </a:r>
            <a:r>
              <a:rPr lang="nl-NL" dirty="0" err="1">
                <a:latin typeface="Arial" panose="020B0604020202020204" pitchFamily="34" charset="0"/>
              </a:rPr>
              <a:t>waardelijsten</a:t>
            </a:r>
            <a:r>
              <a:rPr lang="nl-NL" dirty="0">
                <a:latin typeface="Arial" panose="020B0604020202020204" pitchFamily="34" charset="0"/>
              </a:rPr>
              <a:t>”?</a:t>
            </a:r>
          </a:p>
          <a:p>
            <a:r>
              <a:rPr lang="nl-NL" dirty="0">
                <a:latin typeface="Arial" panose="020B0604020202020204" pitchFamily="34" charset="0"/>
              </a:rPr>
              <a:t>Voorbeelden van verschillende soorten lijsten.</a:t>
            </a:r>
          </a:p>
          <a:p>
            <a:r>
              <a:rPr lang="nl-NL" dirty="0">
                <a:latin typeface="Arial" panose="020B0604020202020204" pitchFamily="34" charset="0"/>
              </a:rPr>
              <a:t>Welk onderscheid op basis van inhoud van een lijst/verzameling</a:t>
            </a:r>
          </a:p>
          <a:p>
            <a:r>
              <a:rPr lang="nl-NL" dirty="0">
                <a:latin typeface="Arial" panose="020B0604020202020204" pitchFamily="34" charset="0"/>
              </a:rPr>
              <a:t>Welke soorten waardenlijsten zien we, hoe heten ze en welke voorbeelden passen daarbij?</a:t>
            </a:r>
          </a:p>
          <a:p>
            <a:r>
              <a:rPr lang="nl-NL" dirty="0">
                <a:latin typeface="Arial" panose="020B0604020202020204" pitchFamily="34" charset="0"/>
              </a:rPr>
              <a:t>Wat zijn </a:t>
            </a:r>
            <a:r>
              <a:rPr lang="nl-NL" dirty="0" err="1">
                <a:latin typeface="Arial" panose="020B0604020202020204" pitchFamily="34" charset="0"/>
              </a:rPr>
              <a:t>waardelijsten</a:t>
            </a:r>
            <a:r>
              <a:rPr lang="nl-NL" dirty="0">
                <a:latin typeface="Arial" panose="020B0604020202020204" pitchFamily="34" charset="0"/>
              </a:rPr>
              <a:t> volgens NL-SBB? Kent SKOS dezelfde reikwijdte?</a:t>
            </a:r>
          </a:p>
          <a:p>
            <a:r>
              <a:rPr lang="nl-NL" dirty="0">
                <a:latin typeface="Arial" panose="020B0604020202020204" pitchFamily="34" charset="0"/>
              </a:rPr>
              <a:t>Welke aanscherpingen op de NL-SBB documentatie worden voorgesteld?</a:t>
            </a:r>
          </a:p>
          <a:p>
            <a:endParaRPr lang="nl-NL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913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F16264-1F36-EF5D-6F08-99BB0D31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Verschillende termen en definities in omloop</a:t>
            </a:r>
          </a:p>
        </p:txBody>
      </p:sp>
    </p:spTree>
    <p:extLst>
      <p:ext uri="{BB962C8B-B14F-4D97-AF65-F5344CB8AC3E}">
        <p14:creationId xmlns:p14="http://schemas.microsoft.com/office/powerpoint/2010/main" val="228777940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6913-DC5D-B48C-85CE-37E24298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10131D6-2CAA-3626-4A07-D64F2247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begrippenkader?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6AD0BA3-11B7-ADA2-99B5-5CCA00DFDBF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Een begrippenkader is geen collectie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2BB961A-1EA0-A587-01E8-BB55C660D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4248504"/>
            <a:ext cx="21971000" cy="867501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nl-NL" dirty="0"/>
              <a:t>NL-SBB: “</a:t>
            </a:r>
            <a:r>
              <a:rPr lang="nl-NL" i="1" dirty="0"/>
              <a:t>Een </a:t>
            </a:r>
            <a:r>
              <a:rPr lang="nl-NL" b="1" i="1" dirty="0"/>
              <a:t>begrippenkader</a:t>
            </a:r>
            <a:r>
              <a:rPr lang="nl-NL" i="1" dirty="0"/>
              <a:t> is een verzameling van begrippen die in een bepaalde context relevant zijn.” </a:t>
            </a:r>
            <a:r>
              <a:rPr lang="nl-NL" dirty="0"/>
              <a:t>✅</a:t>
            </a:r>
            <a:endParaRPr lang="nl-NL" i="1" dirty="0"/>
          </a:p>
          <a:p>
            <a:r>
              <a:rPr lang="nl-NL" dirty="0">
                <a:latin typeface="Arial" panose="020B0604020202020204" pitchFamily="34" charset="0"/>
              </a:rPr>
              <a:t>Trefwoorden: fundament, definities</a:t>
            </a:r>
          </a:p>
          <a:p>
            <a:r>
              <a:rPr lang="nl-NL" dirty="0">
                <a:latin typeface="Arial" panose="020B0604020202020204" pitchFamily="34" charset="0"/>
              </a:rPr>
              <a:t>Begrippen vormen een begrippenkader: </a:t>
            </a:r>
          </a:p>
          <a:p>
            <a:pPr lvl="1"/>
            <a:r>
              <a:rPr lang="nl-NL" dirty="0">
                <a:latin typeface="Arial" panose="020B0604020202020204" pitchFamily="34" charset="0"/>
              </a:rPr>
              <a:t>Conceptueel element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ader</a:t>
            </a:r>
            <a:r>
              <a:rPr lang="nl-NL" dirty="0">
                <a:latin typeface="Arial" panose="020B0604020202020204" pitchFamily="34" charset="0"/>
              </a:rPr>
              <a:t> “, eigenschap 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skos:inScheme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nl-NL" dirty="0"/>
              <a:t>Begrippenkaders definiëren begrippen. Fundamentele groepering van begrippen in een context.</a:t>
            </a:r>
          </a:p>
          <a:p>
            <a:pPr lvl="1"/>
            <a:r>
              <a:rPr lang="nl-NL" dirty="0"/>
              <a:t>Tegenstelling Collectie gebruiken bestaande begrippen, begrippenkader definiëren begrippen</a:t>
            </a:r>
          </a:p>
          <a:p>
            <a:pPr lvl="1"/>
            <a:r>
              <a:rPr lang="nl-NL" dirty="0"/>
              <a:t>Begrippenkader kunnen wel bestaande begrippen bevatten (best </a:t>
            </a:r>
            <a:r>
              <a:rPr lang="nl-NL" dirty="0" err="1"/>
              <a:t>practise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40833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39D38-8BA1-F751-64B3-49D758416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58A4EA6-F2A2-8535-FDF4-C57E522EC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collectie?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A9891D6D-1B02-40CD-C271-D6C4652A887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Gedefinieerd in NL-SBB ✅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0FA6B59-B33A-871E-87B3-2134F6321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</a:t>
            </a:r>
            <a:r>
              <a:rPr lang="nl-NL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Een </a:t>
            </a:r>
            <a:r>
              <a:rPr lang="nl-NL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collectie</a:t>
            </a:r>
            <a:r>
              <a:rPr lang="nl-NL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een verzameling van begrippen die voor een bepaalde situatie betekenisvol bij elkaar passen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</a:t>
            </a:r>
            <a:endParaRPr lang="nl-NL" dirty="0">
              <a:latin typeface="Arial" panose="020B0604020202020204" pitchFamily="34" charset="0"/>
            </a:endParaRP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Trefwoorden: Situationeel, toevoeging, handig</a:t>
            </a:r>
          </a:p>
          <a:p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Collecties ordenen bestaande begrippen, maar definiëren geen begrippen.</a:t>
            </a:r>
          </a:p>
          <a:p>
            <a:pPr>
              <a:lnSpc>
                <a:spcPct val="120000"/>
              </a:lnSpc>
            </a:pP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Samengesteld uit begrippen uit één of meer begrippenkaders voor een doel, hoeft geen context te zijn</a:t>
            </a:r>
          </a:p>
          <a:p>
            <a:r>
              <a:rPr lang="nl-NL" dirty="0">
                <a:latin typeface="Arial" panose="020B0604020202020204" pitchFamily="34" charset="0"/>
              </a:rPr>
              <a:t>Collectie verzamelt begrippen</a:t>
            </a:r>
            <a:r>
              <a:rPr lang="nl-NL" dirty="0">
                <a:latin typeface="Arial" panose="020B0604020202020204" pitchFamily="34" charset="0"/>
                <a:sym typeface="Wingdings" pitchFamily="2" charset="2"/>
              </a:rPr>
              <a:t> en andere collecties:</a:t>
            </a:r>
          </a:p>
          <a:p>
            <a:pPr lvl="1"/>
            <a:r>
              <a:rPr lang="nl-NL" dirty="0">
                <a:latin typeface="Arial" panose="020B0604020202020204" pitchFamily="34" charset="0"/>
                <a:sym typeface="Wingdings" pitchFamily="2" charset="2"/>
              </a:rPr>
              <a:t> “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Bevat</a:t>
            </a:r>
            <a:r>
              <a:rPr lang="nl-NL" dirty="0">
                <a:latin typeface="Arial" panose="020B0604020202020204" pitchFamily="34" charset="0"/>
                <a:sym typeface="Wingdings" pitchFamily="2" charset="2"/>
              </a:rPr>
              <a:t>”  en “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skos:member</a:t>
            </a:r>
            <a:r>
              <a:rPr lang="nl-NL" b="0" i="0" u="none" strike="noStrike" dirty="0">
                <a:solidFill>
                  <a:srgbClr val="034575"/>
                </a:solidFill>
                <a:effectLst/>
                <a:latin typeface="Arial" panose="020B0604020202020204" pitchFamily="34" charset="0"/>
              </a:rPr>
              <a:t>”</a:t>
            </a:r>
          </a:p>
          <a:p>
            <a:pPr lvl="1"/>
            <a:r>
              <a:rPr lang="nl-NL" dirty="0">
                <a:latin typeface="Arial" panose="020B0604020202020204" pitchFamily="34" charset="0"/>
              </a:rPr>
              <a:t>Begrippen “weten” niet in welke collectie te zijn opgenomen</a:t>
            </a:r>
          </a:p>
        </p:txBody>
      </p:sp>
    </p:spTree>
    <p:extLst>
      <p:ext uri="{BB962C8B-B14F-4D97-AF65-F5344CB8AC3E}">
        <p14:creationId xmlns:p14="http://schemas.microsoft.com/office/powerpoint/2010/main" val="170794526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F9BD-1C72-7BBA-186E-50013538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80769A6-8DC0-24B4-4012-6600B6B89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</a:t>
            </a:r>
            <a:r>
              <a:rPr lang="nl-NL" dirty="0" err="1"/>
              <a:t>waardelijst</a:t>
            </a:r>
            <a:r>
              <a:rPr lang="nl-NL" dirty="0"/>
              <a:t>?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57004F7-BFD6-923B-BA9C-8D0C5983CBC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Veel verschillende definities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039CF03A-EA90-0B6A-4DF3-E2061F42A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Waardelijst kan zijn:</a:t>
            </a:r>
          </a:p>
          <a:p>
            <a:pPr lvl="1"/>
            <a:r>
              <a:rPr lang="nl-NL" dirty="0"/>
              <a:t>TOOI: “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Een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waardelijst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een selectie van informatie in het kennismodel die een </a:t>
            </a:r>
            <a:r>
              <a:rPr lang="nl-NL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applicatiespecifiek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doel dient</a:t>
            </a:r>
            <a:r>
              <a:rPr lang="nl-NL" dirty="0"/>
              <a:t>”</a:t>
            </a:r>
          </a:p>
          <a:p>
            <a:pPr lvl="1"/>
            <a:r>
              <a:rPr lang="nl-NL" dirty="0"/>
              <a:t>NORA: Geen vaste definitie van waarde(n)lijst.  Wel verwijzingen naar ”</a:t>
            </a:r>
            <a:r>
              <a:rPr lang="nl-NL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een lijst van toegestane waarden</a:t>
            </a:r>
            <a:r>
              <a:rPr lang="nl-NL" dirty="0"/>
              <a:t>”</a:t>
            </a:r>
          </a:p>
          <a:p>
            <a:pPr lvl="1"/>
            <a:r>
              <a:rPr lang="nl-NL" dirty="0"/>
              <a:t>MIM: “</a:t>
            </a:r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Een datatype waarvan de mogelijke waarden zijn opgesomd in een lijst</a:t>
            </a:r>
            <a:r>
              <a:rPr lang="nl-NL" dirty="0"/>
              <a:t>”</a:t>
            </a:r>
          </a:p>
          <a:p>
            <a:pPr lvl="1"/>
            <a:r>
              <a:rPr lang="nl-NL" dirty="0" err="1"/>
              <a:t>Etc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4058288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A134-F438-3A73-88F9-C576A5B6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402B24C-CD81-4CB8-B4D0-269691DE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Verwante termen </a:t>
            </a:r>
            <a:r>
              <a:rPr lang="nl-NL" dirty="0" err="1"/>
              <a:t>waardelijsten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1BC5CA44-7563-476E-C9CD-EE226F45B6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Veel termen </a:t>
            </a:r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D150B61C-A847-20F4-B2B4-D335E0259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/>
              <a:t>Begrippenkader (NL-SBB)</a:t>
            </a:r>
          </a:p>
          <a:p>
            <a:r>
              <a:rPr lang="nl-NL" dirty="0"/>
              <a:t>Collectie (NL-SBB)</a:t>
            </a:r>
          </a:p>
          <a:p>
            <a:r>
              <a:rPr lang="nl-NL" dirty="0"/>
              <a:t>Begrippenlijst (NL-SBB)</a:t>
            </a:r>
          </a:p>
          <a:p>
            <a:r>
              <a:rPr lang="nl-NL" dirty="0"/>
              <a:t>Referentielijst (o.a. MIM)</a:t>
            </a:r>
          </a:p>
          <a:p>
            <a:r>
              <a:rPr lang="nl-NL" dirty="0"/>
              <a:t>Codelijst (o.a. MIM)</a:t>
            </a:r>
          </a:p>
          <a:p>
            <a:r>
              <a:rPr lang="nl-NL" dirty="0"/>
              <a:t>Enumeratie (o.a. MIM)</a:t>
            </a:r>
          </a:p>
          <a:p>
            <a:r>
              <a:rPr lang="nl-NL" dirty="0" err="1"/>
              <a:t>Conceptwaardelijsten</a:t>
            </a:r>
            <a:r>
              <a:rPr lang="nl-NL" dirty="0"/>
              <a:t> (TOOI)</a:t>
            </a:r>
          </a:p>
          <a:p>
            <a:r>
              <a:rPr lang="nl-NL" dirty="0" err="1"/>
              <a:t>Registerwaardelijsten</a:t>
            </a:r>
            <a:r>
              <a:rPr lang="nl-NL" dirty="0"/>
              <a:t> (TOOI. . . </a:t>
            </a:r>
          </a:p>
        </p:txBody>
      </p:sp>
    </p:spTree>
    <p:extLst>
      <p:ext uri="{BB962C8B-B14F-4D97-AF65-F5344CB8AC3E}">
        <p14:creationId xmlns:p14="http://schemas.microsoft.com/office/powerpoint/2010/main" val="380088912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5FF9A2-FF99-71A0-13ED-F7344FFA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D3799A-1C6A-D0BF-E75A-26AE472B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begrip?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CB8CA26F-3756-BD66-FC33-C4830675DF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nl-NL" dirty="0"/>
              <a:t>Gedefinieerd in NL-SBB</a:t>
            </a:r>
          </a:p>
          <a:p>
            <a:endParaRPr lang="nl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D028FB8-E8A2-CE96-6748-6FB7D6452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“Een begrip is een eenheid van denken, idee, betekenis of categorisering</a:t>
            </a:r>
            <a:r>
              <a:rPr lang="nl-NL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52489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1591</Words>
  <Application>Microsoft Macintosh PowerPoint</Application>
  <PresentationFormat>Aangepast</PresentationFormat>
  <Paragraphs>215</Paragraphs>
  <Slides>29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Helvetica</vt:lpstr>
      <vt:lpstr>Helvetica Neue</vt:lpstr>
      <vt:lpstr>Helvetica Neue Medium</vt:lpstr>
      <vt:lpstr>21_BasicWhite</vt:lpstr>
      <vt:lpstr>Collecties en waardelijsten</vt:lpstr>
      <vt:lpstr>Reden voor deze werkgroep</vt:lpstr>
      <vt:lpstr>Gevolgde aanpak</vt:lpstr>
      <vt:lpstr>Verschillende termen en definities in omloop</vt:lpstr>
      <vt:lpstr>Wat is een begrippenkader?</vt:lpstr>
      <vt:lpstr>Wat is een collectie?</vt:lpstr>
      <vt:lpstr>Wat is een waardelijst?</vt:lpstr>
      <vt:lpstr>Verwante termen waardelijsten</vt:lpstr>
      <vt:lpstr>Wat is een begrip?</vt:lpstr>
      <vt:lpstr>Termen voor verschillende verzamelingen</vt:lpstr>
      <vt:lpstr>Veel verschillende definities voor termen</vt:lpstr>
      <vt:lpstr>Andere benadering</vt:lpstr>
      <vt:lpstr>Inhoudelijke verschillende verzamelingen</vt:lpstr>
      <vt:lpstr>Verschillende verzamelingen</vt:lpstr>
      <vt:lpstr>Verschillende verzamelingen</vt:lpstr>
      <vt:lpstr>Verschillende verzamelingen</vt:lpstr>
      <vt:lpstr>Verschillende verzamelingen</vt:lpstr>
      <vt:lpstr>Verschillende verzamelingen</vt:lpstr>
      <vt:lpstr>Verschillende verzamelingen</vt:lpstr>
      <vt:lpstr>Termen voor waardelijsten</vt:lpstr>
      <vt:lpstr>Soorten “waardelijsten, termen en voorbeelden</vt:lpstr>
      <vt:lpstr>Begin van een overzicht</vt:lpstr>
      <vt:lpstr>”SKOS” waardelijsten</vt:lpstr>
      <vt:lpstr>Waardelijsten en SKOS</vt:lpstr>
      <vt:lpstr>SKOS “waardelijsten”</vt:lpstr>
      <vt:lpstr>Voorstellen werkgroep </vt:lpstr>
      <vt:lpstr>Afbakening domein van NL-SBB</vt:lpstr>
      <vt:lpstr>Afbakening domein van NL-SBB</vt:lpstr>
      <vt:lpstr>Voorstel werkgroep: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Trautwein, Kees</cp:lastModifiedBy>
  <cp:revision>7</cp:revision>
  <dcterms:modified xsi:type="dcterms:W3CDTF">2025-02-27T14:04:04Z</dcterms:modified>
</cp:coreProperties>
</file>