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8" r:id="rId4"/>
    <p:sldId id="269" r:id="rId5"/>
    <p:sldId id="270" r:id="rId6"/>
    <p:sldId id="271" r:id="rId7"/>
    <p:sldId id="273" r:id="rId8"/>
    <p:sldId id="274" r:id="rId9"/>
    <p:sldId id="275" r:id="rId10"/>
    <p:sldId id="279" r:id="rId11"/>
    <p:sldId id="278" r:id="rId12"/>
    <p:sldId id="276" r:id="rId13"/>
    <p:sldId id="277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ne Nouwens" initials="TN" lastIdx="1" clrIdx="0">
    <p:extLst>
      <p:ext uri="{19B8F6BF-5375-455C-9EA6-DF929625EA0E}">
        <p15:presenceInfo xmlns:p15="http://schemas.microsoft.com/office/powerpoint/2012/main" userId="S::T.Nouwens@geonovum.nl::c65e34a5-b332-4552-a21d-6c2438e5aa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C00E"/>
    <a:srgbClr val="0085C6"/>
    <a:srgbClr val="646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BF95386-D06C-4A63-ACB4-AF253D77B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xmlns="" id="{BFE8C825-4E20-4B94-95A7-9AECEC299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B6995E92-06DD-4162-A97C-D3D14A7B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2BA6-4559-476E-9DD6-F27321AB3457}" type="datetimeFigureOut">
              <a:rPr lang="nl-NL" smtClean="0"/>
              <a:t>28-6-2021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E41F389A-B53C-411D-A478-802B225A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94EE24D8-EF13-465E-A123-66B9162D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4BF6-069B-4514-9FCF-6203200157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89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83CFEBD-AA59-428D-B5EB-F267439C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xmlns="" id="{5B4EA8CC-FFBF-4ED0-9383-A5F109CB2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2EE4BBEF-D747-4226-932D-17A0843F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2BA6-4559-476E-9DD6-F27321AB3457}" type="datetimeFigureOut">
              <a:rPr lang="nl-NL" smtClean="0"/>
              <a:t>28-6-2021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198F9453-FA97-4E85-A4D6-820DCB08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85E9B818-24B8-4A23-A00E-84629F28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4BF6-069B-4514-9FCF-6203200157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17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xmlns="" id="{EBF7DEFD-2FFA-43FB-9A11-01677EAA8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xmlns="" id="{95D6E48C-29F2-46DF-93DE-17AE0A617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EFBE548A-4899-4DDC-AE63-F5A5CBA2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2BA6-4559-476E-9DD6-F27321AB3457}" type="datetimeFigureOut">
              <a:rPr lang="nl-NL" smtClean="0"/>
              <a:t>28-6-2021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E5DD5D8C-9BC3-4B94-8D2D-CFE51A616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004C027B-E29F-41E1-AAE8-71233FBC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4BF6-069B-4514-9FCF-6203200157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756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272E003-AB4E-4C10-82D2-57AE9150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D3D6A251-4017-409F-9F05-9EED04719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2DD316E1-FB09-4A50-B37F-ED9694C4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2BA6-4559-476E-9DD6-F27321AB3457}" type="datetimeFigureOut">
              <a:rPr lang="nl-NL" smtClean="0"/>
              <a:t>28-6-2021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E9074A35-5901-4543-A9A3-C2CEAF03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4B21A0C8-00B1-4AD9-989B-7B9208F6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4BF6-069B-4514-9FCF-6203200157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901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C2D7A2D-1CF0-417A-BF62-6ED00A0B5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A66222A6-5A06-4502-ABF8-3283ED79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673C3DAE-655A-4B64-987D-E3E2A0B7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2BA6-4559-476E-9DD6-F27321AB3457}" type="datetimeFigureOut">
              <a:rPr lang="nl-NL" smtClean="0"/>
              <a:t>28-6-2021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8573809C-EDA3-4B9B-BF0F-6A8549C6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AA9F7748-DFC9-4E7C-A3E5-189F213A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4BF6-069B-4514-9FCF-6203200157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740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4BF7AB7-419D-4CD9-B612-3D573766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C35A63FA-4455-4485-A9D7-5E5A7B930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xmlns="" id="{0DA1A747-D1C7-492D-BEA7-73C9C5203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xmlns="" id="{43D95EB8-CD46-4C3F-8899-68E68835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2BA6-4559-476E-9DD6-F27321AB3457}" type="datetimeFigureOut">
              <a:rPr lang="nl-NL" smtClean="0"/>
              <a:t>28-6-2021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xmlns="" id="{BDAF9F4D-E1F5-4C24-8650-4C19543E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xmlns="" id="{46626A24-6377-46DA-945A-6C7A01BF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4BF6-069B-4514-9FCF-6203200157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043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713838D-B9D9-490E-B65B-879D41B5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C2D09F8E-16A0-4CE9-A078-81E63FAF5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xmlns="" id="{F7557D9B-2876-4DEA-B430-0AE3FEC36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xmlns="" id="{51D1909E-E725-4765-A1E2-8E999876D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xmlns="" id="{EB592780-A28E-4E38-98B8-CBA0BE9CD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xmlns="" id="{1109D904-122E-43EE-B744-D35C1CEF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2BA6-4559-476E-9DD6-F27321AB3457}" type="datetimeFigureOut">
              <a:rPr lang="nl-NL" smtClean="0"/>
              <a:t>28-6-2021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xmlns="" id="{73E19927-8533-4CB4-BF1C-39F15E9A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xmlns="" id="{E4D266E9-0AEB-4D22-898E-9C2D837D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4BF6-069B-4514-9FCF-6203200157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649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5A6C831-B057-406F-8AB2-FFACAAD0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xmlns="" id="{107B1764-6CE3-47D2-BE43-EDDD166B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2BA6-4559-476E-9DD6-F27321AB3457}" type="datetimeFigureOut">
              <a:rPr lang="nl-NL" smtClean="0"/>
              <a:t>28-6-2021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xmlns="" id="{53981F91-9F87-4070-8D68-6D2C5698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xmlns="" id="{C5E87B7E-03BE-4FF4-82A8-3A88B780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4BF6-069B-4514-9FCF-6203200157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413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xmlns="" id="{183AE9DB-CC7F-4BAC-A2A9-60E8A4C3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2BA6-4559-476E-9DD6-F27321AB3457}" type="datetimeFigureOut">
              <a:rPr lang="nl-NL" smtClean="0"/>
              <a:t>28-6-2021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xmlns="" id="{76446547-ECEE-47B1-88F0-A16E3A33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xmlns="" id="{11D458E8-76AD-42B8-8555-70B68239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4BF6-069B-4514-9FCF-6203200157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772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634642C-DED3-4292-BEC0-84DE17B8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940628CD-A609-4993-9F15-C0CC014E1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xmlns="" id="{013D1CE7-C3D6-496C-955B-B04A62772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xmlns="" id="{31F635BB-81D0-4F4C-B3D0-73CBC64F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2BA6-4559-476E-9DD6-F27321AB3457}" type="datetimeFigureOut">
              <a:rPr lang="nl-NL" smtClean="0"/>
              <a:t>28-6-2021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xmlns="" id="{B3BDAB7A-27FF-4ECD-961E-E4B86528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xmlns="" id="{F260C766-F8B2-46A1-92C4-ADD86B7F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4BF6-069B-4514-9FCF-6203200157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549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BAFA32F-1165-4F10-B455-3EE29072D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xmlns="" id="{856A581A-F3F1-4A21-942F-B167B3A18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xmlns="" id="{B44FE82D-80C4-41FF-873C-D0E9AFA7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xmlns="" id="{A316B31D-2FD5-4280-8C76-0D068702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2BA6-4559-476E-9DD6-F27321AB3457}" type="datetimeFigureOut">
              <a:rPr lang="nl-NL" smtClean="0"/>
              <a:t>28-6-2021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xmlns="" id="{8D633E14-4911-47BF-8A32-08132AF3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xmlns="" id="{C84EF505-2861-401D-8E5B-A97DDB37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4BF6-069B-4514-9FCF-6203200157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43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xmlns="" id="{24C1DFF9-E148-4444-A1AF-095CE29A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E150931B-E2DD-4AB6-8397-DF9DA6683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43099A04-0C4C-4D7B-843E-E3E3A1E6E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22BA6-4559-476E-9DD6-F27321AB3457}" type="datetimeFigureOut">
              <a:rPr lang="nl-NL" smtClean="0"/>
              <a:t>28-6-2021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C87EED57-3B48-46DF-90DE-51BE5FCCB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34C56D2E-5221-4405-BD41-F25D0083A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D4BF6-069B-4514-9FCF-6203200157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378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pdok.nl/geonovum/oaf/v1_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PIRE-MIF/2017.2/blob/master/GeoJSON/ad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novum.nl/over-geonovum/actueel/rest-api-design-rules-op-pas-toe-leg-uit-lijs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NSPIRE-MIF/gp-ogc-api-features/" TargetMode="External"/><Relationship Id="rId4" Type="http://schemas.openxmlformats.org/officeDocument/2006/relationships/hyperlink" Target="http://docs.opengeospatial.org/is/17-069r3/17-069r3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pygeoapi.io/covid-1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95860FB3-5848-44C0-B8E7-BD5FF0BC2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0160" y="1777683"/>
            <a:ext cx="5588000" cy="2387600"/>
          </a:xfrm>
        </p:spPr>
        <p:txBody>
          <a:bodyPr>
            <a:normAutofit/>
          </a:bodyPr>
          <a:lstStyle/>
          <a:p>
            <a:r>
              <a:rPr lang="nl-NL" sz="4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OGC-API-Features</a:t>
            </a:r>
            <a:br>
              <a:rPr lang="nl-NL" sz="4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nl-NL" sz="4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PDOK INSPIRE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xmlns="" id="{E356EB69-3747-4B3C-A5E8-5227935D9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0160" y="4257358"/>
            <a:ext cx="5588000" cy="1367938"/>
          </a:xfrm>
        </p:spPr>
        <p:txBody>
          <a:bodyPr>
            <a:normAutofit/>
          </a:bodyPr>
          <a:lstStyle/>
          <a:p>
            <a:pPr algn="l"/>
            <a:endParaRPr lang="nl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/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High5: 21-6-2021 t/m 25-6-2021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xmlns="" id="{C3A45042-7257-4987-8B49-F9EDAB40A4F0}"/>
              </a:ext>
            </a:extLst>
          </p:cNvPr>
          <p:cNvSpPr txBox="1"/>
          <p:nvPr/>
        </p:nvSpPr>
        <p:spPr>
          <a:xfrm>
            <a:off x="6360160" y="6268915"/>
            <a:ext cx="5178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</a:rPr>
              <a:t>Geonovum | Algemeen</a:t>
            </a:r>
          </a:p>
        </p:txBody>
      </p:sp>
    </p:spTree>
    <p:extLst>
      <p:ext uri="{BB962C8B-B14F-4D97-AF65-F5344CB8AC3E}">
        <p14:creationId xmlns:p14="http://schemas.microsoft.com/office/powerpoint/2010/main" val="41233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xmlns="" id="{7EA7D762-3717-4429-9AE5-711B42C8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789"/>
            <a:ext cx="10515600" cy="1325563"/>
          </a:xfrm>
        </p:spPr>
        <p:txBody>
          <a:bodyPr/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Resultaten tot nu toe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xmlns="" id="{4AB64C1D-04E6-4549-9AAA-069031F9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>
                <a:hlinkClick r:id="rId3"/>
              </a:rPr>
              <a:t>https://api.pdok.nl/geonovum/oaf/v1_0/</a:t>
            </a:r>
            <a:r>
              <a:rPr lang="nl-NL" dirty="0"/>
              <a:t> 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xmlns="" id="{B559E1EF-3AB8-46D7-8F08-75AD84D68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010" y="1900654"/>
            <a:ext cx="11061148" cy="47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3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xmlns="" id="{7EA7D762-3717-4429-9AE5-711B42C8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Resultaten tot nu toe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xmlns="" id="{9A1D734F-19D2-4B84-B821-D4FD5EACA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3865"/>
            <a:ext cx="12192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4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xmlns="" id="{7EA7D762-3717-4429-9AE5-711B42C8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Resultaten tot nu toe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xmlns="" id="{61BBD76E-CCC4-46F9-A37E-B209093D0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Bevindingen:</a:t>
            </a:r>
          </a:p>
          <a:p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</a:rPr>
              <a:t>GML als output is </a:t>
            </a:r>
            <a:r>
              <a:rPr lang="nl-NL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lastig</a:t>
            </a:r>
            <a:endParaRPr lang="nl-NL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nl-NL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Complexe </a:t>
            </a: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</a:rPr>
              <a:t>GML als input moet platgeslagen worden</a:t>
            </a:r>
          </a:p>
          <a:p>
            <a:r>
              <a:rPr lang="nl-NL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Veel </a:t>
            </a: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</a:rPr>
              <a:t>tijd gaat zitten in de </a:t>
            </a:r>
            <a:r>
              <a:rPr lang="nl-NL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mapping</a:t>
            </a: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</a:rPr>
              <a:t> naar </a:t>
            </a:r>
            <a:r>
              <a:rPr lang="nl-NL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json</a:t>
            </a:r>
            <a:endParaRPr lang="nl-NL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Voor adressen was dit gelukkig al gedaan:</a:t>
            </a:r>
            <a:b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nl-NL" sz="200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https://github.com/INSPIRE-MIF/2017.2/blob/master/GeoJSON/ads</a:t>
            </a:r>
            <a:endParaRPr lang="nl-NL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Er is behoefte aan centrale organisatie hiervan in EU</a:t>
            </a:r>
          </a:p>
          <a:p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</a:rPr>
              <a:t>Voor PDOK geeft het een goede ondersteuning voor het opnemen in de productie, maar voor INSPIRE geharmoniseerd is het nog wat vroeg</a:t>
            </a:r>
          </a:p>
          <a:p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0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xmlns="" id="{7EA7D762-3717-4429-9AE5-711B42C8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Hoe verder?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xmlns="" id="{61BBD76E-CCC4-46F9-A37E-B209093D0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Bevindingen delen met INSPIRE community NL en EU</a:t>
            </a:r>
          </a:p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Presentaties</a:t>
            </a:r>
          </a:p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Rapportage</a:t>
            </a:r>
          </a:p>
          <a:p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7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xmlns="" id="{7EA7D762-3717-4429-9AE5-711B42C8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Inhoud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xmlns="" id="{61BBD76E-CCC4-46F9-A37E-B209093D0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Doel</a:t>
            </a:r>
          </a:p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Achtergrond</a:t>
            </a:r>
          </a:p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Wat is een OGC-API-Features service?</a:t>
            </a:r>
          </a:p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Aanpak</a:t>
            </a:r>
          </a:p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Vereisten</a:t>
            </a:r>
          </a:p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Resultaten</a:t>
            </a:r>
          </a:p>
          <a:p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xmlns="" id="{7EA7D762-3717-4429-9AE5-711B42C8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Doel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xmlns="" id="{61BBD76E-CCC4-46F9-A37E-B209093D0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INSPIRE Dataproviders helpen ontwikkelingen te volgen</a:t>
            </a:r>
          </a:p>
          <a:p>
            <a:r>
              <a:rPr lang="nl-NL" dirty="0"/>
              <a:t>Ervaring opdoen met proeftuinen</a:t>
            </a:r>
          </a:p>
          <a:p>
            <a:r>
              <a:rPr lang="nl-NL" dirty="0"/>
              <a:t>Bijdragen aan EU door kennisdeling</a:t>
            </a:r>
          </a:p>
          <a:p>
            <a:r>
              <a:rPr lang="nl-NL" dirty="0"/>
              <a:t>Scope: INSPIRE vereisten en PDOK werkwijze</a:t>
            </a:r>
          </a:p>
          <a:p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2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xmlns="" id="{7EA7D762-3717-4429-9AE5-711B42C8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Achtergrond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xmlns="" id="{61BBD76E-CCC4-46F9-A37E-B209093D0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Geonovum</a:t>
            </a:r>
            <a:r>
              <a:rPr lang="nl-NL" dirty="0"/>
              <a:t>: Gedeeld beeld samenstellen API implementatiestrategie</a:t>
            </a:r>
          </a:p>
          <a:p>
            <a:pPr lvl="2"/>
            <a:r>
              <a:rPr lang="nl-NL" dirty="0"/>
              <a:t>Basisprogramma</a:t>
            </a:r>
          </a:p>
          <a:p>
            <a:pPr lvl="2"/>
            <a:r>
              <a:rPr lang="nl-NL" dirty="0"/>
              <a:t>PDOK </a:t>
            </a:r>
            <a:r>
              <a:rPr lang="nl-NL" dirty="0" err="1"/>
              <a:t>Visi</a:t>
            </a:r>
            <a:endParaRPr lang="nl-NL" dirty="0"/>
          </a:p>
          <a:p>
            <a:pPr lvl="2"/>
            <a:r>
              <a:rPr lang="nl-NL" dirty="0"/>
              <a:t>Kennisplatform </a:t>
            </a:r>
            <a:r>
              <a:rPr lang="nl-NL" dirty="0" err="1"/>
              <a:t>API’s</a:t>
            </a:r>
            <a:endParaRPr lang="nl-NL" dirty="0"/>
          </a:p>
          <a:p>
            <a:pPr lvl="2"/>
            <a:r>
              <a:rPr lang="nl-NL" b="1" dirty="0"/>
              <a:t>INSPIRE</a:t>
            </a:r>
          </a:p>
          <a:p>
            <a:pPr lvl="1"/>
            <a:endParaRPr lang="nl-NL" dirty="0"/>
          </a:p>
          <a:p>
            <a:r>
              <a:rPr lang="nl-NL" b="1" dirty="0"/>
              <a:t>NL API standaard:</a:t>
            </a:r>
            <a:br>
              <a:rPr lang="nl-NL" b="1" dirty="0"/>
            </a:br>
            <a:r>
              <a:rPr lang="nl-NL" sz="2000" dirty="0">
                <a:hlinkClick r:id="rId3"/>
              </a:rPr>
              <a:t>www.geonovum.nl/over-geonovum/actueel/rest-api-design-rules-op-pas-toe-leg-uit-lijst</a:t>
            </a:r>
            <a:endParaRPr lang="nl-NL" sz="2000" dirty="0"/>
          </a:p>
          <a:p>
            <a:r>
              <a:rPr lang="nl-NL" b="1" dirty="0"/>
              <a:t>OGC:</a:t>
            </a:r>
            <a:r>
              <a:rPr lang="nl-NL" dirty="0"/>
              <a:t> </a:t>
            </a:r>
            <a:r>
              <a:rPr lang="nl-NL" sz="2000" dirty="0">
                <a:hlinkClick r:id="rId4"/>
              </a:rPr>
              <a:t>http://docs.opengeospatial.org/is/17-069r3/17-069r3.html</a:t>
            </a:r>
            <a:endParaRPr lang="nl-NL" sz="2000" dirty="0"/>
          </a:p>
          <a:p>
            <a:r>
              <a:rPr lang="nl-NL" b="1" dirty="0"/>
              <a:t>INSPIRE MIG:</a:t>
            </a:r>
            <a:r>
              <a:rPr lang="nl-NL" dirty="0"/>
              <a:t> </a:t>
            </a:r>
            <a:r>
              <a:rPr lang="nl-NL" sz="2000" dirty="0">
                <a:hlinkClick r:id="rId5"/>
              </a:rPr>
              <a:t>https://github.com/INSPIRE-MIF/gp-ogc-api-features/</a:t>
            </a:r>
            <a:endParaRPr lang="nl-NL" sz="2000" dirty="0"/>
          </a:p>
          <a:p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0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xmlns="" id="{7EA7D762-3717-4429-9AE5-711B42C8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>
                <a:latin typeface="Verdana" panose="020B0604030504040204" pitchFamily="34" charset="0"/>
                <a:ea typeface="Verdana" panose="020B0604030504040204" pitchFamily="34" charset="0"/>
              </a:rPr>
              <a:t>Wat is een OGC-API-Features service?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xmlns="" id="{61BBD76E-CCC4-46F9-A37E-B209093D0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dirty="0"/>
              <a:t>Download service</a:t>
            </a:r>
          </a:p>
          <a:p>
            <a:endParaRPr lang="nl-NL" dirty="0"/>
          </a:p>
          <a:p>
            <a:r>
              <a:rPr lang="nl-NL" dirty="0"/>
              <a:t>Op basis van API en OGC standaard</a:t>
            </a:r>
          </a:p>
          <a:p>
            <a:endParaRPr lang="nl-NL" dirty="0"/>
          </a:p>
          <a:p>
            <a:r>
              <a:rPr lang="nl-NL" dirty="0"/>
              <a:t>Soort opvolger van WFS (WFS3) </a:t>
            </a:r>
          </a:p>
          <a:p>
            <a:endParaRPr lang="nl-NL" dirty="0"/>
          </a:p>
          <a:p>
            <a:r>
              <a:rPr lang="nl-NL" dirty="0"/>
              <a:t>Eenvoudiger en toegankelijker voor ontwikkelaars buiten de </a:t>
            </a:r>
            <a:r>
              <a:rPr lang="nl-NL" dirty="0" err="1" smtClean="0"/>
              <a:t>geosector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Demo zal het duidelijker maken</a:t>
            </a:r>
            <a:endParaRPr lang="nl-NL" dirty="0"/>
          </a:p>
          <a:p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80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xmlns="" id="{7EA7D762-3717-4429-9AE5-711B42C8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dirty="0">
                <a:latin typeface="Verdana" panose="020B0604030504040204" pitchFamily="34" charset="0"/>
                <a:ea typeface="Verdana" panose="020B0604030504040204" pitchFamily="34" charset="0"/>
              </a:rPr>
              <a:t>Wat is een OGC-API-Features service?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xmlns="" id="{61BBD76E-CCC4-46F9-A37E-B209093D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60" y="1825625"/>
            <a:ext cx="116019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Voorbeeld:</a:t>
            </a:r>
          </a:p>
          <a:p>
            <a:pPr marL="0" indent="0">
              <a:buNone/>
            </a:pPr>
            <a:endParaRPr lang="nl-NL" sz="3200" dirty="0"/>
          </a:p>
          <a:p>
            <a:pPr marL="0" indent="0">
              <a:buNone/>
            </a:pPr>
            <a:r>
              <a:rPr lang="nl-NL" sz="1900" dirty="0">
                <a:hlinkClick r:id="rId3"/>
              </a:rPr>
              <a:t>https://demo.pygeoapi.io/covid-19</a:t>
            </a:r>
            <a:endParaRPr lang="nl-NL" sz="1900" dirty="0"/>
          </a:p>
          <a:p>
            <a:pPr marL="0" indent="0">
              <a:buNone/>
            </a:pPr>
            <a:endParaRPr lang="nl-NL" sz="1900" dirty="0"/>
          </a:p>
          <a:p>
            <a:pPr marL="0" indent="0">
              <a:buNone/>
            </a:pPr>
            <a:r>
              <a:rPr lang="nl-NL" sz="1900" dirty="0"/>
              <a:t>https://demo.pygeoapi.io/covid-19/collections</a:t>
            </a:r>
          </a:p>
          <a:p>
            <a:pPr marL="0" indent="0">
              <a:buNone/>
            </a:pPr>
            <a:r>
              <a:rPr lang="nl-NL" sz="1900" dirty="0"/>
              <a:t>https://demo.pygeoapi.io/covid-19/collections/cases_netherlands_per_municipality_polygons</a:t>
            </a:r>
          </a:p>
          <a:p>
            <a:pPr marL="0" indent="0">
              <a:buNone/>
            </a:pPr>
            <a:r>
              <a:rPr lang="nl-NL" sz="1900" dirty="0"/>
              <a:t>https://demo.pygeoapi.io/covid-19/collections/cases_netherlands_per_municipality_polygons/queryables</a:t>
            </a:r>
          </a:p>
          <a:p>
            <a:pPr marL="0" indent="0">
              <a:buNone/>
            </a:pPr>
            <a:r>
              <a:rPr lang="nl-NL" sz="1900" dirty="0"/>
              <a:t>https://demo.pygeoapi.io/covid-19/collections/cases_netherlands_per_municipality_polygons/items?limit=500</a:t>
            </a:r>
          </a:p>
          <a:p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17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xmlns="" id="{7EA7D762-3717-4429-9AE5-711B42C8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84" y="0"/>
            <a:ext cx="10515600" cy="1325563"/>
          </a:xfrm>
        </p:spPr>
        <p:txBody>
          <a:bodyPr/>
          <a:lstStyle/>
          <a:p>
            <a:r>
              <a:rPr lang="nl-NL" sz="4000" dirty="0">
                <a:latin typeface="Verdana" panose="020B0604030504040204" pitchFamily="34" charset="0"/>
                <a:ea typeface="Verdana" panose="020B0604030504040204" pitchFamily="34" charset="0"/>
              </a:rPr>
              <a:t>Wat is een OGC-API-Features service?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xmlns="" id="{58F5A9CC-71B5-40F9-83C9-382F16250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50483"/>
            <a:ext cx="10764416" cy="591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20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xmlns="" id="{7EA7D762-3717-4429-9AE5-711B42C8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dirty="0">
                <a:latin typeface="Verdana" panose="020B0604030504040204" pitchFamily="34" charset="0"/>
                <a:ea typeface="Verdana" panose="020B0604030504040204" pitchFamily="34" charset="0"/>
              </a:rPr>
              <a:t>Aanpak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xmlns="" id="{61BBD76E-CCC4-46F9-A37E-B209093D0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Eisen opgesteld</a:t>
            </a:r>
          </a:p>
          <a:p>
            <a:r>
              <a:rPr lang="nl-NL" dirty="0" smtClean="0">
                <a:latin typeface="Verdana" panose="020B0604030504040204" pitchFamily="34" charset="0"/>
                <a:ea typeface="Verdana" panose="020B0604030504040204" pitchFamily="34" charset="0"/>
              </a:rPr>
              <a:t>High5 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georganiseerd met PDOK</a:t>
            </a:r>
          </a:p>
          <a:p>
            <a:r>
              <a:rPr lang="nl-NL" dirty="0" smtClean="0">
                <a:latin typeface="Verdana" panose="020B0604030504040204" pitchFamily="34" charset="0"/>
                <a:ea typeface="Verdana" panose="020B0604030504040204" pitchFamily="34" charset="0"/>
              </a:rPr>
              <a:t>Gekozen 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dataset: INSPIRE Adressen</a:t>
            </a:r>
          </a:p>
          <a:p>
            <a:r>
              <a:rPr lang="nl-NL" dirty="0" err="1">
                <a:latin typeface="Verdana" panose="020B0604030504040204" pitchFamily="34" charset="0"/>
                <a:ea typeface="Verdana" panose="020B0604030504040204" pitchFamily="34" charset="0"/>
              </a:rPr>
              <a:t>Github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 voor communicatie</a:t>
            </a:r>
          </a:p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Bevindingen delen met EU</a:t>
            </a:r>
          </a:p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Presentaties</a:t>
            </a:r>
          </a:p>
          <a:p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4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xmlns="" id="{7EA7D762-3717-4429-9AE5-711B42C8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Vereisten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xmlns="" id="{61BBD76E-CCC4-46F9-A37E-B209093D0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OGC 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nl-NL" dirty="0" err="1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validator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				80%</a:t>
            </a:r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INSPIRE: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 err="1">
                <a:latin typeface="Verdana" panose="020B0604030504040204" pitchFamily="34" charset="0"/>
                <a:ea typeface="Verdana" panose="020B0604030504040204" pitchFamily="34" charset="0"/>
              </a:rPr>
              <a:t>Encoding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 beschrijven (</a:t>
            </a:r>
            <a:r>
              <a:rPr lang="nl-NL" dirty="0" err="1">
                <a:latin typeface="Verdana" panose="020B0604030504040204" pitchFamily="34" charset="0"/>
                <a:ea typeface="Verdana" panose="020B0604030504040204" pitchFamily="34" charset="0"/>
              </a:rPr>
              <a:t>json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)		100%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 err="1">
                <a:latin typeface="Verdana" panose="020B0604030504040204" pitchFamily="34" charset="0"/>
                <a:ea typeface="Verdana" panose="020B0604030504040204" pitchFamily="34" charset="0"/>
              </a:rPr>
              <a:t>Predefined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 en </a:t>
            </a:r>
            <a:r>
              <a:rPr lang="nl-NL" dirty="0" smtClean="0">
                <a:latin typeface="Verdana" panose="020B0604030504040204" pitchFamily="34" charset="0"/>
                <a:ea typeface="Verdana" panose="020B0604030504040204" pitchFamily="34" charset="0"/>
              </a:rPr>
              <a:t>bulk download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		100%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CRS: ETRS89 naast WGS84		50%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Metadata service en dataset		50%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Filtering					40%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Geonovum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NL API design </a:t>
            </a:r>
            <a:r>
              <a:rPr lang="nl-NL" dirty="0" err="1">
                <a:latin typeface="Verdana" panose="020B0604030504040204" pitchFamily="34" charset="0"/>
                <a:ea typeface="Verdana" panose="020B0604030504040204" pitchFamily="34" charset="0"/>
              </a:rPr>
              <a:t>rules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 			</a:t>
            </a:r>
            <a:r>
              <a:rPr lang="nl-NL" dirty="0" smtClean="0">
                <a:latin typeface="Verdana" panose="020B0604030504040204" pitchFamily="34" charset="0"/>
                <a:ea typeface="Verdana" panose="020B0604030504040204" pitchFamily="34" charset="0"/>
              </a:rPr>
              <a:t>nog te uitzoeken</a:t>
            </a:r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Geharmoniseerde data als input		</a:t>
            </a:r>
          </a:p>
          <a:p>
            <a:pPr lvl="2"/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Gevalideerd					50%</a:t>
            </a:r>
          </a:p>
          <a:p>
            <a:pPr lvl="2"/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Metadata beschikbaar			50%</a:t>
            </a:r>
          </a:p>
          <a:p>
            <a:pPr marL="971550" lvl="1" indent="-514350">
              <a:buFont typeface="+mj-lt"/>
              <a:buAutoNum type="arabicPeriod"/>
            </a:pPr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novum Nieuw template 2020 breedbeeld" id="{E269A9EB-B735-470C-9FE7-255FBB2BDF20}" vid="{89344914-71A0-464F-B627-65A6AE6CED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Geonovum Nieuw template 2020 breedbeeld</Template>
  <TotalTime>853</TotalTime>
  <Words>210</Words>
  <Application>Microsoft Office PowerPoint</Application>
  <PresentationFormat>Breedbeeld</PresentationFormat>
  <Paragraphs>81</Paragraphs>
  <Slides>13</Slides>
  <Notes>0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Verdana</vt:lpstr>
      <vt:lpstr>Wingdings</vt:lpstr>
      <vt:lpstr>Kantoorthema</vt:lpstr>
      <vt:lpstr>OGC-API-Features PDOK INSPIRE</vt:lpstr>
      <vt:lpstr>Inhoud</vt:lpstr>
      <vt:lpstr>Doel</vt:lpstr>
      <vt:lpstr>Achtergrond</vt:lpstr>
      <vt:lpstr>Wat is een OGC-API-Features service?</vt:lpstr>
      <vt:lpstr>Wat is een OGC-API-Features service?</vt:lpstr>
      <vt:lpstr>Wat is een OGC-API-Features service?</vt:lpstr>
      <vt:lpstr>Aanpak</vt:lpstr>
      <vt:lpstr>Vereisten</vt:lpstr>
      <vt:lpstr>Resultaten tot nu toe</vt:lpstr>
      <vt:lpstr>Resultaten tot nu toe</vt:lpstr>
      <vt:lpstr>Resultaten tot nu toe</vt:lpstr>
      <vt:lpstr>Hoe verder?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OGC-API-Features-PDOK-INSPIRE</dc:title>
  <dc:creator>Pieter Bresters</dc:creator>
  <cp:lastModifiedBy>van Bragt</cp:lastModifiedBy>
  <cp:revision>28</cp:revision>
  <dcterms:created xsi:type="dcterms:W3CDTF">2021-06-23T15:04:50Z</dcterms:created>
  <dcterms:modified xsi:type="dcterms:W3CDTF">2021-06-28T15:11:59Z</dcterms:modified>
</cp:coreProperties>
</file>