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8" r:id="rId4"/>
    <p:sldId id="269" r:id="rId5"/>
    <p:sldId id="270" r:id="rId6"/>
    <p:sldId id="296" r:id="rId7"/>
    <p:sldId id="274" r:id="rId8"/>
    <p:sldId id="275" r:id="rId9"/>
    <p:sldId id="279" r:id="rId10"/>
    <p:sldId id="278" r:id="rId11"/>
    <p:sldId id="286" r:id="rId12"/>
    <p:sldId id="287" r:id="rId13"/>
    <p:sldId id="288" r:id="rId14"/>
    <p:sldId id="289" r:id="rId15"/>
    <p:sldId id="276" r:id="rId16"/>
    <p:sldId id="297" r:id="rId17"/>
    <p:sldId id="291" r:id="rId18"/>
    <p:sldId id="290" r:id="rId19"/>
    <p:sldId id="292" r:id="rId20"/>
    <p:sldId id="29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ne Nouwens" initials="TN" lastIdx="1" clrIdx="0">
    <p:extLst>
      <p:ext uri="{19B8F6BF-5375-455C-9EA6-DF929625EA0E}">
        <p15:presenceInfo xmlns:p15="http://schemas.microsoft.com/office/powerpoint/2012/main" userId="S::T.Nouwens@geonovum.nl::c65e34a5-b332-4552-a21d-6c2438e5aa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00E"/>
    <a:srgbClr val="0085C6"/>
    <a:srgbClr val="646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5C43-F5F7-450D-98BF-18903C8E48BC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0391C-62FE-4AE0-B975-C51563013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511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Vertel wat Anton gaat zeggen over High5: gelijk 1</a:t>
            </a:r>
            <a:r>
              <a:rPr lang="nl-NL" baseline="30000" dirty="0"/>
              <a:t>e</a:t>
            </a:r>
            <a:r>
              <a:rPr lang="nl-NL" dirty="0"/>
              <a:t> 4 punten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70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Vertel over onze keuzes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39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Leg uit wat een High5 is!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39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GOAF gebruikt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74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Zeg van te voren dat ze niet te veel waarde moeten hechten aan de percentages.</a:t>
            </a:r>
          </a:p>
          <a:p>
            <a:r>
              <a:rPr lang="nl-NL" dirty="0"/>
              <a:t>Leg uit wat je bedoelt met “gevalideerd”.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68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Vertel 2 types van </a:t>
            </a:r>
            <a:r>
              <a:rPr lang="nl-NL" dirty="0" err="1"/>
              <a:t>tooling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966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Vertel 2 types van </a:t>
            </a:r>
            <a:r>
              <a:rPr lang="nl-NL" dirty="0" err="1"/>
              <a:t>tooling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6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Vertel 2 types van </a:t>
            </a:r>
            <a:r>
              <a:rPr lang="nl-NL" dirty="0" err="1"/>
              <a:t>tooling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0391C-62FE-4AE0-B975-C5156301326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690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5386-D06C-4A63-ACB4-AF253D77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E8C825-4E20-4B94-95A7-9AECEC299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995E92-06DD-4162-A97C-D3D14A7B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1F389A-B53C-411D-A478-802B225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EE24D8-EF13-465E-A123-66B9162D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CFEBD-AA59-428D-B5EB-F267439C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B4EA8CC-FFBF-4ED0-9383-A5F109CB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E4BBEF-D747-4226-932D-17A0843F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8F9453-FA97-4E85-A4D6-820DCB08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E9B818-24B8-4A23-A00E-84629F28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BF7DEFD-2FFA-43FB-9A11-01677EAA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5D6E48C-29F2-46DF-93DE-17AE0A61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BE548A-4899-4DDC-AE63-F5A5CBA2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DD5D8C-9BC3-4B94-8D2D-CFE51A61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4C027B-E29F-41E1-AAE8-71233FBC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56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2E003-AB4E-4C10-82D2-57AE915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D6A251-4017-409F-9F05-9EED0471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D316E1-FB09-4A50-B37F-ED9694C4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074A35-5901-4543-A9A3-C2CEAF03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21A0C8-00B1-4AD9-989B-7B9208F6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0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D7A2D-1CF0-417A-BF62-6ED00A0B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6222A6-5A06-4502-ABF8-3283ED79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3C3DAE-655A-4B64-987D-E3E2A0B7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73809C-EDA3-4B9B-BF0F-6A8549C6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9F7748-DFC9-4E7C-A3E5-189F213A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40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7AB7-419D-4CD9-B612-3D57376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5A63FA-4455-4485-A9D7-5E5A7B930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A1A747-D1C7-492D-BEA7-73C9C5203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D95EB8-CD46-4C3F-8899-68E68835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AF9F4D-E1F5-4C24-8650-4C19543E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626A24-6377-46DA-945A-6C7A01BF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43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3838D-B9D9-490E-B65B-879D41B5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D09F8E-16A0-4CE9-A078-81E63FAF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557D9B-2876-4DEA-B430-0AE3FEC3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1D1909E-E725-4765-A1E2-8E999876D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B592780-A28E-4E38-98B8-CBA0BE9CD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109D904-122E-43EE-B744-D35C1CEF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E19927-8533-4CB4-BF1C-39F15E9A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4D266E9-0AEB-4D22-898E-9C2D837D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6C831-B057-406F-8AB2-FFACAAD0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7B1764-6CE3-47D2-BE43-EDDD166B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981F91-9F87-4070-8D68-6D2C5698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E87B7E-03BE-4FF4-82A8-3A88B780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1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3AE9DB-CC7F-4BAC-A2A9-60E8A4C3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6446547-ECEE-47B1-88F0-A16E3A33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D458E8-76AD-42B8-8555-70B68239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7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4642C-DED3-4292-BEC0-84DE17B8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0628CD-A609-4993-9F15-C0CC014E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3D1CE7-C3D6-496C-955B-B04A6277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F635BB-81D0-4F4C-B3D0-73CBC64F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BDAB7A-27FF-4ECD-961E-E4B86528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60C766-F8B2-46A1-92C4-ADD86B7F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49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FA32F-1165-4F10-B455-3EE29072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56A581A-F3F1-4A21-942F-B167B3A1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4FE82D-80C4-41FF-873C-D0E9AFA7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16B31D-2FD5-4280-8C76-0D068702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633E14-4911-47BF-8A32-08132AF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4EF505-2861-401D-8E5B-A97DDB3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4C1DFF9-E148-4444-A1AF-095CE29A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50931B-E2DD-4AB6-8397-DF9DA668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099A04-0C4C-4D7B-843E-E3E3A1E6E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2BA6-4559-476E-9DD6-F27321AB3457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7EED57-3B48-46DF-90DE-51BE5FCC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C56D2E-5221-4405-BD41-F25D0083A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4BF6-069B-4514-9FCF-6203200157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7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andbox.geonovum.nl/pygeoapi_S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SPIRE-MIF/2017.2/blob/master/GeoJSON/a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pengeospatial.org/is/18-058/18-058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gis.net/def/interface/ogcapi-features" TargetMode="External"/><Relationship Id="rId3" Type="http://schemas.openxmlformats.org/officeDocument/2006/relationships/hyperlink" Target="https://geonovum.github.io/OAPIF-PDOK-INSPIRE/" TargetMode="External"/><Relationship Id="rId7" Type="http://schemas.openxmlformats.org/officeDocument/2006/relationships/hyperlink" Target="https://github.com/INSPIRE-MIF/gp-ogc-api-features/issu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eonovum/OAPIF-PDOK-INSPIRE/issues" TargetMode="External"/><Relationship Id="rId5" Type="http://schemas.openxmlformats.org/officeDocument/2006/relationships/hyperlink" Target="https://github.com/INSPIRE-MIF/gp-ogc-api-features/tree/master/deployments" TargetMode="External"/><Relationship Id="rId10" Type="http://schemas.openxmlformats.org/officeDocument/2006/relationships/hyperlink" Target="https://inspire.ec.europa.eu/metadata-codelist/SpatialDataServiceType/download" TargetMode="External"/><Relationship Id="rId4" Type="http://schemas.openxmlformats.org/officeDocument/2006/relationships/hyperlink" Target="https://github.com/INSPIRE-MIF/2017.2" TargetMode="External"/><Relationship Id="rId9" Type="http://schemas.openxmlformats.org/officeDocument/2006/relationships/hyperlink" Target="https://inspire.ec.europa.eu/metadata-codelist/SpatialDataServiceType/othe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helpdes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SPIRE-MIF/helpdesk/issues/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p-ogc-api-featur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-strategy.ec.europa.eu/en/policies/legislation-open-data" TargetMode="External"/><Relationship Id="rId5" Type="http://schemas.openxmlformats.org/officeDocument/2006/relationships/hyperlink" Target="http://www.geonovum.nl/over-geonovum/actueel/rest-api-design-rules-op-pas-toe-leg-uit-lijst" TargetMode="External"/><Relationship Id="rId4" Type="http://schemas.openxmlformats.org/officeDocument/2006/relationships/hyperlink" Target="https://docs.opengeospatial.org/is/17-069r3/17-069r3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api-features/blob/master/guide/section_8_WFS_2_0_v_3_0.ado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geospatial/ogcapi-common/issues/189" TargetMode="External"/><Relationship Id="rId5" Type="http://schemas.openxmlformats.org/officeDocument/2006/relationships/hyperlink" Target="https://github.com/opengeospatial/ogcapi-common/issues/3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novum.github.io/OAPIF-PDOK-INSPIR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pi.pdok.nl/geonovum/oaf/v1_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860FB3-5848-44C0-B8E7-BD5FF0BC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160" y="1777683"/>
            <a:ext cx="5588000" cy="2387600"/>
          </a:xfrm>
        </p:spPr>
        <p:txBody>
          <a:bodyPr>
            <a:normAutofit fontScale="90000"/>
          </a:bodyPr>
          <a:lstStyle/>
          <a:p>
            <a:r>
              <a:rPr lang="nl-NL" sz="4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Testbed</a:t>
            </a:r>
            <a:r>
              <a:rPr lang="nl-NL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voor OGC API Features conform INSPIRE met PDOK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356EB69-3747-4B3C-A5E8-5227935D9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160" y="4257358"/>
            <a:ext cx="5588000" cy="1367938"/>
          </a:xfrm>
        </p:spPr>
        <p:txBody>
          <a:bodyPr>
            <a:normAutofit/>
          </a:bodyPr>
          <a:lstStyle/>
          <a:p>
            <a:pPr algn="l"/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Geodag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14-9-2021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3A45042-7257-4987-8B49-F9EDAB40A4F0}"/>
              </a:ext>
            </a:extLst>
          </p:cNvPr>
          <p:cNvSpPr txBox="1"/>
          <p:nvPr/>
        </p:nvSpPr>
        <p:spPr>
          <a:xfrm>
            <a:off x="6360160" y="6268915"/>
            <a:ext cx="5178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</a:rPr>
              <a:t>Geonovum | Algemeen</a:t>
            </a:r>
          </a:p>
        </p:txBody>
      </p:sp>
    </p:spTree>
    <p:extLst>
      <p:ext uri="{BB962C8B-B14F-4D97-AF65-F5344CB8AC3E}">
        <p14:creationId xmlns:p14="http://schemas.microsoft.com/office/powerpoint/2010/main" val="412335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1325563"/>
          </a:xfrm>
        </p:spPr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 PDOK High 5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A1D734F-19D2-4B84-B821-D4FD5EAC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865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4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 PDOK High 5 op eisen</a:t>
            </a:r>
          </a:p>
        </p:txBody>
      </p:sp>
      <p:sp>
        <p:nvSpPr>
          <p:cNvPr id="4" name="Tijdelijke aanduiding voor inhoud 4">
            <a:extLst>
              <a:ext uri="{FF2B5EF4-FFF2-40B4-BE49-F238E27FC236}">
                <a16:creationId xmlns:a16="http://schemas.microsoft.com/office/drawing/2014/main" id="{AB64A7F0-69D2-48A0-AC03-F9EF245042C5}"/>
              </a:ext>
            </a:extLst>
          </p:cNvPr>
          <p:cNvSpPr txBox="1">
            <a:spLocks/>
          </p:cNvSpPr>
          <p:nvPr/>
        </p:nvSpPr>
        <p:spPr>
          <a:xfrm>
            <a:off x="838200" y="20117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OGC 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validator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				</a:t>
            </a:r>
            <a:r>
              <a:rPr lang="nl-NL" sz="21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80%</a:t>
            </a:r>
            <a:endParaRPr lang="nl-NL" sz="2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INSPIRE: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Encoding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beschrijven (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GeoJSON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)		</a:t>
            </a:r>
            <a:r>
              <a:rPr lang="nl-NL" sz="2100" dirty="0">
                <a:latin typeface="Verdana" panose="020B0604030504040204" pitchFamily="34" charset="0"/>
                <a:ea typeface="Verdana" panose="020B0604030504040204" pitchFamily="34" charset="0"/>
              </a:rPr>
              <a:t>100%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Predefined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en bulkdownload			</a:t>
            </a:r>
            <a:r>
              <a:rPr lang="nl-NL" sz="2100" dirty="0">
                <a:latin typeface="Verdana" panose="020B0604030504040204" pitchFamily="34" charset="0"/>
                <a:ea typeface="Verdana" panose="020B0604030504040204" pitchFamily="34" charset="0"/>
              </a:rPr>
              <a:t>100%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CRS: ETRS89 naast WGS84			</a:t>
            </a:r>
            <a:r>
              <a:rPr lang="nl-NL" sz="2100" dirty="0">
                <a:latin typeface="Verdana" panose="020B0604030504040204" pitchFamily="34" charset="0"/>
                <a:ea typeface="Verdana" panose="020B0604030504040204" pitchFamily="34" charset="0"/>
              </a:rPr>
              <a:t>50%	(alleen WGS84)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Metadata service en dataset			</a:t>
            </a:r>
            <a:r>
              <a:rPr lang="nl-NL" sz="2100" dirty="0">
                <a:latin typeface="Verdana" panose="020B0604030504040204" pitchFamily="34" charset="0"/>
                <a:ea typeface="Verdana" panose="020B0604030504040204" pitchFamily="34" charset="0"/>
              </a:rPr>
              <a:t>50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%	</a:t>
            </a:r>
            <a:r>
              <a:rPr lang="nl-NL" sz="2100" dirty="0">
                <a:latin typeface="Verdana" panose="020B0604030504040204" pitchFamily="34" charset="0"/>
                <a:ea typeface="Verdana" panose="020B0604030504040204" pitchFamily="34" charset="0"/>
              </a:rPr>
              <a:t>(alleen van dataset)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Filtering					</a:t>
            </a:r>
            <a:r>
              <a:rPr lang="nl-NL" sz="2100" dirty="0">
                <a:latin typeface="Verdana" panose="020B0604030504040204" pitchFamily="34" charset="0"/>
                <a:ea typeface="Verdana" panose="020B0604030504040204" pitchFamily="34" charset="0"/>
              </a:rPr>
              <a:t>30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%	(alleen items en </a:t>
            </a:r>
            <a:r>
              <a:rPr lang="nl-NL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bbox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Geonovum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INSPIRE geharmoniseerde data als input		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Gevalideerd					0% 	As-Is input, </a:t>
            </a:r>
            <a:b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							geharmoniseerde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NL API design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endParaRPr lang="nl-NL" sz="2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Geen 404 als “/” op einde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url’s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Geen versienummers in resultaten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Enkele vereisten zijn in strijd met OGC en INSPIRE specificaties</a:t>
            </a:r>
          </a:p>
          <a:p>
            <a:pPr marL="971550" lvl="1" indent="-514350">
              <a:buFont typeface="+mj-lt"/>
              <a:buAutoNum type="arabicPeriod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8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191FB574-3B9B-42AF-BB0E-8E383E96C601}"/>
              </a:ext>
            </a:extLst>
          </p:cNvPr>
          <p:cNvSpPr txBox="1">
            <a:spLocks/>
          </p:cNvSpPr>
          <p:nvPr/>
        </p:nvSpPr>
        <p:spPr>
          <a:xfrm>
            <a:off x="838200" y="138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>
                <a:latin typeface="Verdana" panose="020B0604030504040204" pitchFamily="34" charset="0"/>
                <a:ea typeface="Verdana" panose="020B0604030504040204" pitchFamily="34" charset="0"/>
              </a:rPr>
              <a:t>Resultaten op testbed Geonovum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B5CA717C-3D72-4246-B2F0-562BA5D1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sz="28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https://apisandbox.geonovum.nl/pygeoapi_SU</a:t>
            </a:r>
            <a:endParaRPr lang="nl-NL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6DA6FC8-A96A-4657-8F5D-0084AD865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8063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191FB574-3B9B-42AF-BB0E-8E383E96C601}"/>
              </a:ext>
            </a:extLst>
          </p:cNvPr>
          <p:cNvSpPr txBox="1">
            <a:spLocks/>
          </p:cNvSpPr>
          <p:nvPr/>
        </p:nvSpPr>
        <p:spPr>
          <a:xfrm>
            <a:off x="838200" y="138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>
                <a:latin typeface="Verdana" panose="020B0604030504040204" pitchFamily="34" charset="0"/>
                <a:ea typeface="Verdana" panose="020B0604030504040204" pitchFamily="34" charset="0"/>
              </a:rPr>
              <a:t>Resultaten op testbed Geonovum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B74A786-8959-439B-AF0C-58A1F69A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9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191FB574-3B9B-42AF-BB0E-8E383E96C601}"/>
              </a:ext>
            </a:extLst>
          </p:cNvPr>
          <p:cNvSpPr txBox="1">
            <a:spLocks/>
          </p:cNvSpPr>
          <p:nvPr/>
        </p:nvSpPr>
        <p:spPr>
          <a:xfrm>
            <a:off x="838200" y="138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>
                <a:latin typeface="Verdana" panose="020B0604030504040204" pitchFamily="34" charset="0"/>
                <a:ea typeface="Verdana" panose="020B0604030504040204" pitchFamily="34" charset="0"/>
              </a:rPr>
              <a:t>Resultaten op testbed Geonovum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jdelijke aanduiding voor inhoud 4">
            <a:extLst>
              <a:ext uri="{FF2B5EF4-FFF2-40B4-BE49-F238E27FC236}">
                <a16:creationId xmlns:a16="http://schemas.microsoft.com/office/drawing/2014/main" id="{2D1D3467-9A80-488C-9F5A-D213EB9D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OGC 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validator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				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100% 	op part 1</a:t>
            </a:r>
            <a:endParaRPr lang="nl-NL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INSPIRE: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Encoding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beschrijven (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GeoJSON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)		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10%	(1 op 1 uit GML van WFS)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Predefined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en bulkdownload			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100%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CRS: ETRS89 naast WGS84			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50%	(alleen WGS84)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Metadata service en dataset			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50%	(alleen van dataset)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Filtering					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60%	(nog niet conform part 3)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Geonovum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INSPIRE geharmoniseerde data als input		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Gevalideerd					40% 	(op GML niet op SU thema)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NL API design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endParaRPr lang="nl-NL" sz="2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Geen fout als “/” op einde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url’s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Geen versienummers in URL en resultaten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Geen meervoud in bronlagen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Enkele vereisten zijn in strijd met OGC en INSPIRE specificaties</a:t>
            </a:r>
          </a:p>
          <a:p>
            <a:pPr lvl="2"/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1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Algemene bevindingen tot nu toe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Complexe GML als input en output is nog lastig. Zeker zolang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tooling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(client/server) nog uitgaat van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GeoJSON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Veel tijd gaat zitten in de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/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encoding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naar simpele formaten /platte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geodata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structuur en de INSPIRE vereiste beschrijving daarvan: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Voor adressen was dit gelukkig al gedaan:</a:t>
            </a:r>
            <a:b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https://github.com/INSPIRE-MIF/2017.2/blob/master/GeoJSON/ads</a:t>
            </a:r>
            <a:endParaRPr lang="nl-NL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Voor SU was het al plat in GML uit WFS, maar niet beschreven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Er is behoefte aan centrale organisatie hiervan in EU</a:t>
            </a:r>
          </a:p>
        </p:txBody>
      </p:sp>
    </p:spTree>
    <p:extLst>
      <p:ext uri="{BB962C8B-B14F-4D97-AF65-F5344CB8AC3E}">
        <p14:creationId xmlns:p14="http://schemas.microsoft.com/office/powerpoint/2010/main" val="134103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Algemene bevindingen tot nu toe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>
            <a:normAutofit/>
          </a:bodyPr>
          <a:lstStyle/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Meerdere CRS-sen kan volgens OAPIF specificatie part 2:</a:t>
            </a:r>
            <a:b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1900" b="0" i="0" u="none" strike="noStrike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4"/>
              </a:rPr>
              <a:t>http://docs.opengeospatial.org/is/18-058/18-058.html</a:t>
            </a:r>
            <a:endParaRPr lang="nl-NL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nl-NL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Nog onduidelijk in hoeverre </a:t>
            </a:r>
            <a:r>
              <a:rPr lang="nl-NL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tooling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 (client/server) zich aan OAPIF specificaties part 2 houdt</a:t>
            </a:r>
          </a:p>
          <a:p>
            <a:pPr lvl="1"/>
            <a:endParaRPr lang="nl-NL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Ook hier is </a:t>
            </a:r>
            <a:r>
              <a:rPr lang="nl-NL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GeoJSON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 als standaard belemmerend 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er komt een </a:t>
            </a:r>
            <a:r>
              <a:rPr lang="nl-NL" sz="2000" dirty="0" err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extentie</a:t>
            </a:r>
            <a:endParaRPr lang="nl-NL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365125"/>
            <a:ext cx="10909917" cy="1325563"/>
          </a:xfrm>
        </p:spPr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Aanbevelingen INSPIRE dataproviders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F6FEFB7-5E27-419C-BB57-7F2B6C2A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2627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Voor je start, kijk wat al in NL en andere EU-landen gedaan is en lees: </a:t>
            </a:r>
            <a:br>
              <a:rPr lang="nl-NL" dirty="0"/>
            </a:br>
            <a:r>
              <a:rPr lang="nl-NL" dirty="0">
                <a:hlinkClick r:id="rId3"/>
              </a:rPr>
              <a:t>https://geonovum.github.io/OAPIF-PDOK-INSPIRE/</a:t>
            </a:r>
            <a:r>
              <a:rPr lang="nl-NL" dirty="0"/>
              <a:t> </a:t>
            </a:r>
            <a:br>
              <a:rPr lang="nl-NL" dirty="0"/>
            </a:br>
            <a:endParaRPr lang="nl-NL" dirty="0"/>
          </a:p>
          <a:p>
            <a:r>
              <a:rPr lang="nl-NL" dirty="0"/>
              <a:t>Bestudeer de </a:t>
            </a:r>
            <a:r>
              <a:rPr lang="nl-NL" dirty="0" err="1"/>
              <a:t>mapping</a:t>
            </a:r>
            <a:r>
              <a:rPr lang="nl-NL" dirty="0"/>
              <a:t> naar platte </a:t>
            </a:r>
            <a:r>
              <a:rPr lang="nl-NL" dirty="0" err="1"/>
              <a:t>geodata</a:t>
            </a:r>
            <a:r>
              <a:rPr lang="nl-NL" dirty="0"/>
              <a:t> in alternatieve formaten </a:t>
            </a:r>
            <a:r>
              <a:rPr lang="nl-NL" sz="2600" dirty="0">
                <a:hlinkClick r:id="rId4"/>
              </a:rPr>
              <a:t>https://github.com/INSPIRE-MIF/2017.2</a:t>
            </a:r>
            <a:r>
              <a:rPr lang="nl-NL" sz="2600" dirty="0"/>
              <a:t> </a:t>
            </a:r>
          </a:p>
          <a:p>
            <a:endParaRPr lang="nl-NL" dirty="0"/>
          </a:p>
          <a:p>
            <a:r>
              <a:rPr lang="nl-NL" dirty="0"/>
              <a:t>Bekijk voorbeelden op: </a:t>
            </a:r>
            <a:r>
              <a:rPr lang="nl-NL" dirty="0">
                <a:hlinkClick r:id="rId5"/>
              </a:rPr>
              <a:t>https://github.com/INSPIRE-MIF/gp-ogc-api-features/tree/master/deployments</a:t>
            </a:r>
            <a:r>
              <a:rPr lang="nl-NL" dirty="0"/>
              <a:t>  </a:t>
            </a:r>
          </a:p>
          <a:p>
            <a:endParaRPr lang="nl-NL" dirty="0"/>
          </a:p>
          <a:p>
            <a:r>
              <a:rPr lang="nl-NL" dirty="0"/>
              <a:t>Deel je bevindingen hier:</a:t>
            </a:r>
            <a:br>
              <a:rPr lang="nl-NL" dirty="0"/>
            </a:br>
            <a:r>
              <a:rPr lang="nl-NL" sz="2600" dirty="0">
                <a:hlinkClick r:id="rId6"/>
              </a:rPr>
              <a:t>https://github.com/Geonovum/OAPIF-PDOK-INSPIRE</a:t>
            </a:r>
            <a:r>
              <a:rPr lang="nl-NL" sz="2600">
                <a:hlinkClick r:id="rId6"/>
              </a:rPr>
              <a:t>/issues</a:t>
            </a:r>
            <a:r>
              <a:rPr lang="nl-NL" sz="2600"/>
              <a:t> (NL) </a:t>
            </a:r>
            <a:br>
              <a:rPr lang="nl-NL" sz="2800" dirty="0"/>
            </a:br>
            <a:r>
              <a:rPr lang="nl-NL" sz="2600" dirty="0">
                <a:hlinkClick r:id="rId7"/>
              </a:rPr>
              <a:t>https://github.com/INSPIRE-MIF/gp-ogc-api-features</a:t>
            </a:r>
            <a:r>
              <a:rPr lang="nl-NL" sz="2600">
                <a:hlinkClick r:id="rId7"/>
              </a:rPr>
              <a:t>/issues</a:t>
            </a:r>
            <a:r>
              <a:rPr lang="nl-NL" sz="2600"/>
              <a:t> (EU)</a:t>
            </a:r>
            <a:endParaRPr lang="nl-NL" sz="2600" dirty="0"/>
          </a:p>
          <a:p>
            <a:endParaRPr lang="nl-NL" dirty="0"/>
          </a:p>
          <a:p>
            <a:r>
              <a:rPr lang="nl-NL" dirty="0"/>
              <a:t>Pas de metadata van de dataset aan met de OAPIF service</a:t>
            </a:r>
          </a:p>
          <a:p>
            <a:pPr lvl="1"/>
            <a:r>
              <a:rPr lang="nl-NL" dirty="0"/>
              <a:t>Kies bij protocol voor </a:t>
            </a:r>
            <a:r>
              <a:rPr lang="nl-NL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8"/>
              </a:rPr>
              <a:t>http://www.opengis.net/def/interface/ogcapi-features</a:t>
            </a:r>
            <a:endParaRPr lang="nl-NL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nl-NL" dirty="0"/>
              <a:t>Kies bij Service Type voorlopig voor </a:t>
            </a:r>
            <a:r>
              <a:rPr lang="nl-NL" sz="1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nl-NL" sz="1800" dirty="0" err="1">
                <a:solidFill>
                  <a:srgbClr val="000000"/>
                </a:solidFill>
                <a:latin typeface="Arial" panose="020B0604020202020204" pitchFamily="34" charset="0"/>
                <a:hlinkClick r:id="rId9"/>
              </a:rPr>
              <a:t>other</a:t>
            </a:r>
            <a:r>
              <a:rPr lang="nl-NL" sz="1800" dirty="0">
                <a:solidFill>
                  <a:srgbClr val="000000"/>
                </a:solidFill>
                <a:latin typeface="Arial" panose="020B0604020202020204" pitchFamily="34" charset="0"/>
              </a:rPr>
              <a:t>” zolang nog niet aan alle INSPIRE eisen voldaan kan worden en anders “</a:t>
            </a:r>
            <a:r>
              <a:rPr lang="nl-NL" sz="1800" dirty="0">
                <a:solidFill>
                  <a:srgbClr val="000000"/>
                </a:solidFill>
                <a:latin typeface="Arial" panose="020B0604020202020204" pitchFamily="34" charset="0"/>
                <a:hlinkClick r:id="rId10"/>
              </a:rPr>
              <a:t>download</a:t>
            </a:r>
            <a:r>
              <a:rPr lang="nl-NL" sz="18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</a:p>
          <a:p>
            <a:endParaRPr lang="nl-NL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nl-NL" sz="2900" dirty="0"/>
              <a:t>Gebruik </a:t>
            </a:r>
            <a:r>
              <a:rPr lang="nl-NL" sz="2900" dirty="0" err="1"/>
              <a:t>Geoforum</a:t>
            </a:r>
            <a:r>
              <a:rPr lang="nl-NL" sz="2900" dirty="0"/>
              <a:t> (INSPIRE categorie)</a:t>
            </a:r>
          </a:p>
        </p:txBody>
      </p:sp>
    </p:spTree>
    <p:extLst>
      <p:ext uri="{BB962C8B-B14F-4D97-AF65-F5344CB8AC3E}">
        <p14:creationId xmlns:p14="http://schemas.microsoft.com/office/powerpoint/2010/main" val="190100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Aanbevelingen hosting organisaties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Stimuleer dataproviders te beginnen met OAPIF</a:t>
            </a:r>
          </a:p>
          <a:p>
            <a:pPr lvl="1"/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Aanvullend op Inspire download (WFS of Atom bulkdownload (GML in zip) ) zolang er geen </a:t>
            </a:r>
            <a:r>
              <a:rPr lang="nl-NL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validator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 is voor alternatieve formaten</a:t>
            </a:r>
          </a:p>
          <a:p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Stimuleer het gebruik van de OAPIF</a:t>
            </a:r>
          </a:p>
          <a:p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Probeer zoveel als mogelijk aan de INSPIRE eisen te voldoen</a:t>
            </a:r>
          </a:p>
          <a:p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Volg de ontwikkelingen t.a.v. alternatieve formaten t.o.v. GML en de daarbij horende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naar platte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geodata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7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Aanbevelingen INSPIRE community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F6FEFB7-5E27-419C-BB57-7F2B6C2A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/>
              <a:t>Stimuleer een centrale ontwikkeling en beschrijving van de </a:t>
            </a:r>
            <a:r>
              <a:rPr lang="nl-NL" dirty="0" err="1"/>
              <a:t>mapping</a:t>
            </a:r>
            <a:r>
              <a:rPr lang="nl-NL" dirty="0"/>
              <a:t> van alle complexe INSPIRE Features naar een platte structuur die eenvoudig is te gebruiken in alternatieve formaten als </a:t>
            </a:r>
            <a:r>
              <a:rPr lang="nl-NL" dirty="0" err="1"/>
              <a:t>GeoJSON</a:t>
            </a:r>
            <a:r>
              <a:rPr lang="nl-NL" dirty="0"/>
              <a:t> en </a:t>
            </a:r>
            <a:r>
              <a:rPr lang="nl-NL" dirty="0" err="1"/>
              <a:t>geopackage</a:t>
            </a:r>
            <a:endParaRPr lang="nl-NL" dirty="0"/>
          </a:p>
          <a:p>
            <a:endParaRPr lang="nl-NL" dirty="0"/>
          </a:p>
          <a:p>
            <a:r>
              <a:rPr lang="nl-NL" dirty="0"/>
              <a:t>Ontwikkel validatietools voor deze alternatieve formaten</a:t>
            </a:r>
          </a:p>
          <a:p>
            <a:endParaRPr lang="nl-NL" dirty="0"/>
          </a:p>
          <a:p>
            <a:r>
              <a:rPr lang="nl-NL" dirty="0"/>
              <a:t>Volg de issues op de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nl-NL" b="0" i="0" u="none" strike="noStrike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3"/>
              </a:rPr>
              <a:t>Europese INSPIRE helpdesk</a:t>
            </a:r>
            <a:r>
              <a:rPr lang="nl-N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 </a:t>
            </a:r>
            <a:r>
              <a:rPr lang="nl-NL" dirty="0"/>
              <a:t>speciaal </a:t>
            </a:r>
            <a:r>
              <a:rPr lang="nl-NL" b="0" i="0" u="none" strike="noStrike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4"/>
              </a:rPr>
              <a:t>issue </a:t>
            </a:r>
            <a:r>
              <a:rPr lang="nl-NL" b="0" i="0" u="none" strike="noStrike" dirty="0" err="1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4"/>
              </a:rPr>
              <a:t>nr</a:t>
            </a:r>
            <a:r>
              <a:rPr lang="nl-NL" b="0" i="0" u="none" strike="noStrike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4"/>
              </a:rPr>
              <a:t> 9</a:t>
            </a:r>
            <a:r>
              <a:rPr lang="nl-NL" b="0" i="0" u="none" strike="noStrike" dirty="0">
                <a:solidFill>
                  <a:srgbClr val="03457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/>
              <a:t>over alternatieve formaten voor INSPIRE</a:t>
            </a:r>
          </a:p>
        </p:txBody>
      </p:sp>
    </p:spTree>
    <p:extLst>
      <p:ext uri="{BB962C8B-B14F-4D97-AF65-F5344CB8AC3E}">
        <p14:creationId xmlns:p14="http://schemas.microsoft.com/office/powerpoint/2010/main" val="90313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Inhoud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Geonovum perspectief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Doel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Achtergrond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Wat is een OGC-API-Features service?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Aanpak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Vereisten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Resultaten/bevindingen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PDOK perspectief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High5 PDOK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Resultaten/bevindingen</a:t>
            </a:r>
          </a:p>
          <a:p>
            <a:pPr lvl="1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lvl="1"/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2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Conclusies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0F6FEFB7-5E27-419C-BB57-7F2B6C2A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OAPIF als INSPIRE download kan als:</a:t>
            </a:r>
          </a:p>
          <a:p>
            <a:pPr lvl="1"/>
            <a:r>
              <a:rPr lang="nl-NL" dirty="0"/>
              <a:t>CRS: ETRS 89 ondersteund wordt door </a:t>
            </a:r>
            <a:r>
              <a:rPr lang="nl-NL" dirty="0" err="1"/>
              <a:t>tooling</a:t>
            </a:r>
            <a:r>
              <a:rPr lang="nl-NL" dirty="0"/>
              <a:t> conform part 2 OGC OAPIF specificatie </a:t>
            </a:r>
          </a:p>
          <a:p>
            <a:pPr lvl="1"/>
            <a:r>
              <a:rPr lang="nl-NL" dirty="0"/>
              <a:t>De output naar alternatieve </a:t>
            </a:r>
            <a:r>
              <a:rPr lang="nl-NL" dirty="0" err="1"/>
              <a:t>encoding</a:t>
            </a:r>
            <a:r>
              <a:rPr lang="nl-NL" dirty="0"/>
              <a:t> beschreven wordt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Zolang INSPIRE validatie er niet is voor alternatieve </a:t>
            </a:r>
            <a:r>
              <a:rPr lang="nl-NL" dirty="0" err="1"/>
              <a:t>encodings</a:t>
            </a:r>
            <a:r>
              <a:rPr lang="nl-NL" dirty="0"/>
              <a:t> is validatie op GML het advies. Validatie is niet verplicht, maar wel gewenst.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OAPIF is aanvullend op WFS 2.0 en voorlopig nog geen vervanging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GeoJSON</a:t>
            </a:r>
            <a:r>
              <a:rPr lang="nl-NL" dirty="0"/>
              <a:t> als standaard voor de OAPIF werkt belemmerend voor het werken met complexe INSPIRE datastructuren en INSPIRE CRS: ETRS89</a:t>
            </a:r>
          </a:p>
        </p:txBody>
      </p:sp>
    </p:spTree>
    <p:extLst>
      <p:ext uri="{BB962C8B-B14F-4D97-AF65-F5344CB8AC3E}">
        <p14:creationId xmlns:p14="http://schemas.microsoft.com/office/powerpoint/2010/main" val="42862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Doel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INSPIRE Dataproviders helpen ontwikkelingen te volgen</a:t>
            </a:r>
          </a:p>
          <a:p>
            <a:r>
              <a:rPr lang="nl-NL" dirty="0"/>
              <a:t>Ervaring opdoen met proeftuinen</a:t>
            </a:r>
          </a:p>
          <a:p>
            <a:r>
              <a:rPr lang="nl-NL" dirty="0"/>
              <a:t>Bijdragen aan EU door kennisdeling</a:t>
            </a:r>
          </a:p>
          <a:p>
            <a:r>
              <a:rPr lang="nl-NL" dirty="0"/>
              <a:t>Scope: INSPIRE vereisten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Achtergrond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/>
              <a:t>Geonovum</a:t>
            </a:r>
            <a:r>
              <a:rPr lang="nl-NL" dirty="0"/>
              <a:t>: Gedeeld beeld samenstellen API implementatiestrategie</a:t>
            </a:r>
          </a:p>
          <a:p>
            <a:pPr lvl="2"/>
            <a:r>
              <a:rPr lang="nl-NL" dirty="0"/>
              <a:t>Basisprogramma</a:t>
            </a:r>
          </a:p>
          <a:p>
            <a:pPr lvl="2"/>
            <a:r>
              <a:rPr lang="nl-NL" dirty="0"/>
              <a:t>Werkgroep PDOK-advies</a:t>
            </a:r>
          </a:p>
          <a:p>
            <a:pPr lvl="2"/>
            <a:r>
              <a:rPr lang="nl-NL" dirty="0"/>
              <a:t>Kennisplatform </a:t>
            </a:r>
            <a:r>
              <a:rPr lang="nl-NL" dirty="0" err="1"/>
              <a:t>API’s</a:t>
            </a:r>
            <a:endParaRPr lang="nl-NL" dirty="0"/>
          </a:p>
          <a:p>
            <a:pPr lvl="2"/>
            <a:r>
              <a:rPr lang="nl-NL" b="1" dirty="0"/>
              <a:t>INSPIRE</a:t>
            </a:r>
          </a:p>
          <a:p>
            <a:pPr lvl="1"/>
            <a:endParaRPr lang="nl-NL" dirty="0"/>
          </a:p>
          <a:p>
            <a:r>
              <a:rPr lang="nl-NL" b="1" dirty="0"/>
              <a:t>INSPIRE werkgroep:</a:t>
            </a:r>
            <a:r>
              <a:rPr lang="nl-NL" dirty="0"/>
              <a:t> </a:t>
            </a:r>
            <a:r>
              <a:rPr lang="nl-NL" sz="21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https://github.com/INSPIRE-MIF/gp-ogc-api-features/</a:t>
            </a:r>
            <a:r>
              <a:rPr lang="nl-NL" sz="2100" dirty="0">
                <a:solidFill>
                  <a:srgbClr val="0070C0"/>
                </a:solidFill>
              </a:rPr>
              <a:t> </a:t>
            </a:r>
          </a:p>
          <a:p>
            <a:r>
              <a:rPr lang="nl-NL" b="1" dirty="0"/>
              <a:t>OGC werkgroep:</a:t>
            </a:r>
            <a:r>
              <a:rPr lang="nl-NL" dirty="0"/>
              <a:t> </a:t>
            </a:r>
            <a:r>
              <a:rPr lang="nl-NL" sz="21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https://docs.opengeospatial.org/is/17-069r3/17-069r3.html</a:t>
            </a:r>
            <a:r>
              <a:rPr lang="nl-NL" sz="2100" dirty="0">
                <a:solidFill>
                  <a:srgbClr val="0070C0"/>
                </a:solidFill>
              </a:rPr>
              <a:t> </a:t>
            </a:r>
          </a:p>
          <a:p>
            <a:r>
              <a:rPr lang="nl-NL" b="1" dirty="0"/>
              <a:t>NL API standaard:</a:t>
            </a:r>
            <a:br>
              <a:rPr lang="nl-NL" b="1" dirty="0"/>
            </a:br>
            <a:r>
              <a:rPr lang="nl-NL" sz="2000" dirty="0">
                <a:hlinkClick r:id="rId5"/>
              </a:rPr>
              <a:t>www.geonovum.nl/over-geonovum/actueel/rest-api-design-rules-op-pas-toe-leg-uit-lijst</a:t>
            </a:r>
            <a:endParaRPr lang="nl-NL" sz="2000" dirty="0"/>
          </a:p>
          <a:p>
            <a:r>
              <a:rPr lang="nl-NL" b="1" dirty="0"/>
              <a:t>Open Data Directive, High Value datasets:</a:t>
            </a:r>
            <a:br>
              <a:rPr lang="nl-NL" b="1" dirty="0"/>
            </a:br>
            <a:r>
              <a:rPr lang="nl-NL" sz="2000" dirty="0">
                <a:hlinkClick r:id="rId6"/>
              </a:rPr>
              <a:t>https://digital-strategy.ec.europa.eu/en/policies/legislation-open-data</a:t>
            </a:r>
            <a:r>
              <a:rPr lang="nl-NL" sz="2000" dirty="0"/>
              <a:t> 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3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Verdana" panose="020B0604030504040204" pitchFamily="34" charset="0"/>
                <a:ea typeface="Verdana" panose="020B0604030504040204" pitchFamily="34" charset="0"/>
              </a:rPr>
              <a:t>Wat is een OGC-API-Features service?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Download service voor (</a:t>
            </a:r>
            <a:r>
              <a:rPr lang="nl-NL" dirty="0" err="1"/>
              <a:t>geo</a:t>
            </a:r>
            <a:r>
              <a:rPr lang="nl-NL" dirty="0"/>
              <a:t>)features</a:t>
            </a:r>
          </a:p>
          <a:p>
            <a:endParaRPr lang="nl-NL" dirty="0"/>
          </a:p>
          <a:p>
            <a:r>
              <a:rPr lang="nl-NL" dirty="0"/>
              <a:t>Op basis van API en OGC standaard</a:t>
            </a:r>
          </a:p>
          <a:p>
            <a:endParaRPr lang="nl-NL" dirty="0"/>
          </a:p>
          <a:p>
            <a:r>
              <a:rPr lang="nl-NL" dirty="0"/>
              <a:t>Opvolger van het </a:t>
            </a:r>
            <a:r>
              <a:rPr lang="nl-NL" dirty="0">
                <a:hlinkClick r:id="rId3"/>
              </a:rPr>
              <a:t>WFS</a:t>
            </a:r>
            <a:r>
              <a:rPr lang="nl-NL" dirty="0"/>
              <a:t> protocol </a:t>
            </a:r>
          </a:p>
          <a:p>
            <a:endParaRPr lang="nl-NL" dirty="0"/>
          </a:p>
          <a:p>
            <a:r>
              <a:rPr lang="nl-NL" dirty="0"/>
              <a:t>Eenvoudiger en toegankelijker voor ontwikkelaars buiten de </a:t>
            </a:r>
            <a:r>
              <a:rPr lang="nl-NL" dirty="0" err="1"/>
              <a:t>geosector</a:t>
            </a:r>
            <a:endParaRPr lang="nl-NL" dirty="0"/>
          </a:p>
          <a:p>
            <a:pPr lvl="1"/>
            <a:r>
              <a:rPr lang="nl-NL" dirty="0" err="1"/>
              <a:t>GeoJSON</a:t>
            </a:r>
            <a:r>
              <a:rPr lang="nl-NL" dirty="0"/>
              <a:t>, html</a:t>
            </a:r>
          </a:p>
          <a:p>
            <a:pPr lvl="1"/>
            <a:r>
              <a:rPr lang="nl-NL" dirty="0"/>
              <a:t>WGS84</a:t>
            </a:r>
          </a:p>
          <a:p>
            <a:pPr lvl="1"/>
            <a:r>
              <a:rPr lang="nl-NL" dirty="0" err="1"/>
              <a:t>Collections</a:t>
            </a:r>
            <a:r>
              <a:rPr lang="nl-NL" dirty="0"/>
              <a:t> voor lagen en relevante links naar bulkdownloads en metadata</a:t>
            </a:r>
          </a:p>
          <a:p>
            <a:pPr lvl="1"/>
            <a:r>
              <a:rPr lang="nl-NL" dirty="0"/>
              <a:t>Vooral bedoeld voor opvragen enkele features (items)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0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000" dirty="0">
                <a:latin typeface="Verdana" panose="020B0604030504040204" pitchFamily="34" charset="0"/>
                <a:ea typeface="Verdana" panose="020B0604030504040204" pitchFamily="34" charset="0"/>
              </a:rPr>
              <a:t>Twee afkortingen: OAPIF of OAF?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3BC8C9-92BC-4AB3-A27E-E510FC98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52" y="2171063"/>
            <a:ext cx="7312250" cy="480429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FEF6F9A-D3F4-42FD-A3AC-ADCEFC09BF03}"/>
              </a:ext>
            </a:extLst>
          </p:cNvPr>
          <p:cNvSpPr txBox="1"/>
          <p:nvPr/>
        </p:nvSpPr>
        <p:spPr>
          <a:xfrm>
            <a:off x="1127464" y="1524732"/>
            <a:ext cx="970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0" i="0" dirty="0">
                <a:effectLst/>
                <a:latin typeface="Segoe UI" panose="020B0502040204020203" pitchFamily="34" charset="0"/>
                <a:hlinkClick r:id="rId5" tooltip="https://github.com/opengeospatial/ogcapi-common/issues/35"/>
              </a:rPr>
              <a:t>https://github.com/opengeospatial/ogcapi-common/issues/35</a:t>
            </a:r>
            <a:r>
              <a:rPr lang="nl-NL" b="0" i="0" dirty="0">
                <a:effectLst/>
                <a:latin typeface="Segoe UI" panose="020B0502040204020203" pitchFamily="34" charset="0"/>
              </a:rPr>
              <a:t> of </a:t>
            </a:r>
            <a:r>
              <a:rPr lang="nl-NL" b="0" i="0" dirty="0">
                <a:effectLst/>
                <a:latin typeface="Segoe UI" panose="020B0502040204020203" pitchFamily="34" charset="0"/>
                <a:hlinkClick r:id="rId6"/>
              </a:rPr>
              <a:t>189</a:t>
            </a:r>
            <a:endParaRPr lang="nl-NL" b="0" i="0" dirty="0">
              <a:effectLst/>
              <a:latin typeface="Segoe UI" panose="020B0502040204020203" pitchFamily="34" charset="0"/>
            </a:endParaRPr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660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latin typeface="Verdana" panose="020B0604030504040204" pitchFamily="34" charset="0"/>
                <a:ea typeface="Verdana" panose="020B0604030504040204" pitchFamily="34" charset="0"/>
              </a:rPr>
              <a:t>Aanpak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High5 georganiseerd met PDOK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Eisen opgesteld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Gekozen dataset: INSPIRE Adressen</a:t>
            </a:r>
          </a:p>
          <a:p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voor communicatie en documentatie</a:t>
            </a:r>
            <a:b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https://geonovum.github.io/OAPIF-PDOK-INSPIRE/</a:t>
            </a:r>
            <a:r>
              <a:rPr lang="nl-NL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2e test via API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testbed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Geonovum </a:t>
            </a:r>
            <a:b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(INSPIRE Statistical Units)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Bevindingen delen met EU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Presentaties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3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Vereisten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1BBD76E-CCC4-46F9-A37E-B209093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OGC 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validator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				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INSPIRE: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Encoding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beschrijven (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GeoJSON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Predefined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 en bulkdownload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CRS: ETRS89 naast WGS84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Metadata service en dataset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Filtering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Geonovum: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INSPIRE geharmoniseerde data als input		</a:t>
            </a:r>
          </a:p>
          <a:p>
            <a:pPr lvl="2"/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Gevalideerd op GML en thema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NL API design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A7D762-3717-4429-9AE5-711B42C8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1325563"/>
          </a:xfrm>
        </p:spPr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</a:rPr>
              <a:t>Resultaten PDOK High 5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B64C1D-04E6-4549-9AAA-069031F9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hlinkClick r:id="rId4"/>
              </a:rPr>
              <a:t>https://api.pdok.nl/geonovum/oaf/v1_0/</a:t>
            </a:r>
            <a:r>
              <a:rPr lang="nl-NL" dirty="0"/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59E1EF-3AB8-46D7-8F08-75AD84D68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0" y="1900654"/>
            <a:ext cx="11061148" cy="4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69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novum Nieuw template 2020 breedbeeld" id="{E269A9EB-B735-470C-9FE7-255FBB2BDF20}" vid="{89344914-71A0-464F-B627-65A6AE6CED4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Nieuw template 2020 breedbeeld</Template>
  <TotalTime>3400</TotalTime>
  <Words>1253</Words>
  <Application>Microsoft Office PowerPoint</Application>
  <PresentationFormat>Breedbeeld</PresentationFormat>
  <Paragraphs>173</Paragraphs>
  <Slides>20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Verdana</vt:lpstr>
      <vt:lpstr>Kantoorthema</vt:lpstr>
      <vt:lpstr>Testbed voor OGC API Features conform INSPIRE met PDOK</vt:lpstr>
      <vt:lpstr>Inhoud</vt:lpstr>
      <vt:lpstr>Doel</vt:lpstr>
      <vt:lpstr>Achtergrond</vt:lpstr>
      <vt:lpstr>Wat is een OGC-API-Features service?</vt:lpstr>
      <vt:lpstr>Twee afkortingen: OAPIF of OAF?</vt:lpstr>
      <vt:lpstr>Aanpak</vt:lpstr>
      <vt:lpstr>Vereisten</vt:lpstr>
      <vt:lpstr>Resultaten PDOK High 5 </vt:lpstr>
      <vt:lpstr>Resultaten PDOK High 5 </vt:lpstr>
      <vt:lpstr>Resultaten PDOK High 5 op eisen</vt:lpstr>
      <vt:lpstr>PowerPoint-presentatie</vt:lpstr>
      <vt:lpstr>PowerPoint-presentatie</vt:lpstr>
      <vt:lpstr>PowerPoint-presentatie</vt:lpstr>
      <vt:lpstr>Algemene bevindingen tot nu toe</vt:lpstr>
      <vt:lpstr>Algemene bevindingen tot nu toe</vt:lpstr>
      <vt:lpstr>Aanbevelingen INSPIRE dataproviders</vt:lpstr>
      <vt:lpstr>Aanbevelingen hosting organisaties</vt:lpstr>
      <vt:lpstr>Aanbevelingen INSPIRE community</vt:lpstr>
      <vt:lpstr>Conclusies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OGC-API-Features-PDOK-INSPIRE</dc:title>
  <dc:creator>Pieter Bresters</dc:creator>
  <cp:lastModifiedBy>Pieter Bresters</cp:lastModifiedBy>
  <cp:revision>51</cp:revision>
  <dcterms:created xsi:type="dcterms:W3CDTF">2021-06-23T15:04:50Z</dcterms:created>
  <dcterms:modified xsi:type="dcterms:W3CDTF">2021-09-14T06:59:14Z</dcterms:modified>
</cp:coreProperties>
</file>