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13"/>
  </p:notesMasterIdLst>
  <p:handoutMasterIdLst>
    <p:handoutMasterId r:id="rId14"/>
  </p:handoutMasterIdLst>
  <p:sldIdLst>
    <p:sldId id="355" r:id="rId3"/>
    <p:sldId id="744" r:id="rId4"/>
    <p:sldId id="745" r:id="rId5"/>
    <p:sldId id="746" r:id="rId6"/>
    <p:sldId id="748" r:id="rId7"/>
    <p:sldId id="749" r:id="rId8"/>
    <p:sldId id="747" r:id="rId9"/>
    <p:sldId id="750" r:id="rId10"/>
    <p:sldId id="751" r:id="rId11"/>
    <p:sldId id="752" r:id="rId12"/>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Terpstra" initials="FT" lastIdx="10" clrIdx="0">
    <p:extLst>
      <p:ext uri="{19B8F6BF-5375-455C-9EA6-DF929625EA0E}">
        <p15:presenceInfo xmlns:p15="http://schemas.microsoft.com/office/powerpoint/2012/main" userId="S::F.Terpstra@geonovum.nl::d3ea5548-2d66-4b1c-96b6-0cf77d7087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5" autoAdjust="0"/>
    <p:restoredTop sz="91119" autoAdjust="0"/>
  </p:normalViewPr>
  <p:slideViewPr>
    <p:cSldViewPr>
      <p:cViewPr varScale="1">
        <p:scale>
          <a:sx n="81" d="100"/>
          <a:sy n="81" d="100"/>
        </p:scale>
        <p:origin x="772" y="60"/>
      </p:cViewPr>
      <p:guideLst>
        <p:guide orient="horz" pos="1620"/>
        <p:guide pos="2880"/>
      </p:guideLst>
    </p:cSldViewPr>
  </p:slideViewPr>
  <p:outlineViewPr>
    <p:cViewPr>
      <p:scale>
        <a:sx n="33" d="100"/>
        <a:sy n="33" d="100"/>
      </p:scale>
      <p:origin x="0" y="-4020"/>
    </p:cViewPr>
  </p:outlineViewPr>
  <p:notesTextViewPr>
    <p:cViewPr>
      <p:scale>
        <a:sx n="1" d="1"/>
        <a:sy n="1" d="1"/>
      </p:scale>
      <p:origin x="0" y="0"/>
    </p:cViewPr>
  </p:notesTextViewPr>
  <p:sorterViewPr>
    <p:cViewPr>
      <p:scale>
        <a:sx n="100" d="100"/>
        <a:sy n="100" d="100"/>
      </p:scale>
      <p:origin x="0" y="-3423"/>
    </p:cViewPr>
  </p:sorterViewPr>
  <p:notesViewPr>
    <p:cSldViewPr>
      <p:cViewPr varScale="1">
        <p:scale>
          <a:sx n="69" d="100"/>
          <a:sy n="69" d="100"/>
        </p:scale>
        <p:origin x="2568" y="3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0A3BA6-D212-4021-9C58-E1A860230F97}" type="datetimeFigureOut">
              <a:rPr lang="nl-NL" smtClean="0"/>
              <a:t>16-10-2019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77C958-9094-4856-86EA-A4A2A8697598}" type="slidenum">
              <a:rPr lang="nl-NL" smtClean="0"/>
              <a:t>‹nr.›</a:t>
            </a:fld>
            <a:endParaRPr lang="nl-NL"/>
          </a:p>
        </p:txBody>
      </p:sp>
    </p:spTree>
    <p:extLst>
      <p:ext uri="{BB962C8B-B14F-4D97-AF65-F5344CB8AC3E}">
        <p14:creationId xmlns:p14="http://schemas.microsoft.com/office/powerpoint/2010/main" val="22705291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F62C1-85BA-45F7-BA8A-ECE90345B80D}" type="datetimeFigureOut">
              <a:rPr lang="nl-NL" smtClean="0"/>
              <a:t>16-10-2019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E1FCD-D982-4C83-B6F9-D9836E2003DC}" type="slidenum">
              <a:rPr lang="nl-NL" smtClean="0"/>
              <a:t>‹nr.›</a:t>
            </a:fld>
            <a:endParaRPr lang="nl-NL"/>
          </a:p>
        </p:txBody>
      </p:sp>
    </p:spTree>
    <p:extLst>
      <p:ext uri="{BB962C8B-B14F-4D97-AF65-F5344CB8AC3E}">
        <p14:creationId xmlns:p14="http://schemas.microsoft.com/office/powerpoint/2010/main" val="36364646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normAutofit/>
          </a:bodyPr>
          <a:lstStyle>
            <a:lvl1pPr>
              <a:defRPr sz="3600" b="1">
                <a:latin typeface="Verdana" panose="020B0604030504040204" pitchFamily="34" charset="0"/>
                <a:ea typeface="Verdana" panose="020B0604030504040204" pitchFamily="34" charset="0"/>
                <a:cs typeface="Verdana" panose="020B0604030504040204" pitchFamily="34" charset="0"/>
              </a:defRPr>
            </a:lvl1pPr>
          </a:lstStyle>
          <a:p>
            <a:r>
              <a:rPr lang="nl-NL"/>
              <a:t>Klik om stijl te bewerken</a:t>
            </a:r>
            <a:endParaRPr lang="nl-NL" dirty="0"/>
          </a:p>
        </p:txBody>
      </p:sp>
      <p:sp>
        <p:nvSpPr>
          <p:cNvPr id="3" name="Ondertitel 2"/>
          <p:cNvSpPr>
            <a:spLocks noGrp="1"/>
          </p:cNvSpPr>
          <p:nvPr>
            <p:ph type="subTitle" idx="1"/>
          </p:nvPr>
        </p:nvSpPr>
        <p:spPr>
          <a:xfrm>
            <a:off x="1371600" y="2914650"/>
            <a:ext cx="6400800" cy="1314450"/>
          </a:xfrm>
        </p:spPr>
        <p:txBody>
          <a:bodyPr>
            <a:normAutofit/>
          </a:bodyPr>
          <a:lstStyle>
            <a:lvl1pPr marL="0" indent="0" algn="ctr">
              <a:buNone/>
              <a:defRPr sz="2000" b="1">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nl-NL" dirty="0"/>
          </a:p>
        </p:txBody>
      </p:sp>
      <p:sp>
        <p:nvSpPr>
          <p:cNvPr id="11" name="Rechthoek 10"/>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78984283"/>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700"/>
            <a:ext cx="7886700" cy="2139950"/>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196522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628650" y="1370013"/>
            <a:ext cx="3867150" cy="326231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370013"/>
            <a:ext cx="3867150" cy="326231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FAF126C-E57E-4891-B59A-6AB1E055F513}" type="datetimeFigureOut">
              <a:rPr lang="nl-NL" smtClean="0"/>
              <a:t>16-10-2019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66302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30238" y="274638"/>
            <a:ext cx="7886700" cy="993775"/>
          </a:xfrm>
        </p:spPr>
        <p:txBody>
          <a:bodyPr/>
          <a:lstStyle/>
          <a:p>
            <a:r>
              <a:rPr lang="nl-NL"/>
              <a:t>Klik om de stijl te bewerken</a:t>
            </a:r>
          </a:p>
        </p:txBody>
      </p:sp>
      <p:sp>
        <p:nvSpPr>
          <p:cNvPr id="3" name="Tijdelijke aanduiding voor tekst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630238" y="1879600"/>
            <a:ext cx="3868737" cy="276225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4629150" y="1879600"/>
            <a:ext cx="3887788" cy="276225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FAF126C-E57E-4891-B59A-6AB1E055F513}" type="datetimeFigureOut">
              <a:rPr lang="nl-NL" smtClean="0"/>
              <a:t>16-10-2019</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452072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FAF126C-E57E-4891-B59A-6AB1E055F513}" type="datetimeFigureOut">
              <a:rPr lang="nl-NL" smtClean="0"/>
              <a:t>16-10-2019</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15191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FAF126C-E57E-4891-B59A-6AB1E055F513}" type="datetimeFigureOut">
              <a:rPr lang="nl-NL" smtClean="0"/>
              <a:t>16-10-2019</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380350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342900"/>
            <a:ext cx="2949575" cy="120015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FAF126C-E57E-4891-B59A-6AB1E055F513}" type="datetimeFigureOut">
              <a:rPr lang="nl-NL" smtClean="0"/>
              <a:t>16-10-2019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186043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342900"/>
            <a:ext cx="2949575" cy="120015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FAF126C-E57E-4891-B59A-6AB1E055F513}" type="datetimeFigureOut">
              <a:rPr lang="nl-NL" smtClean="0"/>
              <a:t>16-10-2019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252764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1046708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43675" y="274638"/>
            <a:ext cx="1971675" cy="4357687"/>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628650" y="274638"/>
            <a:ext cx="5762625" cy="4357687"/>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266298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857250"/>
          </a:xfrm>
        </p:spPr>
        <p:txBody>
          <a:bodyPr>
            <a:normAutofit/>
          </a:bodyPr>
          <a:lstStyle>
            <a:lvl1pPr>
              <a:defRPr sz="2400" b="1">
                <a:latin typeface="Verdana" panose="020B0604030504040204" pitchFamily="34" charset="0"/>
                <a:ea typeface="Verdana" panose="020B0604030504040204" pitchFamily="34" charset="0"/>
                <a:cs typeface="Verdana" panose="020B0604030504040204" pitchFamily="34" charset="0"/>
              </a:defRPr>
            </a:lvl1pPr>
          </a:lstStyle>
          <a:p>
            <a:r>
              <a:rPr lang="nl-NL"/>
              <a:t>Klik om stijl te bewerken</a:t>
            </a:r>
            <a:endParaRPr lang="nl-NL" dirty="0"/>
          </a:p>
        </p:txBody>
      </p:sp>
      <p:sp>
        <p:nvSpPr>
          <p:cNvPr id="3" name="Tijdelijke aanduiding voor inhoud 2"/>
          <p:cNvSpPr>
            <a:spLocks noGrp="1"/>
          </p:cNvSpPr>
          <p:nvPr>
            <p:ph idx="1"/>
          </p:nvPr>
        </p:nvSpPr>
        <p:spPr>
          <a:xfrm>
            <a:off x="457200" y="1707654"/>
            <a:ext cx="8229600" cy="3348372"/>
          </a:xfrm>
        </p:spPr>
        <p:txBody>
          <a:bodyPr/>
          <a:lstStyle>
            <a:lvl1pPr marL="342900" indent="-342900">
              <a:buFont typeface="Wingdings" panose="05000000000000000000" pitchFamily="2" charset="2"/>
              <a:buChar char="§"/>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marL="1143000" indent="-228600">
              <a:buFont typeface="Wingdings" panose="05000000000000000000" pitchFamily="2" charset="2"/>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nl-NL"/>
              <a:t>Tekststijl van het model bewerken</a:t>
            </a:r>
          </a:p>
          <a:p>
            <a:pPr lvl="1"/>
            <a:r>
              <a:rPr lang="nl-NL"/>
              <a:t>Tweede niveau</a:t>
            </a:r>
          </a:p>
          <a:p>
            <a:pPr lvl="2"/>
            <a:r>
              <a:rPr lang="nl-NL"/>
              <a:t>Derde niveau</a:t>
            </a:r>
          </a:p>
        </p:txBody>
      </p:sp>
      <p:sp>
        <p:nvSpPr>
          <p:cNvPr id="8" name="Rechthoek 7"/>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319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stijl te bewerken</a:t>
            </a:r>
            <a:endParaRPr lang="nl-NL" dirty="0"/>
          </a:p>
        </p:txBody>
      </p:sp>
      <p:sp>
        <p:nvSpPr>
          <p:cNvPr id="3" name="Tijdelijke aanduiding voor inhoud 2"/>
          <p:cNvSpPr>
            <a:spLocks noGrp="1"/>
          </p:cNvSpPr>
          <p:nvPr>
            <p:ph sz="half" idx="1"/>
          </p:nvPr>
        </p:nvSpPr>
        <p:spPr>
          <a:xfrm>
            <a:off x="457200" y="1707655"/>
            <a:ext cx="4038600" cy="3348372"/>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4" name="Tijdelijke aanduiding voor inhoud 3"/>
          <p:cNvSpPr>
            <a:spLocks noGrp="1"/>
          </p:cNvSpPr>
          <p:nvPr>
            <p:ph sz="half" idx="2"/>
          </p:nvPr>
        </p:nvSpPr>
        <p:spPr>
          <a:xfrm>
            <a:off x="4648200" y="1707655"/>
            <a:ext cx="4038600" cy="3340466"/>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9" name="Rechthoek 8"/>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2763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stijl te bewerken</a:t>
            </a:r>
            <a:endParaRPr lang="nl-NL" dirty="0"/>
          </a:p>
        </p:txBody>
      </p:sp>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02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p:nvPr>
        </p:nvSpPr>
        <p:spPr>
          <a:xfrm>
            <a:off x="647564" y="889806"/>
            <a:ext cx="7848872" cy="3518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461960"/>
            <a:ext cx="5486400" cy="60364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0" name="Rechthoek 9"/>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62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uishoudelijke mededeling">
    <p:spTree>
      <p:nvGrpSpPr>
        <p:cNvPr id="1" name=""/>
        <p:cNvGrpSpPr/>
        <p:nvPr/>
      </p:nvGrpSpPr>
      <p:grpSpPr>
        <a:xfrm>
          <a:off x="0" y="0"/>
          <a:ext cx="0" cy="0"/>
          <a:chOff x="0" y="0"/>
          <a:chExt cx="0" cy="0"/>
        </a:xfrm>
      </p:grpSpPr>
      <p:pic>
        <p:nvPicPr>
          <p:cNvPr id="3" name="Picture 2" descr="5056 GN PPsjabloon"/>
          <p:cNvPicPr>
            <a:picLocks noChangeAspect="1" noChangeArrowheads="1"/>
          </p:cNvPicPr>
          <p:nvPr userDrawn="1"/>
        </p:nvPicPr>
        <p:blipFill>
          <a:blip r:embed="rId2"/>
          <a:srcRect r="77114"/>
          <a:stretch>
            <a:fillRect/>
          </a:stretch>
        </p:blipFill>
        <p:spPr bwMode="auto">
          <a:xfrm>
            <a:off x="3" y="880075"/>
            <a:ext cx="1691678" cy="4255718"/>
          </a:xfrm>
          <a:prstGeom prst="rect">
            <a:avLst/>
          </a:prstGeom>
          <a:noFill/>
          <a:ln w="9525">
            <a:noFill/>
            <a:miter lim="800000"/>
            <a:headEnd/>
            <a:tailEnd/>
          </a:ln>
        </p:spPr>
      </p:pic>
      <p:pic>
        <p:nvPicPr>
          <p:cNvPr id="4" name="Picture 3" descr="C:\lokaal_kopie\afwas\afwasdame.jpg"/>
          <p:cNvPicPr>
            <a:picLocks noChangeAspect="1" noChangeArrowheads="1"/>
          </p:cNvPicPr>
          <p:nvPr userDrawn="1"/>
        </p:nvPicPr>
        <p:blipFill>
          <a:blip r:embed="rId3" cstate="print"/>
          <a:srcRect/>
          <a:stretch>
            <a:fillRect/>
          </a:stretch>
        </p:blipFill>
        <p:spPr bwMode="auto">
          <a:xfrm>
            <a:off x="5364088" y="1919635"/>
            <a:ext cx="3555800" cy="2209428"/>
          </a:xfrm>
          <a:prstGeom prst="rect">
            <a:avLst/>
          </a:prstGeom>
          <a:noFill/>
        </p:spPr>
      </p:pic>
      <p:sp>
        <p:nvSpPr>
          <p:cNvPr id="5" name="Tekstvak 4"/>
          <p:cNvSpPr txBox="1"/>
          <p:nvPr userDrawn="1"/>
        </p:nvSpPr>
        <p:spPr>
          <a:xfrm>
            <a:off x="1907704" y="2014745"/>
            <a:ext cx="2781944" cy="2723823"/>
          </a:xfrm>
          <a:prstGeom prst="rect">
            <a:avLst/>
          </a:prstGeom>
          <a:noFill/>
        </p:spPr>
        <p:txBody>
          <a:bodyPr wrap="square" rtlCol="0">
            <a:spAutoFit/>
          </a:bodyPr>
          <a:lstStyle/>
          <a:p>
            <a:r>
              <a:rPr lang="nl-NL" sz="1900" dirty="0">
                <a:latin typeface="Verdana" panose="020B0604030504040204" pitchFamily="34" charset="0"/>
                <a:ea typeface="Verdana" panose="020B0604030504040204" pitchFamily="34" charset="0"/>
                <a:cs typeface="Verdana" panose="020B0604030504040204" pitchFamily="34" charset="0"/>
              </a:rPr>
              <a:t>Kopjes</a:t>
            </a:r>
            <a:r>
              <a:rPr lang="nl-NL" sz="1900" baseline="0" dirty="0">
                <a:latin typeface="Verdana" panose="020B0604030504040204" pitchFamily="34" charset="0"/>
                <a:ea typeface="Verdana" panose="020B0604030504040204" pitchFamily="34" charset="0"/>
                <a:cs typeface="Verdana" panose="020B0604030504040204" pitchFamily="34" charset="0"/>
              </a:rPr>
              <a:t> in de keuken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Whiteboard schoon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Flip-over leeg</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PC en beamer uit</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Licht uit, zon aan</a:t>
            </a:r>
          </a:p>
        </p:txBody>
      </p:sp>
      <p:sp>
        <p:nvSpPr>
          <p:cNvPr id="6" name="Tekstvak 5"/>
          <p:cNvSpPr txBox="1"/>
          <p:nvPr userDrawn="1"/>
        </p:nvSpPr>
        <p:spPr>
          <a:xfrm>
            <a:off x="7524328" y="4137925"/>
            <a:ext cx="1584176" cy="276999"/>
          </a:xfrm>
          <a:prstGeom prst="rect">
            <a:avLst/>
          </a:prstGeom>
          <a:noFill/>
        </p:spPr>
        <p:txBody>
          <a:bodyPr wrap="square" rtlCol="0">
            <a:spAutoFit/>
          </a:bodyPr>
          <a:lstStyle/>
          <a:p>
            <a:pPr algn="r"/>
            <a:r>
              <a:rPr lang="nl-NL" sz="1200" i="1" dirty="0">
                <a:latin typeface="Verdana" panose="020B0604030504040204" pitchFamily="34" charset="0"/>
                <a:ea typeface="Verdana" panose="020B0604030504040204" pitchFamily="34" charset="0"/>
                <a:cs typeface="Verdana" panose="020B0604030504040204" pitchFamily="34" charset="0"/>
              </a:rPr>
              <a:t>Alvast bedankt!</a:t>
            </a:r>
          </a:p>
        </p:txBody>
      </p:sp>
      <p:sp>
        <p:nvSpPr>
          <p:cNvPr id="7" name="Tekstvak 6"/>
          <p:cNvSpPr txBox="1"/>
          <p:nvPr userDrawn="1"/>
        </p:nvSpPr>
        <p:spPr>
          <a:xfrm>
            <a:off x="1907704" y="960931"/>
            <a:ext cx="3096344" cy="461665"/>
          </a:xfrm>
          <a:prstGeom prst="rect">
            <a:avLst/>
          </a:prstGeom>
          <a:noFill/>
        </p:spPr>
        <p:txBody>
          <a:bodyPr wrap="square" rtlCol="0">
            <a:spAutoFit/>
          </a:bodyPr>
          <a:lstStyle/>
          <a:p>
            <a:r>
              <a:rPr lang="nl-NL" sz="2400" b="1" baseline="0" dirty="0">
                <a:latin typeface="Verdana" panose="020B0604030504040204" pitchFamily="34" charset="0"/>
                <a:ea typeface="Verdana" panose="020B0604030504040204" pitchFamily="34" charset="0"/>
                <a:cs typeface="Verdana" panose="020B0604030504040204" pitchFamily="34" charset="0"/>
              </a:rPr>
              <a:t>En tot slot graag</a:t>
            </a:r>
          </a:p>
        </p:txBody>
      </p:sp>
    </p:spTree>
    <p:extLst>
      <p:ext uri="{BB962C8B-B14F-4D97-AF65-F5344CB8AC3E}">
        <p14:creationId xmlns:p14="http://schemas.microsoft.com/office/powerpoint/2010/main" val="91026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otdia">
    <p:spTree>
      <p:nvGrpSpPr>
        <p:cNvPr id="1" name=""/>
        <p:cNvGrpSpPr/>
        <p:nvPr/>
      </p:nvGrpSpPr>
      <p:grpSpPr>
        <a:xfrm>
          <a:off x="0" y="0"/>
          <a:ext cx="0" cy="0"/>
          <a:chOff x="0" y="0"/>
          <a:chExt cx="0" cy="0"/>
        </a:xfrm>
      </p:grpSpPr>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userDrawn="1"/>
        </p:nvSpPr>
        <p:spPr>
          <a:xfrm>
            <a:off x="1907704" y="3361260"/>
            <a:ext cx="5760640" cy="1754326"/>
          </a:xfrm>
          <a:prstGeom prst="rect">
            <a:avLst/>
          </a:prstGeom>
          <a:noFill/>
        </p:spPr>
        <p:txBody>
          <a:bodyPr wrap="square" rtlCol="0">
            <a:spAutoFit/>
          </a:bodyPr>
          <a:lstStyle/>
          <a:p>
            <a:pPr lvl="0">
              <a:lnSpc>
                <a:spcPct val="150000"/>
              </a:lnSpc>
            </a:pPr>
            <a:r>
              <a:rPr lang="nl-NL" sz="1200" dirty="0" err="1">
                <a:latin typeface="Verdana" panose="020B0604030504040204" pitchFamily="34" charset="0"/>
                <a:ea typeface="Verdana" panose="020B0604030504040204" pitchFamily="34" charset="0"/>
                <a:cs typeface="Verdana" panose="020B0604030504040204" pitchFamily="34" charset="0"/>
              </a:rPr>
              <a:t>Barchman</a:t>
            </a:r>
            <a:r>
              <a:rPr lang="nl-NL" sz="1200" dirty="0">
                <a:latin typeface="Verdana" panose="020B0604030504040204" pitchFamily="34" charset="0"/>
                <a:ea typeface="Verdana" panose="020B0604030504040204" pitchFamily="34" charset="0"/>
                <a:cs typeface="Verdana" panose="020B0604030504040204" pitchFamily="34" charset="0"/>
              </a:rPr>
              <a:t> </a:t>
            </a:r>
            <a:r>
              <a:rPr lang="nl-NL" sz="1200" dirty="0" err="1">
                <a:latin typeface="Verdana" panose="020B0604030504040204" pitchFamily="34" charset="0"/>
                <a:ea typeface="Verdana" panose="020B0604030504040204" pitchFamily="34" charset="0"/>
                <a:cs typeface="Verdana" panose="020B0604030504040204" pitchFamily="34" charset="0"/>
              </a:rPr>
              <a:t>Wuytierslaan</a:t>
            </a:r>
            <a:r>
              <a:rPr lang="nl-NL" sz="1200" dirty="0">
                <a:latin typeface="Verdana" panose="020B0604030504040204" pitchFamily="34" charset="0"/>
                <a:ea typeface="Verdana" panose="020B0604030504040204" pitchFamily="34" charset="0"/>
                <a:cs typeface="Verdana" panose="020B0604030504040204" pitchFamily="34" charset="0"/>
              </a:rPr>
              <a:t> 10, 3818 LH Amersfoort,</a:t>
            </a:r>
            <a:r>
              <a:rPr lang="nl-NL" sz="1200" baseline="0" dirty="0">
                <a:latin typeface="Verdana" panose="020B0604030504040204" pitchFamily="34" charset="0"/>
                <a:ea typeface="Verdana" panose="020B0604030504040204" pitchFamily="34" charset="0"/>
                <a:cs typeface="Verdana" panose="020B0604030504040204" pitchFamily="34" charset="0"/>
              </a:rPr>
              <a:t> NL</a:t>
            </a:r>
            <a:endParaRPr lang="nl-NL" sz="1200" dirty="0">
              <a:latin typeface="Verdana" panose="020B0604030504040204" pitchFamily="34" charset="0"/>
              <a:ea typeface="Verdana" panose="020B0604030504040204" pitchFamily="34" charset="0"/>
              <a:cs typeface="Verdana" panose="020B0604030504040204" pitchFamily="34" charset="0"/>
            </a:endParaRP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Postbus 508, 3800 AM Amersfoort, 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+ 31 (0) 334 604 100</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info@geonovum.nl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www.geonovum.nl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@geonovum.nl</a:t>
            </a:r>
          </a:p>
        </p:txBody>
      </p:sp>
      <p:pic>
        <p:nvPicPr>
          <p:cNvPr id="8" name="Picture 2" descr="5056 GN PPsjabloon"/>
          <p:cNvPicPr>
            <a:picLocks noChangeAspect="1" noChangeArrowheads="1"/>
          </p:cNvPicPr>
          <p:nvPr userDrawn="1"/>
        </p:nvPicPr>
        <p:blipFill>
          <a:blip r:embed="rId2"/>
          <a:srcRect r="77114"/>
          <a:stretch>
            <a:fillRect/>
          </a:stretch>
        </p:blipFill>
        <p:spPr bwMode="auto">
          <a:xfrm>
            <a:off x="0" y="887782"/>
            <a:ext cx="1691678" cy="4255718"/>
          </a:xfrm>
          <a:prstGeom prst="rect">
            <a:avLst/>
          </a:prstGeom>
          <a:noFill/>
          <a:ln w="9525">
            <a:noFill/>
            <a:miter lim="800000"/>
            <a:headEnd/>
            <a:tailEnd/>
          </a:ln>
        </p:spPr>
      </p:pic>
    </p:spTree>
    <p:extLst>
      <p:ext uri="{BB962C8B-B14F-4D97-AF65-F5344CB8AC3E}">
        <p14:creationId xmlns:p14="http://schemas.microsoft.com/office/powerpoint/2010/main" val="267549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375"/>
            <a:ext cx="6858000" cy="17907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108611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FD3218A-BD2C-4C73-8B0B-C631573B9748}" type="slidenum">
              <a:rPr lang="nl-NL" smtClean="0"/>
              <a:t>‹nr.›</a:t>
            </a:fld>
            <a:endParaRPr lang="nl-NL"/>
          </a:p>
        </p:txBody>
      </p:sp>
    </p:spTree>
    <p:extLst>
      <p:ext uri="{BB962C8B-B14F-4D97-AF65-F5344CB8AC3E}">
        <p14:creationId xmlns:p14="http://schemas.microsoft.com/office/powerpoint/2010/main" val="370498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850404"/>
            <a:ext cx="8229600" cy="85725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707654"/>
            <a:ext cx="8229600" cy="3348372"/>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p:txBody>
      </p:sp>
      <p:sp>
        <p:nvSpPr>
          <p:cNvPr id="8" name="Rechthoek 7"/>
          <p:cNvSpPr/>
          <p:nvPr/>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74882" y="51470"/>
            <a:ext cx="1194236" cy="576064"/>
          </a:xfrm>
          <a:prstGeom prst="rect">
            <a:avLst/>
          </a:prstGeom>
        </p:spPr>
      </p:pic>
    </p:spTree>
    <p:extLst>
      <p:ext uri="{BB962C8B-B14F-4D97-AF65-F5344CB8AC3E}">
        <p14:creationId xmlns:p14="http://schemas.microsoft.com/office/powerpoint/2010/main" val="123582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 id="2147483659" r:id="rId6"/>
    <p:sldLayoutId id="2147483658" r:id="rId7"/>
  </p:sldLayoutIdLst>
  <p:hf sldNum="0" hdr="0" ftr="0"/>
  <p:txStyles>
    <p:titleStyle>
      <a:lvl1pPr algn="ctr" defTabSz="914400" rtl="0" eaLnBrk="1" latinLnBrk="0" hangingPunct="1">
        <a:spcBef>
          <a:spcPct val="0"/>
        </a:spcBef>
        <a:buNone/>
        <a:defRPr sz="3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AF126C-E57E-4891-B59A-6AB1E055F513}" type="datetimeFigureOut">
              <a:rPr lang="nl-NL" smtClean="0"/>
              <a:t>16-10-2019</a:t>
            </a:fld>
            <a:endParaRPr lang="nl-NL"/>
          </a:p>
        </p:txBody>
      </p:sp>
      <p:sp>
        <p:nvSpPr>
          <p:cNvPr id="5" name="Tijdelijke aanduiding voor voettekst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FD3218A-BD2C-4C73-8B0B-C631573B9748}" type="slidenum">
              <a:rPr lang="nl-NL" smtClean="0"/>
              <a:t>‹nr.›</a:t>
            </a:fld>
            <a:endParaRPr lang="nl-NL"/>
          </a:p>
        </p:txBody>
      </p:sp>
    </p:spTree>
    <p:extLst>
      <p:ext uri="{BB962C8B-B14F-4D97-AF65-F5344CB8AC3E}">
        <p14:creationId xmlns:p14="http://schemas.microsoft.com/office/powerpoint/2010/main" val="157603030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eonovum.github.io/KP-APIs/Werkgroep%20API%20strategie/extensions/#api-security" TargetMode="External"/><Relationship Id="rId2" Type="http://schemas.openxmlformats.org/officeDocument/2006/relationships/hyperlink" Target="https://www.edustandaard.nl/app/uploads/2019/04/Ondertekenen-en-adresseren-in-REST-v0.5.pdf" TargetMode="External"/><Relationship Id="rId1" Type="http://schemas.openxmlformats.org/officeDocument/2006/relationships/slideLayout" Target="../slideLayouts/slideLayout2.xml"/><Relationship Id="rId4" Type="http://schemas.openxmlformats.org/officeDocument/2006/relationships/hyperlink" Target="https://github.com/Geonovum/KP-APIs/issues/5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fc-editor.org/rfc/rfc7516.html#section-7" TargetMode="External"/><Relationship Id="rId2" Type="http://schemas.openxmlformats.org/officeDocument/2006/relationships/hyperlink" Target="https://www.rfc-editor.org/rfc/rfc7515.html#section-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cavage-http-signatures-10" TargetMode="External"/><Relationship Id="rId2" Type="http://schemas.openxmlformats.org/officeDocument/2006/relationships/hyperlink" Target="https://developer.rabobank.nl/signing-requests-psd2-apis" TargetMode="External"/><Relationship Id="rId1" Type="http://schemas.openxmlformats.org/officeDocument/2006/relationships/slideLayout" Target="../slideLayouts/slideLayout2.xml"/><Relationship Id="rId5" Type="http://schemas.openxmlformats.org/officeDocument/2006/relationships/hyperlink" Target="https://developer.rabobank.nl/reference/third-party-providers/1-0-0" TargetMode="External"/><Relationship Id="rId4" Type="http://schemas.openxmlformats.org/officeDocument/2006/relationships/hyperlink" Target="https://developer.rabobank.nl/jws-request-tpp-enroll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2FB6B-F5EC-47AF-8C26-9BCFA504294C}"/>
              </a:ext>
            </a:extLst>
          </p:cNvPr>
          <p:cNvSpPr>
            <a:spLocks noGrp="1"/>
          </p:cNvSpPr>
          <p:nvPr>
            <p:ph type="ctrTitle"/>
          </p:nvPr>
        </p:nvSpPr>
        <p:spPr>
          <a:xfrm>
            <a:off x="685800" y="555526"/>
            <a:ext cx="7772400" cy="1102519"/>
          </a:xfrm>
        </p:spPr>
        <p:txBody>
          <a:bodyPr/>
          <a:lstStyle/>
          <a:p>
            <a:r>
              <a:rPr lang="nl-NL" dirty="0">
                <a:latin typeface="+mn-lt"/>
                <a:ea typeface="Verdana" panose="020B0604030504040204" pitchFamily="34" charset="0"/>
                <a:cs typeface="Verdana" panose="020B0604030504040204" pitchFamily="34" charset="0"/>
              </a:rPr>
              <a:t> </a:t>
            </a:r>
            <a:r>
              <a:rPr lang="nl-NL" dirty="0">
                <a:latin typeface="+mn-lt"/>
              </a:rPr>
              <a:t>Werkgroep beveiliging</a:t>
            </a:r>
            <a:endParaRPr lang="nl-NL" b="1" dirty="0">
              <a:latin typeface="+mn-lt"/>
              <a:ea typeface="Verdana" panose="020B0604030504040204" pitchFamily="34" charset="0"/>
              <a:cs typeface="Verdana" panose="020B0604030504040204" pitchFamily="34" charset="0"/>
            </a:endParaRPr>
          </a:p>
        </p:txBody>
      </p:sp>
      <p:sp>
        <p:nvSpPr>
          <p:cNvPr id="3" name="Ondertitel 2">
            <a:extLst>
              <a:ext uri="{FF2B5EF4-FFF2-40B4-BE49-F238E27FC236}">
                <a16:creationId xmlns:a16="http://schemas.microsoft.com/office/drawing/2014/main" id="{DBB61E18-DF40-45DA-9F53-6000E2DB2B23}"/>
              </a:ext>
            </a:extLst>
          </p:cNvPr>
          <p:cNvSpPr>
            <a:spLocks noGrp="1"/>
          </p:cNvSpPr>
          <p:nvPr>
            <p:ph type="subTitle" idx="1"/>
          </p:nvPr>
        </p:nvSpPr>
        <p:spPr>
          <a:xfrm>
            <a:off x="1371600" y="1329308"/>
            <a:ext cx="6400800" cy="1314450"/>
          </a:xfrm>
        </p:spPr>
        <p:txBody>
          <a:bodyPr/>
          <a:lstStyle/>
          <a:p>
            <a:r>
              <a:rPr lang="nl-NL" dirty="0"/>
              <a:t>16</a:t>
            </a:r>
            <a:r>
              <a:rPr lang="nl-NL" dirty="0">
                <a:ea typeface="Verdana" panose="020B0604030504040204" pitchFamily="34" charset="0"/>
                <a:cs typeface="Verdana" panose="020B0604030504040204" pitchFamily="34" charset="0"/>
              </a:rPr>
              <a:t>-10-2019</a:t>
            </a:r>
          </a:p>
        </p:txBody>
      </p:sp>
      <p:pic>
        <p:nvPicPr>
          <p:cNvPr id="4" name="Afbeelding 3">
            <a:extLst>
              <a:ext uri="{FF2B5EF4-FFF2-40B4-BE49-F238E27FC236}">
                <a16:creationId xmlns:a16="http://schemas.microsoft.com/office/drawing/2014/main" id="{2CFBF8EC-8D13-4BA1-8A5F-6E885715B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1" y="1679054"/>
            <a:ext cx="9143399" cy="1828800"/>
          </a:xfrm>
          <a:prstGeom prst="rect">
            <a:avLst/>
          </a:prstGeom>
        </p:spPr>
      </p:pic>
    </p:spTree>
    <p:extLst>
      <p:ext uri="{BB962C8B-B14F-4D97-AF65-F5344CB8AC3E}">
        <p14:creationId xmlns:p14="http://schemas.microsoft.com/office/powerpoint/2010/main" val="108429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E8A3E-11E3-4B4C-9C0B-2349B9A14900}"/>
              </a:ext>
            </a:extLst>
          </p:cNvPr>
          <p:cNvSpPr>
            <a:spLocks noGrp="1"/>
          </p:cNvSpPr>
          <p:nvPr>
            <p:ph type="title"/>
          </p:nvPr>
        </p:nvSpPr>
        <p:spPr/>
        <p:txBody>
          <a:bodyPr/>
          <a:lstStyle/>
          <a:p>
            <a:r>
              <a:rPr lang="nl-NL" dirty="0"/>
              <a:t>Extensie beveiliging</a:t>
            </a:r>
          </a:p>
        </p:txBody>
      </p:sp>
      <p:sp>
        <p:nvSpPr>
          <p:cNvPr id="3" name="Tijdelijke aanduiding voor inhoud 2">
            <a:extLst>
              <a:ext uri="{FF2B5EF4-FFF2-40B4-BE49-F238E27FC236}">
                <a16:creationId xmlns:a16="http://schemas.microsoft.com/office/drawing/2014/main" id="{23AA4626-F67F-4D55-B4EC-88D13EB66B89}"/>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16005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A9BE3-1836-409D-BFE1-C871759624E1}"/>
              </a:ext>
            </a:extLst>
          </p:cNvPr>
          <p:cNvSpPr>
            <a:spLocks noGrp="1"/>
          </p:cNvSpPr>
          <p:nvPr>
            <p:ph type="title"/>
          </p:nvPr>
        </p:nvSpPr>
        <p:spPr/>
        <p:txBody>
          <a:bodyPr/>
          <a:lstStyle/>
          <a:p>
            <a:r>
              <a:rPr lang="nl-NL" dirty="0"/>
              <a:t>Agenda</a:t>
            </a:r>
          </a:p>
        </p:txBody>
      </p:sp>
      <p:sp>
        <p:nvSpPr>
          <p:cNvPr id="3" name="Tijdelijke aanduiding voor inhoud 2">
            <a:extLst>
              <a:ext uri="{FF2B5EF4-FFF2-40B4-BE49-F238E27FC236}">
                <a16:creationId xmlns:a16="http://schemas.microsoft.com/office/drawing/2014/main" id="{41A0154E-A0E3-404F-8323-C737BEEF3857}"/>
              </a:ext>
            </a:extLst>
          </p:cNvPr>
          <p:cNvSpPr>
            <a:spLocks noGrp="1"/>
          </p:cNvSpPr>
          <p:nvPr>
            <p:ph idx="1"/>
          </p:nvPr>
        </p:nvSpPr>
        <p:spPr/>
        <p:txBody>
          <a:bodyPr>
            <a:normAutofit fontScale="70000" lnSpcReduction="20000"/>
          </a:bodyPr>
          <a:lstStyle/>
          <a:p>
            <a:pPr lvl="0"/>
            <a:r>
              <a:rPr lang="nl-NL" dirty="0"/>
              <a:t>Status </a:t>
            </a:r>
            <a:r>
              <a:rPr lang="nl-NL" dirty="0" err="1"/>
              <a:t>OAuth</a:t>
            </a:r>
            <a:r>
              <a:rPr lang="nl-NL" dirty="0"/>
              <a:t> profiel op PTOLU lijst (Frank)</a:t>
            </a:r>
          </a:p>
          <a:p>
            <a:pPr lvl="0"/>
            <a:r>
              <a:rPr lang="nl-NL" dirty="0" err="1"/>
              <a:t>Signing</a:t>
            </a:r>
            <a:r>
              <a:rPr lang="nl-NL" dirty="0"/>
              <a:t> &amp; Encryptie: </a:t>
            </a:r>
          </a:p>
          <a:p>
            <a:pPr lvl="1"/>
            <a:r>
              <a:rPr lang="nl-NL" dirty="0"/>
              <a:t>welke context geven we mee aan het </a:t>
            </a:r>
            <a:r>
              <a:rPr lang="nl-NL" u="sng" dirty="0" err="1">
                <a:hlinkClick r:id="rId2"/>
              </a:rPr>
              <a:t>edukoppeling</a:t>
            </a:r>
            <a:r>
              <a:rPr lang="nl-NL" u="sng" dirty="0">
                <a:hlinkClick r:id="rId2"/>
              </a:rPr>
              <a:t> profiel</a:t>
            </a:r>
            <a:r>
              <a:rPr lang="nl-NL" dirty="0"/>
              <a:t> (Frank)</a:t>
            </a:r>
          </a:p>
          <a:p>
            <a:pPr lvl="0"/>
            <a:r>
              <a:rPr lang="nl-NL" dirty="0"/>
              <a:t>JWT voor routering </a:t>
            </a:r>
          </a:p>
          <a:p>
            <a:r>
              <a:rPr lang="nl-NL" dirty="0"/>
              <a:t>In </a:t>
            </a:r>
            <a:r>
              <a:rPr lang="nl-NL" u="sng" dirty="0">
                <a:hlinkClick r:id="rId2"/>
              </a:rPr>
              <a:t>H6 van het </a:t>
            </a:r>
            <a:r>
              <a:rPr lang="nl-NL" u="sng" dirty="0" err="1">
                <a:hlinkClick r:id="rId2"/>
              </a:rPr>
              <a:t>edukoppeling</a:t>
            </a:r>
            <a:r>
              <a:rPr lang="nl-NL" dirty="0"/>
              <a:t> profiel wordt een voorstel gedaan </a:t>
            </a:r>
            <a:r>
              <a:rPr lang="nl-NL" dirty="0" err="1"/>
              <a:t>JWTs</a:t>
            </a:r>
            <a:r>
              <a:rPr lang="nl-NL" dirty="0"/>
              <a:t> te gebruiken voor routering van berichten. Willen we dat dit een best </a:t>
            </a:r>
            <a:r>
              <a:rPr lang="nl-NL" dirty="0" err="1"/>
              <a:t>practice</a:t>
            </a:r>
            <a:r>
              <a:rPr lang="nl-NL" dirty="0"/>
              <a:t> wordt of zou gebruik van </a:t>
            </a:r>
            <a:r>
              <a:rPr lang="nl-NL" dirty="0" err="1"/>
              <a:t>JWTs</a:t>
            </a:r>
            <a:r>
              <a:rPr lang="nl-NL" dirty="0"/>
              <a:t> altijd in een </a:t>
            </a:r>
            <a:r>
              <a:rPr lang="nl-NL" dirty="0" err="1"/>
              <a:t>OAuth</a:t>
            </a:r>
            <a:r>
              <a:rPr lang="nl-NL" dirty="0"/>
              <a:t> context moeten plaatsvinden. (Frank en/of Erwin)</a:t>
            </a:r>
          </a:p>
          <a:p>
            <a:pPr lvl="0"/>
            <a:r>
              <a:rPr lang="nl-NL" u="sng" dirty="0">
                <a:hlinkClick r:id="rId3"/>
              </a:rPr>
              <a:t>Extensie beveiliging</a:t>
            </a:r>
            <a:r>
              <a:rPr lang="nl-NL" dirty="0"/>
              <a:t> (</a:t>
            </a:r>
            <a:r>
              <a:rPr lang="nl-NL" dirty="0" err="1"/>
              <a:t>groeps</a:t>
            </a:r>
            <a:r>
              <a:rPr lang="nl-NL" dirty="0"/>
              <a:t> discussie)</a:t>
            </a:r>
          </a:p>
          <a:p>
            <a:pPr lvl="1"/>
            <a:r>
              <a:rPr lang="nl-NL" dirty="0"/>
              <a:t>Verplichting API-</a:t>
            </a:r>
            <a:r>
              <a:rPr lang="nl-NL" dirty="0" err="1"/>
              <a:t>key</a:t>
            </a:r>
            <a:r>
              <a:rPr lang="nl-NL" dirty="0"/>
              <a:t> </a:t>
            </a:r>
            <a:r>
              <a:rPr lang="nl-NL" u="sng" dirty="0">
                <a:hlinkClick r:id="rId4"/>
              </a:rPr>
              <a:t>is controversieel</a:t>
            </a:r>
            <a:r>
              <a:rPr lang="nl-NL" dirty="0"/>
              <a:t>. Wat is een goede oplossing</a:t>
            </a:r>
          </a:p>
          <a:p>
            <a:pPr lvl="1"/>
            <a:r>
              <a:rPr lang="nl-NL" dirty="0"/>
              <a:t>Zijn er overige verbeteringen/aanvullingen/uitsplitsingen mogelijk voor deze extensie</a:t>
            </a:r>
          </a:p>
          <a:p>
            <a:r>
              <a:rPr lang="nl-NL" dirty="0"/>
              <a:t> </a:t>
            </a:r>
          </a:p>
          <a:p>
            <a:endParaRPr lang="nl-NL" dirty="0"/>
          </a:p>
        </p:txBody>
      </p:sp>
    </p:spTree>
    <p:extLst>
      <p:ext uri="{BB962C8B-B14F-4D97-AF65-F5344CB8AC3E}">
        <p14:creationId xmlns:p14="http://schemas.microsoft.com/office/powerpoint/2010/main" val="7289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1CFB4-C1D3-4F22-A755-027BC70947E9}"/>
              </a:ext>
            </a:extLst>
          </p:cNvPr>
          <p:cNvSpPr>
            <a:spLocks noGrp="1"/>
          </p:cNvSpPr>
          <p:nvPr>
            <p:ph type="title"/>
          </p:nvPr>
        </p:nvSpPr>
        <p:spPr/>
        <p:txBody>
          <a:bodyPr/>
          <a:lstStyle/>
          <a:p>
            <a:r>
              <a:rPr lang="nl-NL" dirty="0"/>
              <a:t>Status profiel </a:t>
            </a:r>
            <a:r>
              <a:rPr lang="nl-NL" dirty="0" err="1"/>
              <a:t>OAuth</a:t>
            </a:r>
            <a:endParaRPr lang="nl-NL" dirty="0"/>
          </a:p>
        </p:txBody>
      </p:sp>
      <p:sp>
        <p:nvSpPr>
          <p:cNvPr id="3" name="Tijdelijke aanduiding voor inhoud 2">
            <a:extLst>
              <a:ext uri="{FF2B5EF4-FFF2-40B4-BE49-F238E27FC236}">
                <a16:creationId xmlns:a16="http://schemas.microsoft.com/office/drawing/2014/main" id="{4EFC991D-8321-4FD1-8250-CF793EFD0A58}"/>
              </a:ext>
            </a:extLst>
          </p:cNvPr>
          <p:cNvSpPr>
            <a:spLocks noGrp="1"/>
          </p:cNvSpPr>
          <p:nvPr>
            <p:ph idx="1"/>
          </p:nvPr>
        </p:nvSpPr>
        <p:spPr/>
        <p:txBody>
          <a:bodyPr/>
          <a:lstStyle/>
          <a:p>
            <a:r>
              <a:rPr lang="nl-NL" dirty="0"/>
              <a:t>Beheer bij Logius is bijna rond</a:t>
            </a:r>
          </a:p>
          <a:p>
            <a:r>
              <a:rPr lang="nl-NL" dirty="0"/>
              <a:t>Forum zal nog een lichte toets uitvoeren</a:t>
            </a:r>
          </a:p>
          <a:p>
            <a:r>
              <a:rPr lang="nl-NL" dirty="0"/>
              <a:t>Naar verwachting komt Nederlands profiel </a:t>
            </a:r>
            <a:r>
              <a:rPr lang="nl-NL" dirty="0" err="1"/>
              <a:t>OAuth</a:t>
            </a:r>
            <a:r>
              <a:rPr lang="nl-NL" dirty="0"/>
              <a:t> begin 2020 op PTOLU lijst. </a:t>
            </a:r>
          </a:p>
        </p:txBody>
      </p:sp>
    </p:spTree>
    <p:extLst>
      <p:ext uri="{BB962C8B-B14F-4D97-AF65-F5344CB8AC3E}">
        <p14:creationId xmlns:p14="http://schemas.microsoft.com/office/powerpoint/2010/main" val="90978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E8B8C-8803-4E3D-AD42-DE4F52DA1E0F}"/>
              </a:ext>
            </a:extLst>
          </p:cNvPr>
          <p:cNvSpPr>
            <a:spLocks noGrp="1"/>
          </p:cNvSpPr>
          <p:nvPr>
            <p:ph type="title"/>
          </p:nvPr>
        </p:nvSpPr>
        <p:spPr/>
        <p:txBody>
          <a:bodyPr/>
          <a:lstStyle/>
          <a:p>
            <a:r>
              <a:rPr lang="nl-NL" dirty="0" err="1"/>
              <a:t>Signing</a:t>
            </a:r>
            <a:r>
              <a:rPr lang="nl-NL" dirty="0"/>
              <a:t> &amp; encryptie</a:t>
            </a:r>
          </a:p>
        </p:txBody>
      </p:sp>
      <p:sp>
        <p:nvSpPr>
          <p:cNvPr id="3" name="Tijdelijke aanduiding voor inhoud 2">
            <a:extLst>
              <a:ext uri="{FF2B5EF4-FFF2-40B4-BE49-F238E27FC236}">
                <a16:creationId xmlns:a16="http://schemas.microsoft.com/office/drawing/2014/main" id="{561F77BD-42FF-48CE-BFAF-66FA969C2768}"/>
              </a:ext>
            </a:extLst>
          </p:cNvPr>
          <p:cNvSpPr>
            <a:spLocks noGrp="1"/>
          </p:cNvSpPr>
          <p:nvPr>
            <p:ph idx="1"/>
          </p:nvPr>
        </p:nvSpPr>
        <p:spPr/>
        <p:txBody>
          <a:bodyPr>
            <a:normAutofit fontScale="62500" lnSpcReduction="20000"/>
          </a:bodyPr>
          <a:lstStyle/>
          <a:p>
            <a:r>
              <a:rPr lang="nl-NL" b="1" dirty="0"/>
              <a:t>Input Martin Borgman</a:t>
            </a:r>
          </a:p>
          <a:p>
            <a:r>
              <a:rPr lang="nl-NL" dirty="0"/>
              <a:t>Aangezien we het over REST hebben, hebben we het natuurlijk over wat Roy </a:t>
            </a:r>
            <a:r>
              <a:rPr lang="nl-NL" dirty="0" err="1"/>
              <a:t>Fielding</a:t>
            </a:r>
            <a:r>
              <a:rPr lang="nl-NL" dirty="0"/>
              <a:t> in zijn </a:t>
            </a:r>
            <a:r>
              <a:rPr lang="nl-NL" dirty="0" err="1"/>
              <a:t>dissertation</a:t>
            </a:r>
            <a:r>
              <a:rPr lang="nl-NL" dirty="0"/>
              <a:t> geschreven heeft. Zie bijgevoegde document.</a:t>
            </a:r>
          </a:p>
          <a:p>
            <a:r>
              <a:rPr lang="nl-NL" dirty="0"/>
              <a:t>Roy </a:t>
            </a:r>
            <a:r>
              <a:rPr lang="nl-NL" dirty="0" err="1"/>
              <a:t>Fielding</a:t>
            </a:r>
            <a:r>
              <a:rPr lang="nl-NL" dirty="0"/>
              <a:t> publiceert ook regelmatig over dingen waar hij niet zo gelukkig mee is zoals “REST is </a:t>
            </a:r>
            <a:r>
              <a:rPr lang="nl-NL" dirty="0" err="1"/>
              <a:t>the</a:t>
            </a:r>
            <a:r>
              <a:rPr lang="nl-NL" dirty="0"/>
              <a:t> new SOAP” en “</a:t>
            </a:r>
            <a:r>
              <a:rPr lang="nl-NL" dirty="0" err="1"/>
              <a:t>Why</a:t>
            </a:r>
            <a:r>
              <a:rPr lang="nl-NL" dirty="0"/>
              <a:t> HATEOAS is </a:t>
            </a:r>
            <a:r>
              <a:rPr lang="nl-NL" dirty="0" err="1"/>
              <a:t>useless</a:t>
            </a:r>
            <a:r>
              <a:rPr lang="nl-NL" dirty="0"/>
              <a:t> </a:t>
            </a:r>
            <a:r>
              <a:rPr lang="nl-NL" dirty="0" err="1"/>
              <a:t>and</a:t>
            </a:r>
            <a:r>
              <a:rPr lang="nl-NL" dirty="0"/>
              <a:t> </a:t>
            </a:r>
            <a:r>
              <a:rPr lang="nl-NL" dirty="0" err="1"/>
              <a:t>what</a:t>
            </a:r>
            <a:r>
              <a:rPr lang="nl-NL" dirty="0"/>
              <a:t> </a:t>
            </a:r>
            <a:r>
              <a:rPr lang="nl-NL" dirty="0" err="1"/>
              <a:t>it</a:t>
            </a:r>
            <a:r>
              <a:rPr lang="nl-NL" dirty="0"/>
              <a:t> means </a:t>
            </a:r>
            <a:r>
              <a:rPr lang="nl-NL" dirty="0" err="1"/>
              <a:t>for</a:t>
            </a:r>
            <a:r>
              <a:rPr lang="nl-NL" dirty="0"/>
              <a:t> REST”</a:t>
            </a:r>
          </a:p>
          <a:p>
            <a:pPr marL="0" indent="0">
              <a:buNone/>
            </a:pPr>
            <a:r>
              <a:rPr lang="nl-NL" dirty="0"/>
              <a:t> </a:t>
            </a:r>
          </a:p>
          <a:p>
            <a:r>
              <a:rPr lang="nl-NL" dirty="0"/>
              <a:t>Wat denk ik ook heel belangrijk is, is dat REST geen messaging is en dat je het daar ook niet mee moet verwarren, wat, wat mij betreft, een missertje is in het </a:t>
            </a:r>
            <a:r>
              <a:rPr lang="nl-NL" dirty="0" err="1"/>
              <a:t>Edukoppeling</a:t>
            </a:r>
            <a:r>
              <a:rPr lang="nl-NL" dirty="0"/>
              <a:t> document.</a:t>
            </a:r>
          </a:p>
          <a:p>
            <a:r>
              <a:rPr lang="nl-NL" dirty="0"/>
              <a:t>Wat hiermee dan direct samenhangt is dat een uit te wisselen document slechts de state bevat van één resource. Wat </a:t>
            </a:r>
            <a:r>
              <a:rPr lang="nl-NL" dirty="0" err="1"/>
              <a:t>signing</a:t>
            </a:r>
            <a:r>
              <a:rPr lang="nl-NL" dirty="0"/>
              <a:t> /</a:t>
            </a:r>
            <a:r>
              <a:rPr lang="nl-NL" dirty="0" err="1"/>
              <a:t>encryption</a:t>
            </a:r>
            <a:r>
              <a:rPr lang="nl-NL" dirty="0"/>
              <a:t> betekent dat we ook maar één uniek resource moeten </a:t>
            </a:r>
            <a:r>
              <a:rPr lang="nl-NL" dirty="0" err="1"/>
              <a:t>signen</a:t>
            </a:r>
            <a:r>
              <a:rPr lang="nl-NL" dirty="0"/>
              <a:t> on </a:t>
            </a:r>
            <a:r>
              <a:rPr lang="nl-NL" dirty="0" err="1"/>
              <a:t>encrypten</a:t>
            </a:r>
            <a:r>
              <a:rPr lang="nl-NL" dirty="0"/>
              <a:t>.</a:t>
            </a:r>
          </a:p>
          <a:p>
            <a:endParaRPr lang="nl-NL" dirty="0"/>
          </a:p>
        </p:txBody>
      </p:sp>
    </p:spTree>
    <p:extLst>
      <p:ext uri="{BB962C8B-B14F-4D97-AF65-F5344CB8AC3E}">
        <p14:creationId xmlns:p14="http://schemas.microsoft.com/office/powerpoint/2010/main" val="30068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9D029-982B-42AB-9DCA-08C33C92E36E}"/>
              </a:ext>
            </a:extLst>
          </p:cNvPr>
          <p:cNvSpPr>
            <a:spLocks noGrp="1"/>
          </p:cNvSpPr>
          <p:nvPr>
            <p:ph type="title"/>
          </p:nvPr>
        </p:nvSpPr>
        <p:spPr/>
        <p:txBody>
          <a:bodyPr/>
          <a:lstStyle/>
          <a:p>
            <a:r>
              <a:rPr lang="nl-NL" dirty="0" err="1"/>
              <a:t>Signing</a:t>
            </a:r>
            <a:r>
              <a:rPr lang="nl-NL" dirty="0"/>
              <a:t> &amp; encryptie</a:t>
            </a:r>
          </a:p>
        </p:txBody>
      </p:sp>
      <p:sp>
        <p:nvSpPr>
          <p:cNvPr id="3" name="Tijdelijke aanduiding voor inhoud 2">
            <a:extLst>
              <a:ext uri="{FF2B5EF4-FFF2-40B4-BE49-F238E27FC236}">
                <a16:creationId xmlns:a16="http://schemas.microsoft.com/office/drawing/2014/main" id="{052D0572-639C-4523-9E39-238716AA9502}"/>
              </a:ext>
            </a:extLst>
          </p:cNvPr>
          <p:cNvSpPr>
            <a:spLocks noGrp="1"/>
          </p:cNvSpPr>
          <p:nvPr>
            <p:ph idx="1"/>
          </p:nvPr>
        </p:nvSpPr>
        <p:spPr/>
        <p:txBody>
          <a:bodyPr>
            <a:normAutofit fontScale="92500" lnSpcReduction="10000"/>
          </a:bodyPr>
          <a:lstStyle/>
          <a:p>
            <a:r>
              <a:rPr lang="nl-NL" sz="1200" dirty="0"/>
              <a:t>De tweede vraag in het </a:t>
            </a:r>
            <a:r>
              <a:rPr lang="nl-NL" sz="1200" dirty="0" err="1"/>
              <a:t>Edukoppeling</a:t>
            </a:r>
            <a:r>
              <a:rPr lang="nl-NL" sz="1200" dirty="0"/>
              <a:t> document is of wat hier voorgesteld wordt daadwerkelijk de handigste manier is om een resource te </a:t>
            </a:r>
            <a:r>
              <a:rPr lang="nl-NL" sz="1200" dirty="0" err="1"/>
              <a:t>signen</a:t>
            </a:r>
            <a:r>
              <a:rPr lang="nl-NL" sz="1200" dirty="0"/>
              <a:t> of </a:t>
            </a:r>
            <a:r>
              <a:rPr lang="nl-NL" sz="1200" dirty="0" err="1"/>
              <a:t>encrypten</a:t>
            </a:r>
            <a:r>
              <a:rPr lang="nl-NL" sz="1200" dirty="0"/>
              <a:t>.</a:t>
            </a:r>
          </a:p>
          <a:p>
            <a:r>
              <a:rPr lang="nl-NL" sz="1200" dirty="0"/>
              <a:t>Als we even naar </a:t>
            </a:r>
            <a:r>
              <a:rPr lang="nl-NL" sz="1200" u="sng" dirty="0">
                <a:hlinkClick r:id="rId2"/>
              </a:rPr>
              <a:t>rfc7515 hoofdstuk 7</a:t>
            </a:r>
            <a:r>
              <a:rPr lang="nl-NL" sz="1200" dirty="0"/>
              <a:t> en </a:t>
            </a:r>
            <a:r>
              <a:rPr lang="nl-NL" sz="1200" u="sng" dirty="0">
                <a:hlinkClick r:id="rId3"/>
              </a:rPr>
              <a:t>rfc7516 hoofdstuk 7</a:t>
            </a:r>
            <a:r>
              <a:rPr lang="nl-NL" sz="1200" dirty="0"/>
              <a:t> kijken, dan zien we dat er drie vormen van </a:t>
            </a:r>
            <a:r>
              <a:rPr lang="nl-NL" sz="1200" dirty="0" err="1"/>
              <a:t>Serialization</a:t>
            </a:r>
            <a:r>
              <a:rPr lang="nl-NL" sz="1200" dirty="0"/>
              <a:t> zijn:</a:t>
            </a:r>
          </a:p>
          <a:p>
            <a:pPr lvl="0"/>
            <a:r>
              <a:rPr lang="nl-NL" sz="1200" dirty="0"/>
              <a:t>Compact </a:t>
            </a:r>
            <a:r>
              <a:rPr lang="nl-NL" sz="1200" dirty="0" err="1"/>
              <a:t>Serialization</a:t>
            </a:r>
            <a:endParaRPr lang="nl-NL" sz="1200" dirty="0"/>
          </a:p>
          <a:p>
            <a:pPr lvl="0"/>
            <a:r>
              <a:rPr lang="en-US" sz="1200" dirty="0"/>
              <a:t>JSON Serialization</a:t>
            </a:r>
            <a:endParaRPr lang="nl-NL" sz="1200" dirty="0"/>
          </a:p>
          <a:p>
            <a:pPr lvl="1"/>
            <a:r>
              <a:rPr lang="en-US" sz="1100" dirty="0"/>
              <a:t>General JSON Serialization</a:t>
            </a:r>
            <a:endParaRPr lang="nl-NL" sz="1100" dirty="0"/>
          </a:p>
          <a:p>
            <a:pPr lvl="1"/>
            <a:r>
              <a:rPr lang="en-US" sz="1100" dirty="0"/>
              <a:t>flattened JSON Serialization </a:t>
            </a:r>
            <a:endParaRPr lang="nl-NL" sz="1100" dirty="0"/>
          </a:p>
          <a:p>
            <a:r>
              <a:rPr lang="nl-NL" sz="1200" dirty="0"/>
              <a:t>Een vorm van  Compact </a:t>
            </a:r>
            <a:r>
              <a:rPr lang="nl-NL" sz="1200" dirty="0" err="1"/>
              <a:t>Serialization</a:t>
            </a:r>
            <a:r>
              <a:rPr lang="nl-NL" sz="1200" dirty="0"/>
              <a:t> is nu gekozen in het </a:t>
            </a:r>
            <a:r>
              <a:rPr lang="nl-NL" sz="1200" dirty="0" err="1"/>
              <a:t>Edukoppeling</a:t>
            </a:r>
            <a:r>
              <a:rPr lang="nl-NL" sz="1200" dirty="0"/>
              <a:t> stuk, waarbij de ondertekening in een zelf gedefinieerde header staat.</a:t>
            </a:r>
          </a:p>
          <a:p>
            <a:r>
              <a:rPr lang="nl-NL" sz="1200" dirty="0"/>
              <a:t>Wat de gekozen methode nu niet toelaat is </a:t>
            </a:r>
            <a:r>
              <a:rPr lang="nl-NL" sz="1200" dirty="0" err="1"/>
              <a:t>encryption</a:t>
            </a:r>
            <a:r>
              <a:rPr lang="nl-NL" sz="1200" dirty="0"/>
              <a:t> van de </a:t>
            </a:r>
            <a:r>
              <a:rPr lang="nl-NL" sz="1200" dirty="0" err="1"/>
              <a:t>payload</a:t>
            </a:r>
            <a:r>
              <a:rPr lang="nl-NL" sz="1200" dirty="0"/>
              <a:t> en dat doen de JSON </a:t>
            </a:r>
            <a:r>
              <a:rPr lang="nl-NL" sz="1200" dirty="0" err="1"/>
              <a:t>Serialization</a:t>
            </a:r>
            <a:r>
              <a:rPr lang="nl-NL" sz="1200" dirty="0"/>
              <a:t> methodes beide wel omdat deze in de body van het HTTP bericht staan.</a:t>
            </a:r>
          </a:p>
          <a:p>
            <a:r>
              <a:rPr lang="nl-NL" sz="1200" dirty="0"/>
              <a:t>Ik denk dat de JSON </a:t>
            </a:r>
            <a:r>
              <a:rPr lang="nl-NL" sz="1200" dirty="0" err="1"/>
              <a:t>Serialization</a:t>
            </a:r>
            <a:r>
              <a:rPr lang="nl-NL" sz="1200" dirty="0"/>
              <a:t> eenvoudiger is, maar dat had ik graag even willen controleren aan de hand van een voorbeeldje.</a:t>
            </a:r>
          </a:p>
          <a:p>
            <a:r>
              <a:rPr lang="nl-NL" sz="1200" dirty="0"/>
              <a:t>Wat ik zelf jammer vind van de JSON </a:t>
            </a:r>
            <a:r>
              <a:rPr lang="nl-NL" sz="1200" dirty="0" err="1"/>
              <a:t>Serialization</a:t>
            </a:r>
            <a:r>
              <a:rPr lang="nl-NL" sz="1200" dirty="0"/>
              <a:t> is dat de het document waar het uiteindelijk om gaat niet direct leesbaar is. Je moet dus eerst de verificatie handeling uitvoeren, wat je aan de andere kant ook weer als pluspunt kunt zien. Als leverancier van de informatie heb ik daarmee gegarandeerd dat de informatie ongewijzigd bij mijn afnemer is aangekomen.</a:t>
            </a:r>
          </a:p>
        </p:txBody>
      </p:sp>
    </p:spTree>
    <p:extLst>
      <p:ext uri="{BB962C8B-B14F-4D97-AF65-F5344CB8AC3E}">
        <p14:creationId xmlns:p14="http://schemas.microsoft.com/office/powerpoint/2010/main" val="345718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A8947-7771-4A5E-BF95-82E621F156EF}"/>
              </a:ext>
            </a:extLst>
          </p:cNvPr>
          <p:cNvSpPr>
            <a:spLocks noGrp="1"/>
          </p:cNvSpPr>
          <p:nvPr>
            <p:ph type="title"/>
          </p:nvPr>
        </p:nvSpPr>
        <p:spPr/>
        <p:txBody>
          <a:bodyPr/>
          <a:lstStyle/>
          <a:p>
            <a:r>
              <a:rPr lang="nl-NL" dirty="0" err="1"/>
              <a:t>Signing</a:t>
            </a:r>
            <a:r>
              <a:rPr lang="nl-NL" dirty="0"/>
              <a:t> &amp; Encryptie</a:t>
            </a:r>
          </a:p>
        </p:txBody>
      </p:sp>
      <p:sp>
        <p:nvSpPr>
          <p:cNvPr id="3" name="Tijdelijke aanduiding voor inhoud 2">
            <a:extLst>
              <a:ext uri="{FF2B5EF4-FFF2-40B4-BE49-F238E27FC236}">
                <a16:creationId xmlns:a16="http://schemas.microsoft.com/office/drawing/2014/main" id="{39DDD761-9DE4-439A-8C19-224523C30353}"/>
              </a:ext>
            </a:extLst>
          </p:cNvPr>
          <p:cNvSpPr>
            <a:spLocks noGrp="1"/>
          </p:cNvSpPr>
          <p:nvPr>
            <p:ph idx="1"/>
          </p:nvPr>
        </p:nvSpPr>
        <p:spPr/>
        <p:txBody>
          <a:bodyPr>
            <a:normAutofit fontScale="70000" lnSpcReduction="20000"/>
          </a:bodyPr>
          <a:lstStyle/>
          <a:p>
            <a:r>
              <a:rPr lang="nl-NL" dirty="0"/>
              <a:t>Bewust of onbewust hebben we tot nog toe eigenlijk alleen maar over het ondertekenen van een response gehad. Het ondertekenen van een </a:t>
            </a:r>
            <a:r>
              <a:rPr lang="nl-NL" dirty="0" err="1"/>
              <a:t>request</a:t>
            </a:r>
            <a:r>
              <a:rPr lang="nl-NL" dirty="0"/>
              <a:t> kan voor muterende </a:t>
            </a:r>
            <a:r>
              <a:rPr lang="nl-NL" dirty="0" err="1"/>
              <a:t>API’s</a:t>
            </a:r>
            <a:r>
              <a:rPr lang="nl-NL" dirty="0"/>
              <a:t> ook belangrijk zijn</a:t>
            </a:r>
          </a:p>
          <a:p>
            <a:r>
              <a:rPr lang="nl-NL" dirty="0"/>
              <a:t>Een voorbeeld van de Rabobank “</a:t>
            </a:r>
            <a:r>
              <a:rPr lang="nl-NL" u="sng" dirty="0" err="1">
                <a:hlinkClick r:id="rId2"/>
              </a:rPr>
              <a:t>Signing</a:t>
            </a:r>
            <a:r>
              <a:rPr lang="nl-NL" u="sng" dirty="0">
                <a:hlinkClick r:id="rId2"/>
              </a:rPr>
              <a:t> </a:t>
            </a:r>
            <a:r>
              <a:rPr lang="nl-NL" u="sng" dirty="0" err="1">
                <a:hlinkClick r:id="rId2"/>
              </a:rPr>
              <a:t>requests</a:t>
            </a:r>
            <a:r>
              <a:rPr lang="nl-NL" u="sng" dirty="0">
                <a:hlinkClick r:id="rId2"/>
              </a:rPr>
              <a:t> </a:t>
            </a:r>
            <a:r>
              <a:rPr lang="nl-NL" u="sng" dirty="0" err="1">
                <a:hlinkClick r:id="rId2"/>
              </a:rPr>
              <a:t>for</a:t>
            </a:r>
            <a:r>
              <a:rPr lang="nl-NL" u="sng" dirty="0">
                <a:hlinkClick r:id="rId2"/>
              </a:rPr>
              <a:t> PSD2 </a:t>
            </a:r>
            <a:r>
              <a:rPr lang="nl-NL" u="sng" dirty="0" err="1">
                <a:hlinkClick r:id="rId2"/>
              </a:rPr>
              <a:t>APIs</a:t>
            </a:r>
            <a:r>
              <a:rPr lang="nl-NL" dirty="0"/>
              <a:t>” laat een veel gebruikte methode zien, maar dit is op basis van een nog open staande RFC </a:t>
            </a:r>
            <a:r>
              <a:rPr lang="nl-NL" u="sng" dirty="0">
                <a:hlinkClick r:id="rId3"/>
              </a:rPr>
              <a:t>https://tools.ietf.org/html/draft-cavage-http-signatures-10</a:t>
            </a:r>
            <a:r>
              <a:rPr lang="nl-NL" dirty="0"/>
              <a:t>. Hier speelt ook </a:t>
            </a:r>
            <a:r>
              <a:rPr lang="nl-NL" dirty="0" err="1"/>
              <a:t>eIDAS</a:t>
            </a:r>
            <a:r>
              <a:rPr lang="nl-NL" dirty="0"/>
              <a:t> en rol.</a:t>
            </a:r>
          </a:p>
          <a:p>
            <a:pPr marL="0" indent="0">
              <a:buNone/>
            </a:pPr>
            <a:r>
              <a:rPr lang="nl-NL" dirty="0"/>
              <a:t> </a:t>
            </a:r>
          </a:p>
          <a:p>
            <a:r>
              <a:rPr lang="nl-NL" dirty="0"/>
              <a:t>Een ander voorbeeld uit de PSD2 API  “</a:t>
            </a:r>
            <a:r>
              <a:rPr lang="nl-NL" u="sng" dirty="0">
                <a:hlinkClick r:id="rId4"/>
              </a:rPr>
              <a:t>JWS </a:t>
            </a:r>
            <a:r>
              <a:rPr lang="nl-NL" u="sng" dirty="0" err="1">
                <a:hlinkClick r:id="rId4"/>
              </a:rPr>
              <a:t>Request</a:t>
            </a:r>
            <a:r>
              <a:rPr lang="nl-NL" u="sng" dirty="0">
                <a:hlinkClick r:id="rId4"/>
              </a:rPr>
              <a:t> </a:t>
            </a:r>
            <a:r>
              <a:rPr lang="nl-NL" u="sng" dirty="0" err="1">
                <a:hlinkClick r:id="rId4"/>
              </a:rPr>
              <a:t>for</a:t>
            </a:r>
            <a:r>
              <a:rPr lang="nl-NL" u="sng" dirty="0">
                <a:hlinkClick r:id="rId4"/>
              </a:rPr>
              <a:t> PSD2 </a:t>
            </a:r>
            <a:r>
              <a:rPr lang="nl-NL" u="sng" dirty="0" err="1">
                <a:hlinkClick r:id="rId4"/>
              </a:rPr>
              <a:t>Enrollment</a:t>
            </a:r>
            <a:r>
              <a:rPr lang="nl-NL" dirty="0"/>
              <a:t>” gebruikt het </a:t>
            </a:r>
            <a:r>
              <a:rPr lang="nl-NL" dirty="0" err="1"/>
              <a:t>Flattened</a:t>
            </a:r>
            <a:r>
              <a:rPr lang="nl-NL" dirty="0"/>
              <a:t> JWS JSON </a:t>
            </a:r>
            <a:r>
              <a:rPr lang="nl-NL" dirty="0" err="1"/>
              <a:t>Serialization</a:t>
            </a:r>
            <a:r>
              <a:rPr lang="nl-NL" dirty="0"/>
              <a:t> formaat. Zie het voorbeeld hier </a:t>
            </a:r>
            <a:r>
              <a:rPr lang="nl-NL" u="sng" dirty="0">
                <a:hlinkClick r:id="rId5"/>
              </a:rPr>
              <a:t>https://developer.rabobank.nl/reference/third-party-providers/1-0-0</a:t>
            </a:r>
            <a:r>
              <a:rPr lang="nl-NL" dirty="0"/>
              <a:t>.</a:t>
            </a:r>
          </a:p>
          <a:p>
            <a:pPr marL="0" indent="0">
              <a:buNone/>
            </a:pPr>
            <a:r>
              <a:rPr lang="nl-NL" dirty="0"/>
              <a:t> </a:t>
            </a:r>
          </a:p>
          <a:p>
            <a:r>
              <a:rPr lang="nl-NL" dirty="0"/>
              <a:t>Kortom de PSD2 API is mogelijk een interessant voorbeeld voor ons</a:t>
            </a:r>
          </a:p>
          <a:p>
            <a:pPr marL="0" indent="0">
              <a:buNone/>
            </a:pPr>
            <a:endParaRPr lang="nl-NL" dirty="0"/>
          </a:p>
        </p:txBody>
      </p:sp>
    </p:spTree>
    <p:extLst>
      <p:ext uri="{BB962C8B-B14F-4D97-AF65-F5344CB8AC3E}">
        <p14:creationId xmlns:p14="http://schemas.microsoft.com/office/powerpoint/2010/main" val="82334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858C6-4990-4922-AC71-F4CC732599EB}"/>
              </a:ext>
            </a:extLst>
          </p:cNvPr>
          <p:cNvSpPr>
            <a:spLocks noGrp="1"/>
          </p:cNvSpPr>
          <p:nvPr>
            <p:ph type="title"/>
          </p:nvPr>
        </p:nvSpPr>
        <p:spPr/>
        <p:txBody>
          <a:bodyPr/>
          <a:lstStyle/>
          <a:p>
            <a:r>
              <a:rPr lang="nl-NL" dirty="0" err="1"/>
              <a:t>Signing</a:t>
            </a:r>
            <a:r>
              <a:rPr lang="nl-NL" dirty="0"/>
              <a:t> &amp; Encryptie</a:t>
            </a:r>
          </a:p>
        </p:txBody>
      </p:sp>
      <p:sp>
        <p:nvSpPr>
          <p:cNvPr id="3" name="Tijdelijke aanduiding voor inhoud 2">
            <a:extLst>
              <a:ext uri="{FF2B5EF4-FFF2-40B4-BE49-F238E27FC236}">
                <a16:creationId xmlns:a16="http://schemas.microsoft.com/office/drawing/2014/main" id="{3B1B8FC8-03C6-40C6-9727-0DF31C284CFF}"/>
              </a:ext>
            </a:extLst>
          </p:cNvPr>
          <p:cNvSpPr>
            <a:spLocks noGrp="1"/>
          </p:cNvSpPr>
          <p:nvPr>
            <p:ph idx="1"/>
          </p:nvPr>
        </p:nvSpPr>
        <p:spPr/>
        <p:txBody>
          <a:bodyPr>
            <a:normAutofit fontScale="77500" lnSpcReduction="20000"/>
          </a:bodyPr>
          <a:lstStyle/>
          <a:p>
            <a:pPr marL="0" indent="0">
              <a:buNone/>
            </a:pPr>
            <a:r>
              <a:rPr lang="nl-NL" b="1" dirty="0"/>
              <a:t>Overleg DUO </a:t>
            </a:r>
            <a:r>
              <a:rPr lang="nl-NL" b="1" dirty="0" err="1"/>
              <a:t>Edukoppeling</a:t>
            </a:r>
            <a:r>
              <a:rPr lang="nl-NL" b="1" dirty="0"/>
              <a:t> Geonovum</a:t>
            </a:r>
          </a:p>
          <a:p>
            <a:pPr marL="0" indent="0">
              <a:buNone/>
            </a:pPr>
            <a:r>
              <a:rPr lang="nl-NL" dirty="0"/>
              <a:t>waarom wel:</a:t>
            </a:r>
          </a:p>
          <a:p>
            <a:r>
              <a:rPr lang="nl-NL" dirty="0" err="1"/>
              <a:t>signing</a:t>
            </a:r>
            <a:r>
              <a:rPr lang="nl-NL" dirty="0"/>
              <a:t> en encryptie toepassen bij transparante </a:t>
            </a:r>
            <a:r>
              <a:rPr lang="nl-NL" dirty="0" err="1"/>
              <a:t>intermediars</a:t>
            </a:r>
            <a:endParaRPr lang="nl-NL" dirty="0"/>
          </a:p>
          <a:p>
            <a:r>
              <a:rPr lang="nl-NL" dirty="0"/>
              <a:t>Let wel heb je de transparante intermediair echt nodig? Kan het ook met proces afspraak/contract geregeld worden?</a:t>
            </a:r>
          </a:p>
          <a:p>
            <a:pPr marL="0" indent="0">
              <a:buNone/>
            </a:pPr>
            <a:r>
              <a:rPr lang="nl-NL" dirty="0"/>
              <a:t>Waarom misschien:</a:t>
            </a:r>
          </a:p>
          <a:p>
            <a:r>
              <a:rPr lang="nl-NL" dirty="0"/>
              <a:t>Non-</a:t>
            </a:r>
            <a:r>
              <a:rPr lang="nl-NL" dirty="0" err="1"/>
              <a:t>repudiation</a:t>
            </a:r>
            <a:r>
              <a:rPr lang="nl-NL" dirty="0"/>
              <a:t>, technisch gezien is dit een legitieme toepassing maar de vraag is of het met de huidige </a:t>
            </a:r>
            <a:r>
              <a:rPr lang="nl-NL" dirty="0" err="1"/>
              <a:t>PKIOverheid</a:t>
            </a:r>
            <a:r>
              <a:rPr lang="nl-NL" dirty="0"/>
              <a:t> certificaten juridisch houdbaar is</a:t>
            </a:r>
          </a:p>
          <a:p>
            <a:r>
              <a:rPr lang="nl-NL" dirty="0"/>
              <a:t>In 99% is authenticatie/autorisatie via tweezijdig TLS aangevuld met proces afspraak/contract afdoende om de </a:t>
            </a:r>
            <a:r>
              <a:rPr lang="nl-NL" dirty="0" err="1"/>
              <a:t>usecases</a:t>
            </a:r>
            <a:r>
              <a:rPr lang="nl-NL" dirty="0"/>
              <a:t> voor non-</a:t>
            </a:r>
            <a:r>
              <a:rPr lang="nl-NL" dirty="0" err="1"/>
              <a:t>repudiation</a:t>
            </a:r>
            <a:r>
              <a:rPr lang="nl-NL" dirty="0"/>
              <a:t> af te dekken</a:t>
            </a:r>
          </a:p>
          <a:p>
            <a:endParaRPr lang="nl-NL" dirty="0"/>
          </a:p>
        </p:txBody>
      </p:sp>
    </p:spTree>
    <p:extLst>
      <p:ext uri="{BB962C8B-B14F-4D97-AF65-F5344CB8AC3E}">
        <p14:creationId xmlns:p14="http://schemas.microsoft.com/office/powerpoint/2010/main" val="383666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8DD00-8BF5-49C6-9763-F95476654D98}"/>
              </a:ext>
            </a:extLst>
          </p:cNvPr>
          <p:cNvSpPr>
            <a:spLocks noGrp="1"/>
          </p:cNvSpPr>
          <p:nvPr>
            <p:ph type="title"/>
          </p:nvPr>
        </p:nvSpPr>
        <p:spPr/>
        <p:txBody>
          <a:bodyPr/>
          <a:lstStyle/>
          <a:p>
            <a:r>
              <a:rPr lang="nl-NL" dirty="0" err="1"/>
              <a:t>Signing</a:t>
            </a:r>
            <a:r>
              <a:rPr lang="nl-NL" dirty="0"/>
              <a:t> &amp; Encryptie</a:t>
            </a:r>
          </a:p>
        </p:txBody>
      </p:sp>
      <p:sp>
        <p:nvSpPr>
          <p:cNvPr id="3" name="Tijdelijke aanduiding voor inhoud 2">
            <a:extLst>
              <a:ext uri="{FF2B5EF4-FFF2-40B4-BE49-F238E27FC236}">
                <a16:creationId xmlns:a16="http://schemas.microsoft.com/office/drawing/2014/main" id="{21D37949-15C0-4539-8F8C-CEB5B676E40E}"/>
              </a:ext>
            </a:extLst>
          </p:cNvPr>
          <p:cNvSpPr>
            <a:spLocks noGrp="1"/>
          </p:cNvSpPr>
          <p:nvPr>
            <p:ph idx="1"/>
          </p:nvPr>
        </p:nvSpPr>
        <p:spPr/>
        <p:txBody>
          <a:bodyPr/>
          <a:lstStyle/>
          <a:p>
            <a:pPr marL="0" indent="0">
              <a:buNone/>
            </a:pPr>
            <a:r>
              <a:rPr lang="nl-NL" dirty="0"/>
              <a:t>Waarom niet:</a:t>
            </a:r>
          </a:p>
          <a:p>
            <a:r>
              <a:rPr lang="nl-NL" dirty="0"/>
              <a:t>	Authenticatie </a:t>
            </a:r>
          </a:p>
          <a:p>
            <a:r>
              <a:rPr lang="nl-NL" dirty="0"/>
              <a:t>	Adressering</a:t>
            </a:r>
          </a:p>
          <a:p>
            <a:r>
              <a:rPr lang="nl-NL" dirty="0"/>
              <a:t>	“extra beveiliging” voor de zekerheid</a:t>
            </a:r>
          </a:p>
          <a:p>
            <a:pPr marL="0" indent="0">
              <a:buNone/>
            </a:pPr>
            <a:r>
              <a:rPr lang="nl-NL" dirty="0"/>
              <a:t>Alternatief:</a:t>
            </a:r>
          </a:p>
          <a:p>
            <a:r>
              <a:rPr lang="nl-NL" dirty="0"/>
              <a:t>	Zo veel mogelijk bevragen bij de bron</a:t>
            </a:r>
          </a:p>
          <a:p>
            <a:r>
              <a:rPr lang="nl-NL" dirty="0"/>
              <a:t>	Zo min mogelijk middleware</a:t>
            </a:r>
          </a:p>
          <a:p>
            <a:pPr marL="0" indent="0">
              <a:buNone/>
            </a:pPr>
            <a:endParaRPr lang="nl-NL" dirty="0"/>
          </a:p>
        </p:txBody>
      </p:sp>
    </p:spTree>
    <p:extLst>
      <p:ext uri="{BB962C8B-B14F-4D97-AF65-F5344CB8AC3E}">
        <p14:creationId xmlns:p14="http://schemas.microsoft.com/office/powerpoint/2010/main" val="362708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1EC7A4-590D-4880-8261-5C26E9EFC8C9}"/>
              </a:ext>
            </a:extLst>
          </p:cNvPr>
          <p:cNvSpPr>
            <a:spLocks noGrp="1"/>
          </p:cNvSpPr>
          <p:nvPr>
            <p:ph type="title"/>
          </p:nvPr>
        </p:nvSpPr>
        <p:spPr/>
        <p:txBody>
          <a:bodyPr/>
          <a:lstStyle/>
          <a:p>
            <a:r>
              <a:rPr lang="nl-NL" dirty="0"/>
              <a:t>JWT voor routering</a:t>
            </a:r>
          </a:p>
        </p:txBody>
      </p:sp>
      <p:sp>
        <p:nvSpPr>
          <p:cNvPr id="3" name="Tijdelijke aanduiding voor inhoud 2">
            <a:extLst>
              <a:ext uri="{FF2B5EF4-FFF2-40B4-BE49-F238E27FC236}">
                <a16:creationId xmlns:a16="http://schemas.microsoft.com/office/drawing/2014/main" id="{487530B2-B3AB-457E-A705-E8284D9808AF}"/>
              </a:ext>
            </a:extLst>
          </p:cNvPr>
          <p:cNvSpPr>
            <a:spLocks noGrp="1"/>
          </p:cNvSpPr>
          <p:nvPr>
            <p:ph idx="1"/>
          </p:nvPr>
        </p:nvSpPr>
        <p:spPr/>
        <p:txBody>
          <a:bodyPr/>
          <a:lstStyle/>
          <a:p>
            <a:pPr marL="0" indent="0">
              <a:buNone/>
            </a:pPr>
            <a:r>
              <a:rPr lang="nl-NL" dirty="0"/>
              <a:t>Adressering </a:t>
            </a:r>
          </a:p>
          <a:p>
            <a:r>
              <a:rPr lang="nl-NL" dirty="0"/>
              <a:t>Adressering via JWT? (H6 document Marc </a:t>
            </a:r>
            <a:r>
              <a:rPr lang="nl-NL" dirty="0" err="1"/>
              <a:t>Fleischeurs</a:t>
            </a:r>
            <a:r>
              <a:rPr lang="nl-NL" dirty="0"/>
              <a:t>)</a:t>
            </a:r>
          </a:p>
          <a:p>
            <a:r>
              <a:rPr lang="nl-NL" dirty="0"/>
              <a:t>Is adressering via JWT (los van </a:t>
            </a:r>
            <a:r>
              <a:rPr lang="nl-NL" dirty="0" err="1"/>
              <a:t>OAuth</a:t>
            </a:r>
            <a:r>
              <a:rPr lang="nl-NL" dirty="0"/>
              <a:t> </a:t>
            </a:r>
            <a:r>
              <a:rPr lang="nl-NL" dirty="0" err="1"/>
              <a:t>Openid</a:t>
            </a:r>
            <a:r>
              <a:rPr lang="nl-NL" dirty="0"/>
              <a:t> </a:t>
            </a:r>
            <a:r>
              <a:rPr lang="nl-NL" dirty="0" err="1"/>
              <a:t>connect</a:t>
            </a:r>
            <a:r>
              <a:rPr lang="nl-NL" dirty="0"/>
              <a:t> wenselijk) een goede oplossing?</a:t>
            </a:r>
          </a:p>
          <a:p>
            <a:r>
              <a:rPr lang="nl-NL" dirty="0"/>
              <a:t>Of doen we het altijd in </a:t>
            </a:r>
            <a:r>
              <a:rPr lang="nl-NL" dirty="0" err="1"/>
              <a:t>OAuth</a:t>
            </a:r>
            <a:r>
              <a:rPr lang="nl-NL" dirty="0"/>
              <a:t> </a:t>
            </a:r>
            <a:r>
              <a:rPr lang="nl-NL" dirty="0" err="1"/>
              <a:t>OpenID</a:t>
            </a:r>
            <a:r>
              <a:rPr lang="nl-NL" dirty="0"/>
              <a:t> </a:t>
            </a:r>
            <a:r>
              <a:rPr lang="nl-NL" dirty="0" err="1"/>
              <a:t>connect</a:t>
            </a:r>
            <a:r>
              <a:rPr lang="nl-NL" dirty="0"/>
              <a:t> toepassing omdat daarvoor de ondersteuning breder is ook al is de standaard ingewikkelder?</a:t>
            </a:r>
          </a:p>
          <a:p>
            <a:endParaRPr lang="nl-NL" dirty="0"/>
          </a:p>
        </p:txBody>
      </p:sp>
    </p:spTree>
    <p:extLst>
      <p:ext uri="{BB962C8B-B14F-4D97-AF65-F5344CB8AC3E}">
        <p14:creationId xmlns:p14="http://schemas.microsoft.com/office/powerpoint/2010/main" val="3664580184"/>
      </p:ext>
    </p:extLst>
  </p:cSld>
  <p:clrMapOvr>
    <a:masterClrMapping/>
  </p:clrMapOvr>
</p:sld>
</file>

<file path=ppt/theme/theme1.xml><?xml version="1.0" encoding="utf-8"?>
<a:theme xmlns:a="http://schemas.openxmlformats.org/drawingml/2006/main" name="Geonovum presentatie breedbeeld">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Geonovum presentatie breedbeeld</Template>
  <TotalTime>20442</TotalTime>
  <Words>448</Words>
  <Application>Microsoft Office PowerPoint</Application>
  <PresentationFormat>Diavoorstelling (16:9)</PresentationFormat>
  <Paragraphs>63</Paragraphs>
  <Slides>10</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10</vt:i4>
      </vt:variant>
    </vt:vector>
  </HeadingPairs>
  <TitlesOfParts>
    <vt:vector size="17" baseType="lpstr">
      <vt:lpstr>Arial</vt:lpstr>
      <vt:lpstr>Calibri</vt:lpstr>
      <vt:lpstr>Calibri Light</vt:lpstr>
      <vt:lpstr>Verdana</vt:lpstr>
      <vt:lpstr>Wingdings</vt:lpstr>
      <vt:lpstr>Geonovum presentatie breedbeeld</vt:lpstr>
      <vt:lpstr>Aangepast ontwerp</vt:lpstr>
      <vt:lpstr> Werkgroep beveiliging</vt:lpstr>
      <vt:lpstr>Agenda</vt:lpstr>
      <vt:lpstr>Status profiel OAuth</vt:lpstr>
      <vt:lpstr>Signing &amp; encryptie</vt:lpstr>
      <vt:lpstr>Signing &amp; encryptie</vt:lpstr>
      <vt:lpstr>Signing &amp; Encryptie</vt:lpstr>
      <vt:lpstr>Signing &amp; Encryptie</vt:lpstr>
      <vt:lpstr>Signing &amp; Encryptie</vt:lpstr>
      <vt:lpstr>JWT voor routering</vt:lpstr>
      <vt:lpstr>Extensie beveiliging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Kennisplatform APIs</dc:title>
  <dc:creator>Frank Terpstra</dc:creator>
  <cp:lastModifiedBy>Frank Terpstra</cp:lastModifiedBy>
  <cp:revision>67</cp:revision>
  <dcterms:created xsi:type="dcterms:W3CDTF">2018-10-10T12:17:49Z</dcterms:created>
  <dcterms:modified xsi:type="dcterms:W3CDTF">2019-10-29T07:08:42Z</dcterms:modified>
</cp:coreProperties>
</file>