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7" r:id="rId3"/>
    <p:sldId id="274" r:id="rId4"/>
    <p:sldId id="275" r:id="rId5"/>
    <p:sldId id="276" r:id="rId6"/>
    <p:sldId id="281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custDataLst>
    <p:tags r:id="rId1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00A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4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6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5615F2A-0E40-4C29-BE7F-68426792B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DCC4FE-B62B-4B41-B438-EFAE04DEBC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1DB1B-DC5B-45CF-B391-0E43CC6DAA1C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61EFBF-E31A-404D-8596-D152F1AADA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D684DA-BE4A-4896-A39B-B21B9DD3E8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F30BC-D622-4B09-ACF1-E518EAB905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719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D7D7E-365A-4B9D-ABDF-D18C3602D0F7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C5FFA-3320-4896-A5DD-0E479A33AD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38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22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81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9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4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98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43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07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angepaste indeling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32" y="1814866"/>
            <a:ext cx="3240000" cy="3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8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ussenslide titel tekst -  Logo wit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st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>
          <a:xfrm>
            <a:off x="0" y="1452423"/>
            <a:ext cx="9144000" cy="5407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68986" y="174484"/>
            <a:ext cx="8775000" cy="1152000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58" name="Picture 57" hidden="1">
            <a:extLst>
              <a:ext uri="{FF2B5EF4-FFF2-40B4-BE49-F238E27FC236}">
                <a16:creationId xmlns:a16="http://schemas.microsoft.com/office/drawing/2014/main" xmlns="" id="{1765193F-A04D-47E3-8677-33305DF0A93A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ussenslide titel - Logo blauw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st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>
          <a:xfrm>
            <a:off x="0" y="1451241"/>
            <a:ext cx="9142200" cy="540676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8986" y="176400"/>
            <a:ext cx="8775000" cy="1224000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58" name="Picture 57" hidden="1">
            <a:extLst>
              <a:ext uri="{FF2B5EF4-FFF2-40B4-BE49-F238E27FC236}">
                <a16:creationId xmlns:a16="http://schemas.microsoft.com/office/drawing/2014/main" xmlns="" id="{2E22A11C-225D-4E11-B916-DD6F0B954218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8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ussenslide titel tekst - Logo blauw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st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>
          <a:xfrm>
            <a:off x="0" y="1905000"/>
            <a:ext cx="9144000" cy="495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86" y="174484"/>
            <a:ext cx="8775000" cy="1152000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169069" y="1296003"/>
            <a:ext cx="8774906" cy="454025"/>
          </a:xfrm>
        </p:spPr>
        <p:txBody>
          <a:bodyPr/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77" name="Picture 76" hidden="1">
            <a:extLst>
              <a:ext uri="{FF2B5EF4-FFF2-40B4-BE49-F238E27FC236}">
                <a16:creationId xmlns:a16="http://schemas.microsoft.com/office/drawing/2014/main" xmlns="" id="{A374902D-9A0B-437F-B918-9F9A318382D8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9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4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35000" y="2443166"/>
            <a:ext cx="8748000" cy="1820829"/>
          </a:xfrm>
        </p:spPr>
        <p:txBody>
          <a:bodyPr tIns="0" bIns="0" anchor="t" anchorCtr="0">
            <a:noAutofit/>
          </a:bodyPr>
          <a:lstStyle>
            <a:lvl1pPr algn="l">
              <a:defRPr sz="5400"/>
            </a:lvl1pPr>
          </a:lstStyle>
          <a:p>
            <a:r>
              <a:rPr lang="nl-NL"/>
              <a:t>Grondwaterdata Waternet</a:t>
            </a:r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35000" y="4427273"/>
            <a:ext cx="8748000" cy="912833"/>
          </a:xfrm>
        </p:spPr>
        <p:txBody>
          <a:bodyPr tIns="0" bIns="0" anchor="t" anchorCtr="0">
            <a:no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T.b.v. Hackaton 29 oktober 2019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180001"/>
            <a:ext cx="1632398" cy="162000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xmlns="" id="{3F0631ED-91EE-4434-9006-1962E103C069}"/>
              </a:ext>
            </a:extLst>
          </p:cNvPr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35000" y="1439863"/>
            <a:ext cx="4023000" cy="1296000"/>
          </a:xfrm>
        </p:spPr>
        <p:txBody>
          <a:bodyPr tIns="0" bIns="0" anchor="t" anchorCtr="0">
            <a:noAutofit/>
          </a:bodyPr>
          <a:lstStyle>
            <a:lvl1pPr algn="l">
              <a:defRPr sz="3600"/>
            </a:lvl1pPr>
          </a:lstStyle>
          <a:p>
            <a:r>
              <a:rPr lang="nl-NL"/>
              <a:t>Grondwaterdata Waternet</a:t>
            </a:r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35000" y="2878138"/>
            <a:ext cx="4023000" cy="864000"/>
          </a:xfrm>
        </p:spPr>
        <p:txBody>
          <a:bodyPr tIns="0" bIns="0" anchor="t" anchorCtr="0">
            <a:no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T.b.v. Hackaton 29 oktober 2019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"/>
            <a:ext cx="1015716" cy="1008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EC7F5B61-BCEB-474F-A511-4412D9AC9F50}"/>
              </a:ext>
            </a:extLst>
          </p:cNvPr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object en voet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8986" y="1623600"/>
            <a:ext cx="8775000" cy="4320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42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8986" y="1621671"/>
            <a:ext cx="8775000" cy="43200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spcBef>
                <a:spcPts val="135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6DE3DA4A-25AA-4DD7-80F3-48EDD5F9911A}"/>
              </a:ext>
            </a:extLst>
          </p:cNvPr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174" cy="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regels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86" y="227239"/>
            <a:ext cx="4212000" cy="1224000"/>
          </a:xfr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168986" y="1684800"/>
            <a:ext cx="4212000" cy="4212000"/>
          </a:xfrm>
        </p:spPr>
        <p:txBody>
          <a:bodyPr/>
          <a:lstStyle>
            <a:lvl1pPr>
              <a:lnSpc>
                <a:spcPct val="100000"/>
              </a:lnSpc>
              <a:spcBef>
                <a:spcPts val="1350"/>
              </a:spcBef>
              <a:defRPr sz="1650"/>
            </a:lvl1pPr>
            <a:lvl2pPr>
              <a:lnSpc>
                <a:spcPct val="100000"/>
              </a:lnSpc>
              <a:spcBef>
                <a:spcPts val="900"/>
              </a:spcBef>
              <a:defRPr/>
            </a:lvl2pPr>
            <a:lvl3pPr>
              <a:lnSpc>
                <a:spcPct val="100000"/>
              </a:lnSpc>
              <a:spcBef>
                <a:spcPts val="900"/>
              </a:spcBef>
              <a:defRPr/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9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regels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86" y="227242"/>
            <a:ext cx="4212000" cy="616823"/>
          </a:xfrm>
        </p:spPr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168986" y="1125418"/>
            <a:ext cx="4212000" cy="4771385"/>
          </a:xfrm>
        </p:spPr>
        <p:txBody>
          <a:bodyPr/>
          <a:lstStyle>
            <a:lvl1pPr>
              <a:lnSpc>
                <a:spcPct val="100000"/>
              </a:lnSpc>
              <a:spcBef>
                <a:spcPts val="1350"/>
              </a:spcBef>
              <a:defRPr sz="1650"/>
            </a:lvl1pPr>
            <a:lvl2pPr>
              <a:lnSpc>
                <a:spcPct val="100000"/>
              </a:lnSpc>
              <a:spcBef>
                <a:spcPts val="900"/>
              </a:spcBef>
              <a:defRPr/>
            </a:lvl2pPr>
            <a:lvl3pPr>
              <a:lnSpc>
                <a:spcPct val="100000"/>
              </a:lnSpc>
              <a:spcBef>
                <a:spcPts val="900"/>
              </a:spcBef>
              <a:defRPr/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9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links, opsomm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00A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86" y="213178"/>
            <a:ext cx="3969000" cy="1224000"/>
          </a:xfrm>
        </p:spPr>
        <p:txBody>
          <a:bodyPr>
            <a:noAutofit/>
          </a:bodyPr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4760036" y="227239"/>
            <a:ext cx="4104000" cy="5796000"/>
          </a:xfrm>
        </p:spPr>
        <p:txBody>
          <a:bodyPr/>
          <a:lstStyle>
            <a:lvl5pP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est"/>
          <p:cNvSpPr txBox="1"/>
          <p:nvPr userDrawn="1">
            <p:custDataLst>
              <p:tags r:id="rId1"/>
            </p:custDataLst>
          </p:nvPr>
        </p:nvSpPr>
        <p:spPr>
          <a:xfrm>
            <a:off x="4792500" y="6543102"/>
            <a:ext cx="405000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900" b="1">
                <a:solidFill>
                  <a:srgbClr val="000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Grondwaterdata Waternet</a:t>
            </a:r>
            <a:endParaRPr lang="nl-NL" sz="900" b="1" dirty="0">
              <a:solidFill>
                <a:srgbClr val="0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87AB3F27-BF6A-4E8B-B56F-19A93A6F9DEC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9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ussenslide titel - Logo wit">
    <p:bg>
      <p:bgPr>
        <a:solidFill>
          <a:srgbClr val="00A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st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>
          <a:xfrm>
            <a:off x="0" y="1905000"/>
            <a:ext cx="9144000" cy="495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68986" y="174484"/>
            <a:ext cx="8775000" cy="1152000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0" name="Tijdelijke aanduiding voor inhoud 4"/>
          <p:cNvSpPr>
            <a:spLocks noGrp="1"/>
          </p:cNvSpPr>
          <p:nvPr>
            <p:ph sz="quarter" idx="11"/>
          </p:nvPr>
        </p:nvSpPr>
        <p:spPr>
          <a:xfrm>
            <a:off x="169069" y="1296003"/>
            <a:ext cx="8774906" cy="454025"/>
          </a:xfrm>
        </p:spPr>
        <p:txBody>
          <a:bodyPr/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77" name="Picture 76" hidden="1">
            <a:extLst>
              <a:ext uri="{FF2B5EF4-FFF2-40B4-BE49-F238E27FC236}">
                <a16:creationId xmlns:a16="http://schemas.microsoft.com/office/drawing/2014/main" xmlns="" id="{686BD6EF-E54A-4D37-9E0F-D2572E624BB3}"/>
              </a:ext>
            </a:extLst>
          </p:cNvPr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54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4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68986" y="227239"/>
            <a:ext cx="8775000" cy="12240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8986" y="1683456"/>
            <a:ext cx="8775000" cy="421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est"/>
          <p:cNvSpPr txBox="1"/>
          <p:nvPr userDrawn="1">
            <p:custDataLst>
              <p:tags r:id="rId15"/>
            </p:custDataLst>
          </p:nvPr>
        </p:nvSpPr>
        <p:spPr>
          <a:xfrm>
            <a:off x="4792500" y="6543102"/>
            <a:ext cx="4050000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900" b="1">
                <a:solidFill>
                  <a:srgbClr val="000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Grondwaterdata Waternet</a:t>
            </a:r>
            <a:endParaRPr lang="nl-NL" sz="900" b="1" dirty="0">
              <a:solidFill>
                <a:srgbClr val="000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xmlns="" id="{39BA9D0F-E4A7-48E9-883B-D26E237CA02D}"/>
              </a:ext>
            </a:extLst>
          </p:cNvPr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6264000"/>
            <a:ext cx="1688174" cy="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2" r:id="rId3"/>
    <p:sldLayoutId id="2147483650" r:id="rId4"/>
    <p:sldLayoutId id="2147483666" r:id="rId5"/>
    <p:sldLayoutId id="2147483663" r:id="rId6"/>
    <p:sldLayoutId id="2147483671" r:id="rId7"/>
    <p:sldLayoutId id="2147483665" r:id="rId8"/>
    <p:sldLayoutId id="2147483668" r:id="rId9"/>
    <p:sldLayoutId id="2147483672" r:id="rId10"/>
    <p:sldLayoutId id="2147483669" r:id="rId11"/>
    <p:sldLayoutId id="2147483670" r:id="rId12"/>
    <p:sldLayoutId id="214748365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3000"/>
        </a:lnSpc>
        <a:spcBef>
          <a:spcPts val="1350"/>
        </a:spcBef>
        <a:buFont typeface="Arial" panose="020B0604020202020204" pitchFamily="34" charset="0"/>
        <a:buChar char="•"/>
        <a:defRPr sz="2100" kern="1200">
          <a:solidFill>
            <a:srgbClr val="000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0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0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0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0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nl-NL"/>
              <a:t>Grondwaterdata Waternet</a:t>
            </a:r>
          </a:p>
        </p:txBody>
      </p:sp>
      <p:sp>
        <p:nvSpPr>
          <p:cNvPr id="11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/>
              <a:t>T.b.v. Hackaton 29 oktober 2019</a:t>
            </a:r>
            <a:endParaRPr lang="nl-NL" dirty="0"/>
          </a:p>
        </p:txBody>
      </p:sp>
      <p:pic>
        <p:nvPicPr>
          <p:cNvPr id="6" name="Picture Placeholder 5" descr="A picture containing outdoor, person, man, grass&#10;&#10;Description automatically generated">
            <a:extLst>
              <a:ext uri="{FF2B5EF4-FFF2-40B4-BE49-F238E27FC236}">
                <a16:creationId xmlns:a16="http://schemas.microsoft.com/office/drawing/2014/main" xmlns="" id="{F62984F8-C7BB-47BE-8EFA-FFCF54D1D2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3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0EE65-5E84-4A02-88BD-D9CB06B0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6" y="76319"/>
            <a:ext cx="8775000" cy="687161"/>
          </a:xfrm>
        </p:spPr>
        <p:txBody>
          <a:bodyPr/>
          <a:lstStyle/>
          <a:p>
            <a:r>
              <a:rPr lang="nl-NL" dirty="0"/>
              <a:t>Utrecht-Zuid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C6D8C-3BE6-439C-AD64-0225ACBA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269000"/>
            <a:ext cx="8775000" cy="4320000"/>
          </a:xfrm>
        </p:spPr>
        <p:txBody>
          <a:bodyPr/>
          <a:lstStyle/>
          <a:p>
            <a:r>
              <a:rPr lang="nl-NL" dirty="0"/>
              <a:t>Getij in de Lek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5B00EC66-338E-43C6-9EF9-F62C954A21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405"/>
            <a:ext cx="4882718" cy="24413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5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voor tijdreeksen 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68986" y="1623599"/>
            <a:ext cx="8775000" cy="4621557"/>
          </a:xfrm>
        </p:spPr>
        <p:txBody>
          <a:bodyPr/>
          <a:lstStyle/>
          <a:p>
            <a:pPr marL="360363" indent="-360363"/>
            <a:r>
              <a:rPr lang="nl-NL" sz="2400" dirty="0"/>
              <a:t>Amsterdamse Waterleidingduinen</a:t>
            </a:r>
          </a:p>
          <a:p>
            <a:pPr marL="342900" lvl="1" indent="0">
              <a:buNone/>
            </a:pPr>
            <a:r>
              <a:rPr lang="nl-NL" sz="2100" u="sng" dirty="0"/>
              <a:t>Kenmerken:</a:t>
            </a:r>
          </a:p>
          <a:p>
            <a:pPr lvl="1"/>
            <a:r>
              <a:rPr lang="nl-NL" dirty="0"/>
              <a:t>Relatief snel grondwatersysteem (getijden vanuit Noordzee, aanpassingen waterwinning)  </a:t>
            </a:r>
            <a:r>
              <a:rPr lang="nl-NL" dirty="0">
                <a:solidFill>
                  <a:srgbClr val="C00000"/>
                </a:solidFill>
              </a:rPr>
              <a:t>~uren - dag</a:t>
            </a:r>
          </a:p>
          <a:p>
            <a:pPr lvl="1"/>
            <a:r>
              <a:rPr lang="nl-NL" dirty="0"/>
              <a:t>Trager systeem (neerslag gedreven, geen peilbeheersing) </a:t>
            </a:r>
            <a:r>
              <a:rPr lang="nl-NL" dirty="0">
                <a:solidFill>
                  <a:srgbClr val="C00000"/>
                </a:solidFill>
              </a:rPr>
              <a:t>~dagen - weken</a:t>
            </a:r>
          </a:p>
          <a:p>
            <a:pPr lvl="1"/>
            <a:r>
              <a:rPr lang="nl-NL" dirty="0"/>
              <a:t>Nog trager systeem (</a:t>
            </a:r>
            <a:r>
              <a:rPr lang="nl-NL" dirty="0" err="1"/>
              <a:t>seizoensverschillen</a:t>
            </a:r>
            <a:r>
              <a:rPr lang="nl-NL" dirty="0"/>
              <a:t>) </a:t>
            </a:r>
            <a:r>
              <a:rPr lang="nl-NL" dirty="0">
                <a:solidFill>
                  <a:srgbClr val="C00000"/>
                </a:solidFill>
              </a:rPr>
              <a:t>~jaar</a:t>
            </a:r>
          </a:p>
          <a:p>
            <a:pPr lvl="1"/>
            <a:r>
              <a:rPr lang="nl-NL" dirty="0" err="1"/>
              <a:t>Supertraag</a:t>
            </a:r>
            <a:r>
              <a:rPr lang="nl-NL" dirty="0"/>
              <a:t> systeem (bewegingen van zoet/brak/zoute overgangszone) </a:t>
            </a:r>
            <a:r>
              <a:rPr lang="nl-NL" dirty="0">
                <a:solidFill>
                  <a:srgbClr val="C00000"/>
                </a:solidFill>
              </a:rPr>
              <a:t>~eeuwen</a:t>
            </a:r>
          </a:p>
          <a:p>
            <a:pPr marL="342900" lvl="1" indent="0">
              <a:buNone/>
            </a:pPr>
            <a:r>
              <a:rPr lang="nl-NL" dirty="0"/>
              <a:t>… allemaal in dezelfde reeksen</a:t>
            </a:r>
          </a:p>
          <a:p>
            <a:pPr marL="342900" lvl="1" indent="0">
              <a:buNone/>
            </a:pPr>
            <a:endParaRPr lang="nl-NL" dirty="0"/>
          </a:p>
          <a:p>
            <a:r>
              <a:rPr lang="nl-NL" sz="2400" dirty="0"/>
              <a:t>Zuiden van provincie Utrecht</a:t>
            </a:r>
          </a:p>
          <a:p>
            <a:pPr marL="342900" lvl="1" indent="0">
              <a:buNone/>
            </a:pPr>
            <a:r>
              <a:rPr lang="nl-NL" sz="2100" u="sng" dirty="0"/>
              <a:t>Kenmerken:</a:t>
            </a:r>
          </a:p>
          <a:p>
            <a:pPr lvl="1"/>
            <a:r>
              <a:rPr lang="nl-NL" dirty="0"/>
              <a:t>Vrijwel allemaal “snelle” systemen, vrijwel overal peilbeheersing</a:t>
            </a:r>
          </a:p>
          <a:p>
            <a:pPr lvl="1"/>
            <a:r>
              <a:rPr lang="nl-NL" dirty="0"/>
              <a:t>Eveneens getij (vanuit de Lek)</a:t>
            </a:r>
          </a:p>
          <a:p>
            <a:pPr lvl="1"/>
            <a:r>
              <a:rPr lang="nl-NL" dirty="0"/>
              <a:t>Invloed van waterwinning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27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1C258-C0C7-4C67-8356-104E1DFC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valt er te zien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CEEC4-0391-40D1-8BD5-DAF9933F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Voorspelbare fluctuaties (getij, deels waterwinning)</a:t>
            </a:r>
          </a:p>
          <a:p>
            <a:r>
              <a:rPr lang="nl-NL" dirty="0"/>
              <a:t>Onvoorspelbare fluctuaties (neerslag, deels waterwinning)</a:t>
            </a:r>
          </a:p>
          <a:p>
            <a:r>
              <a:rPr lang="nl-NL" dirty="0"/>
              <a:t>Fouten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4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A0993-F604-43DA-9239-7B21A66D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86" y="227239"/>
            <a:ext cx="8775000" cy="687161"/>
          </a:xfrm>
        </p:spPr>
        <p:txBody>
          <a:bodyPr/>
          <a:lstStyle/>
          <a:p>
            <a:r>
              <a:rPr lang="nl-NL" dirty="0"/>
              <a:t>Hoe ziet een put er uit ?</a:t>
            </a:r>
          </a:p>
        </p:txBody>
      </p:sp>
      <p:pic>
        <p:nvPicPr>
          <p:cNvPr id="11" name="Picture 10" descr="A close up of a dry grass field&#10;&#10;Description automatically generated">
            <a:extLst>
              <a:ext uri="{FF2B5EF4-FFF2-40B4-BE49-F238E27FC236}">
                <a16:creationId xmlns:a16="http://schemas.microsoft.com/office/drawing/2014/main" xmlns="" id="{35673E6C-8FC7-471F-BA3C-00954C2E1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841"/>
            <a:ext cx="5629614" cy="4222209"/>
          </a:xfrm>
          <a:prstGeom prst="rect">
            <a:avLst/>
          </a:prstGeom>
        </p:spPr>
      </p:pic>
      <p:pic>
        <p:nvPicPr>
          <p:cNvPr id="13" name="Picture 12" descr="A picture containing outdoor, grass, sitting, side&#10;&#10;Description automatically generated">
            <a:extLst>
              <a:ext uri="{FF2B5EF4-FFF2-40B4-BE49-F238E27FC236}">
                <a16:creationId xmlns:a16="http://schemas.microsoft.com/office/drawing/2014/main" xmlns="" id="{93C69DD8-7BD1-428F-9A6F-A4D4758D7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9575"/>
            <a:ext cx="3517901" cy="2638425"/>
          </a:xfrm>
          <a:prstGeom prst="rect">
            <a:avLst/>
          </a:prstGeom>
          <a:ln w="47625">
            <a:solidFill>
              <a:schemeClr val="bg1"/>
            </a:solidFill>
          </a:ln>
        </p:spPr>
      </p:pic>
      <p:pic>
        <p:nvPicPr>
          <p:cNvPr id="19" name="Picture 18" descr="A picture containing grass, outdoor, field, sitting&#10;&#10;Description automatically generated">
            <a:extLst>
              <a:ext uri="{FF2B5EF4-FFF2-40B4-BE49-F238E27FC236}">
                <a16:creationId xmlns:a16="http://schemas.microsoft.com/office/drawing/2014/main" xmlns="" id="{4EE9C7DD-BA18-4F51-87A1-B0A1E7D86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26" y="1514474"/>
            <a:ext cx="3435273" cy="2576455"/>
          </a:xfrm>
          <a:prstGeom prst="rect">
            <a:avLst/>
          </a:prstGeom>
        </p:spPr>
      </p:pic>
      <p:pic>
        <p:nvPicPr>
          <p:cNvPr id="21" name="Picture 20" descr="A picture containing grass, outdoor, sitting, plate&#10;&#10;Description automatically generated">
            <a:extLst>
              <a:ext uri="{FF2B5EF4-FFF2-40B4-BE49-F238E27FC236}">
                <a16:creationId xmlns:a16="http://schemas.microsoft.com/office/drawing/2014/main" xmlns="" id="{2E2A8329-50FB-4EC2-982E-E3B9BC08D7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26" y="4219574"/>
            <a:ext cx="3435274" cy="2638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41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468A0-EA7D-436C-85A1-C865D116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0" y="0"/>
            <a:ext cx="8775000" cy="699175"/>
          </a:xfrm>
        </p:spPr>
        <p:txBody>
          <a:bodyPr/>
          <a:lstStyle/>
          <a:p>
            <a:r>
              <a:rPr lang="nl-NL" dirty="0"/>
              <a:t>Opbouw van een (ingewikkelde) </a:t>
            </a:r>
            <a:r>
              <a:rPr lang="nl-NL" dirty="0" err="1"/>
              <a:t>peilput</a:t>
            </a:r>
            <a:endParaRPr lang="nl-NL" dirty="0"/>
          </a:p>
        </p:txBody>
      </p:sp>
      <p:pic>
        <p:nvPicPr>
          <p:cNvPr id="4" name="Picture 3" descr="A close up of a truck&#10;&#10;Description automatically generated">
            <a:extLst>
              <a:ext uri="{FF2B5EF4-FFF2-40B4-BE49-F238E27FC236}">
                <a16:creationId xmlns:a16="http://schemas.microsoft.com/office/drawing/2014/main" xmlns="" id="{ADAC211A-FC31-45BF-8C45-EA97EC1E80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026034"/>
            <a:ext cx="5029200" cy="2828925"/>
          </a:xfrm>
          <a:prstGeom prst="rect">
            <a:avLst/>
          </a:prstGeom>
        </p:spPr>
      </p:pic>
      <p:pic>
        <p:nvPicPr>
          <p:cNvPr id="5" name="Picture 4" descr="A picture containing building, outdoor, sitting, metal&#10;&#10;Description automatically generated">
            <a:extLst>
              <a:ext uri="{FF2B5EF4-FFF2-40B4-BE49-F238E27FC236}">
                <a16:creationId xmlns:a16="http://schemas.microsoft.com/office/drawing/2014/main" xmlns="" id="{B0BE8F9C-BB80-42A4-97E3-1E6EC7DD1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5"/>
          <a:stretch/>
        </p:blipFill>
        <p:spPr>
          <a:xfrm>
            <a:off x="-1" y="687118"/>
            <a:ext cx="5476875" cy="3225125"/>
          </a:xfrm>
          <a:prstGeom prst="rect">
            <a:avLst/>
          </a:prstGeom>
        </p:spPr>
      </p:pic>
      <p:pic>
        <p:nvPicPr>
          <p:cNvPr id="6" name="Picture 5" descr="A picture containing building, sitting, white, meter&#10;&#10;Description automatically generated">
            <a:extLst>
              <a:ext uri="{FF2B5EF4-FFF2-40B4-BE49-F238E27FC236}">
                <a16:creationId xmlns:a16="http://schemas.microsoft.com/office/drawing/2014/main" xmlns="" id="{6D437E42-C3DB-49C2-96DE-72971A946A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4555"/>
            <a:ext cx="2140085" cy="2853446"/>
          </a:xfrm>
          <a:prstGeom prst="rect">
            <a:avLst/>
          </a:prstGeom>
          <a:ln w="31750">
            <a:solidFill>
              <a:schemeClr val="bg1"/>
            </a:solidFill>
          </a:ln>
        </p:spPr>
      </p:pic>
      <p:pic>
        <p:nvPicPr>
          <p:cNvPr id="8" name="Picture 7" descr="A picture containing outdoor, sitting, small, broken&#10;&#10;Description automatically generated">
            <a:extLst>
              <a:ext uri="{FF2B5EF4-FFF2-40B4-BE49-F238E27FC236}">
                <a16:creationId xmlns:a16="http://schemas.microsoft.com/office/drawing/2014/main" xmlns="" id="{13F0E839-B9A1-4149-A982-8C1CEE14676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/>
          <a:stretch/>
        </p:blipFill>
        <p:spPr>
          <a:xfrm>
            <a:off x="5638800" y="904875"/>
            <a:ext cx="3505200" cy="2936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CC4139-2961-4A4E-B9FB-40C4C170F430}"/>
              </a:ext>
            </a:extLst>
          </p:cNvPr>
          <p:cNvSpPr txBox="1"/>
          <p:nvPr/>
        </p:nvSpPr>
        <p:spPr>
          <a:xfrm>
            <a:off x="2068421" y="347207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Gewoon peilfilter (2”)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7A09B4-1CF3-4BF2-8394-8582BE9A647F}"/>
              </a:ext>
            </a:extLst>
          </p:cNvPr>
          <p:cNvSpPr txBox="1"/>
          <p:nvPr/>
        </p:nvSpPr>
        <p:spPr>
          <a:xfrm>
            <a:off x="1383618" y="535722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Mini-</a:t>
            </a:r>
          </a:p>
          <a:p>
            <a:r>
              <a:rPr lang="nl-NL" dirty="0">
                <a:solidFill>
                  <a:schemeClr val="bg1"/>
                </a:solidFill>
              </a:rPr>
              <a:t>filter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5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525" y="315532"/>
            <a:ext cx="5162550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12442" r="40845"/>
          <a:stretch/>
        </p:blipFill>
        <p:spPr>
          <a:xfrm>
            <a:off x="5469860" y="3528810"/>
            <a:ext cx="3674140" cy="332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7" y="225793"/>
            <a:ext cx="8775000" cy="631065"/>
          </a:xfrm>
        </p:spPr>
        <p:txBody>
          <a:bodyPr/>
          <a:lstStyle/>
          <a:p>
            <a:r>
              <a:rPr lang="en-US" dirty="0" smtClean="0"/>
              <a:t>Sensors</a:t>
            </a:r>
            <a:r>
              <a:rPr lang="en-US" sz="2400" dirty="0" smtClean="0"/>
              <a:t> (</a:t>
            </a:r>
            <a:r>
              <a:rPr lang="en-US" sz="2400" dirty="0" err="1" smtClean="0"/>
              <a:t>drukopnemers</a:t>
            </a:r>
            <a:r>
              <a:rPr lang="en-US" sz="2400" dirty="0" smtClean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776996"/>
            <a:ext cx="5048518" cy="3522469"/>
            <a:chOff x="0" y="2776996"/>
            <a:chExt cx="5048518" cy="352246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2" t="3926"/>
            <a:stretch/>
          </p:blipFill>
          <p:spPr>
            <a:xfrm>
              <a:off x="0" y="2776996"/>
              <a:ext cx="4893972" cy="352246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146997" y="3129566"/>
              <a:ext cx="901521" cy="347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9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3B4F6-38E5-44E3-89C5-6FE6DE28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19" y="197206"/>
            <a:ext cx="8779884" cy="914400"/>
          </a:xfrm>
        </p:spPr>
        <p:txBody>
          <a:bodyPr/>
          <a:lstStyle/>
          <a:p>
            <a:pPr algn="r"/>
            <a:r>
              <a:rPr lang="nl-NL" sz="3200" dirty="0"/>
              <a:t>Tijdreeks van put in AWD met invloed van getij en neerslag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3FF53650-5F54-4D64-B4D0-50C0D7456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655136"/>
            <a:ext cx="5048251" cy="3357119"/>
          </a:xfrm>
          <a:prstGeom prst="rect">
            <a:avLst/>
          </a:prstGeom>
        </p:spPr>
      </p:pic>
      <p:pic>
        <p:nvPicPr>
          <p:cNvPr id="5" name="Picture 4" descr="A picture containing table, sitting, colorful, group&#10;&#10;Description automatically generated">
            <a:extLst>
              <a:ext uri="{FF2B5EF4-FFF2-40B4-BE49-F238E27FC236}">
                <a16:creationId xmlns:a16="http://schemas.microsoft.com/office/drawing/2014/main" xmlns="" id="{EA822108-B7E7-4F7C-A019-9BFD32855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145"/>
            <a:ext cx="5610757" cy="37451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08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A70EE-D59F-4D95-922F-E9E3A416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Fouten in meetreeksen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F612E1-9357-4A90-A9E8-61A9831E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86" y="1185450"/>
            <a:ext cx="8775000" cy="4320000"/>
          </a:xfrm>
        </p:spPr>
        <p:txBody>
          <a:bodyPr/>
          <a:lstStyle/>
          <a:p>
            <a:pPr marL="0" indent="0">
              <a:buNone/>
            </a:pPr>
            <a:r>
              <a:rPr lang="nl-NL" sz="2800" dirty="0"/>
              <a:t>Drift van meetwaarden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E64A7DD9-AA2F-43EE-A914-BB6DF2457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4" y="1695450"/>
            <a:ext cx="9144000" cy="4600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50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17AD3-0645-4E6F-BDBA-7F5C4F97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00" y="183113"/>
            <a:ext cx="8775000" cy="731287"/>
          </a:xfrm>
        </p:spPr>
        <p:txBody>
          <a:bodyPr/>
          <a:lstStyle/>
          <a:p>
            <a:r>
              <a:rPr lang="nl-NL" dirty="0"/>
              <a:t>Fouten in meetreeksen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FCBD94FD-E134-448F-B6EE-93B394419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r="14361" b="2703"/>
          <a:stretch/>
        </p:blipFill>
        <p:spPr>
          <a:xfrm>
            <a:off x="-15514" y="1952625"/>
            <a:ext cx="9144000" cy="4905375"/>
          </a:xfr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3B74B66-42AF-4E7B-B443-FED2CEA170E7}"/>
              </a:ext>
            </a:extLst>
          </p:cNvPr>
          <p:cNvSpPr txBox="1">
            <a:spLocks/>
          </p:cNvSpPr>
          <p:nvPr/>
        </p:nvSpPr>
        <p:spPr>
          <a:xfrm>
            <a:off x="168986" y="1185450"/>
            <a:ext cx="8775000" cy="432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ts val="3000"/>
              </a:lnSpc>
              <a:spcBef>
                <a:spcPts val="13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0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0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0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0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800" dirty="0"/>
              <a:t>Zomer/wintertijd, drift in interne klok van datalogger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4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AUTEUR2EMAIL" val=""/>
  <p:tag name="AUTEUR2FUNCTIE" val=""/>
  <p:tag name="AUTEUR3EMAIL" val=""/>
  <p:tag name="AUTEUR3FUNCTIE" val=""/>
  <p:tag name="SJABLOON" val="Waternet standaard"/>
  <p:tag name="BEDRIJFID" val="46"/>
  <p:tag name="BEDRIJF" val="TOP"/>
  <p:tag name="TAAL" val="Nederlands"/>
  <p:tag name="ONDERTITEL" val="T.b.v. Hackaton 29 oktober 2019"/>
  <p:tag name="TITELAUTEURS" val="0"/>
  <p:tag name="VIEWOFFICEVERSIE" val="2018.2.2.21353"/>
  <p:tag name="TITEL" val="Grondwaterdata Waterne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8,50393676757813;493,228332519531;141,431030273438;530,0787353515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ORIGINELEAFMETINGEN" val="8,50393676757813;493,228332519531;141,6259765625;530,0787353515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ANTALNAARACHTEREN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KOPIEERNAARPRESENTATIE" val="1"/>
  <p:tag name="ORIGINELEAFMETINGEN" val="8,50393676757813;493,228332519531;141,6259765625;530,0787353515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ANTALNAARACHTEREN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KOPIEERNAARPRESENTATIE" val="1"/>
  <p:tag name="ORIGINELEAFMETINGEN" val="8,50393676757813;493,228332519531;141,6259765625;530,07873535156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ANTALNAARACHTEREN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KOPIEERNAARPRESENTATIE" val="1"/>
  <p:tag name="ORIGINELEAFMETINGEN" val="8,50393676757813;493,228332519531;141,460159301758;530,0787353515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ANTALNAARACHTEREN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KOPIEERNAARPRESENTATIE" val="1"/>
  <p:tag name="ORIGINELEAFMETINGEN" val="8,50393676757813;493,228332519531;141,460159301758;530,0787353515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IEWOFFICEVERSIE" val="2018.2.2.213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8,50393676757813;493,228332519531;141,431030273438;530,0787353515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ORIGINELEAFMETINGEN" val="8,50393676757813;493,228332519531;141,6259765625;530,0787353515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ExtraLogo"/>
  <p:tag name="ORIGINELEAFMETINGEN" val="8,50393676757813;493,228332519531;141,6259765625;530,078735351563"/>
</p:tagLst>
</file>

<file path=ppt/theme/theme1.xml><?xml version="1.0" encoding="utf-8"?>
<a:theme xmlns:a="http://schemas.openxmlformats.org/drawingml/2006/main" name="Kantoorthema">
  <a:themeElements>
    <a:clrScheme name="Waternet">
      <a:dk1>
        <a:srgbClr val="00A0EF"/>
      </a:dk1>
      <a:lt1>
        <a:srgbClr val="FFFFFF"/>
      </a:lt1>
      <a:dk2>
        <a:srgbClr val="1D378B"/>
      </a:dk2>
      <a:lt2>
        <a:srgbClr val="808080"/>
      </a:lt2>
      <a:accent1>
        <a:srgbClr val="000050"/>
      </a:accent1>
      <a:accent2>
        <a:srgbClr val="00ADEF"/>
      </a:accent2>
      <a:accent3>
        <a:srgbClr val="AAC02C"/>
      </a:accent3>
      <a:accent4>
        <a:srgbClr val="172D76"/>
      </a:accent4>
      <a:accent5>
        <a:srgbClr val="D2DCAC"/>
      </a:accent5>
      <a:accent6>
        <a:srgbClr val="009CD9"/>
      </a:accent6>
      <a:hlink>
        <a:srgbClr val="1D378B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Waternet">
        <a:dk1>
          <a:srgbClr val="00A0EF"/>
        </a:dk1>
        <a:lt1>
          <a:srgbClr val="FFFFFF"/>
        </a:lt1>
        <a:dk2>
          <a:srgbClr val="1D378B"/>
        </a:dk2>
        <a:lt2>
          <a:srgbClr val="808080"/>
        </a:lt2>
        <a:accent1>
          <a:srgbClr val="000050"/>
        </a:accent1>
        <a:accent2>
          <a:srgbClr val="00ADEF"/>
        </a:accent2>
        <a:accent3>
          <a:srgbClr val="AAC02C"/>
        </a:accent3>
        <a:accent4>
          <a:srgbClr val="172D76"/>
        </a:accent4>
        <a:accent5>
          <a:srgbClr val="D2DCAC"/>
        </a:accent5>
        <a:accent6>
          <a:srgbClr val="009CD9"/>
        </a:accent6>
        <a:hlink>
          <a:srgbClr val="1D378B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ernet standaard.potx" id="{A3E88056-FC3A-4179-B799-D0E114645803}" vid="{1E4DD9FA-19EB-4840-8376-72261744F213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Waternet standaard</Template>
  <TotalTime>169</TotalTime>
  <Words>181</Words>
  <Application>Microsoft Office PowerPoint</Application>
  <PresentationFormat>On-screen Show (4:3)</PresentationFormat>
  <Paragraphs>40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Grondwaterdata Waternet</vt:lpstr>
      <vt:lpstr>Wat voor tijdreeksen ?</vt:lpstr>
      <vt:lpstr>Wat valt er te zien ?</vt:lpstr>
      <vt:lpstr>Hoe ziet een put er uit ?</vt:lpstr>
      <vt:lpstr>Opbouw van een (ingewikkelde) peilput</vt:lpstr>
      <vt:lpstr>Sensors (drukopnemers)</vt:lpstr>
      <vt:lpstr>Tijdreeks van put in AWD met invloed van getij en neerslag</vt:lpstr>
      <vt:lpstr>Fouten in meetreeksen</vt:lpstr>
      <vt:lpstr>Fouten in meetreeksen</vt:lpstr>
      <vt:lpstr>Utrecht-Zuid</vt:lpstr>
    </vt:vector>
  </TitlesOfParts>
  <Company>Waternet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Grondwaterdata Waternet</dc:title>
  <dc:creator>Philip Nienhuis</dc:creator>
  <cp:lastModifiedBy>Philip Nienhuis</cp:lastModifiedBy>
  <cp:revision>15</cp:revision>
  <dcterms:created xsi:type="dcterms:W3CDTF">2019-10-28T14:49:37Z</dcterms:created>
  <dcterms:modified xsi:type="dcterms:W3CDTF">2019-10-29T07:39:49Z</dcterms:modified>
</cp:coreProperties>
</file>