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03" r:id="rId4"/>
    <p:sldId id="304" r:id="rId5"/>
    <p:sldId id="306" r:id="rId6"/>
    <p:sldId id="305" r:id="rId7"/>
    <p:sldId id="257" r:id="rId8"/>
    <p:sldId id="307" r:id="rId9"/>
    <p:sldId id="30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926" autoAdjust="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3F1A-0811-4293-A23B-D05908D8000A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065-8330-499B-921C-C8CED6285C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71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Kim Hermans (EZK) , beleidsambtenaar , viewers en uitvoering dashboard klimaatbeleid, energieverkenning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065-8330-499B-921C-C8CED6285C0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46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065-8330-499B-921C-C8CED6285C0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6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C4A43-61CA-4F1A-A8BE-3CCA6E675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BCC54-555A-44EF-81CF-EDFF01CC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98D7AE-2225-42E0-86C9-DB7632E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408374-745A-4D96-9546-098B8863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3FEFE3-6687-4656-9521-1815D93E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28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3F1D0-EB33-44AB-9F4C-201458D0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0B68D5-82E8-46C2-AD40-36F17FB6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DD1A51-78BC-4C76-BAE4-2B11596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BBF217-01A7-4239-AC67-5BF2F0B7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5B679A-485A-463E-AB74-59E1901E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3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06B5A3-8A15-4987-A486-162589EF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A46437-2A79-41E4-B971-31D3D849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7AB129-093C-4181-B48D-3F84025A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C74D79-A642-44B7-B7C6-41F7B62D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059EDC-5DD3-4A52-9DEB-7C9F7794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75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D2A9E-BBD7-4EA4-B208-77C51F02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78DBB1-406C-4D3F-B6E3-E0144000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3B36DE-BC14-4F6A-AD89-D701D099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E3ED77-C464-445B-8136-B5A35DCE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0880E5-FE34-429E-B2C5-6BB496EC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34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C927-AA17-43A0-94DA-3A465B7C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826AA8-2E0D-4105-87E4-4572B1F2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75A8E3-CE7C-4928-8B5F-42503C77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4E0D80-7F90-4724-B9A1-48DB4EAC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8ACB40-A792-4318-B811-EB38F79D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1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F8D1A-AF56-4089-843F-102347BC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86442-9E96-4851-9A18-309BECB7F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B03223-9B4C-4BCE-8003-7CC0AAB8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8B1362-6A32-4972-A287-5092969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60B4B8-FADF-4EED-AC08-65978121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848EB-82FA-4F1E-A1D6-F1EB819D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3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91474-CB6E-4C40-A068-864EED35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9F3056-2FEC-4058-8349-8A61B83D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BEB768-33F8-426D-A2A7-98ED6C5C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53122E-ACCE-4C17-AC0A-F41A881F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70CD4BB-F97F-4CC7-ADF4-EEAF510F1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90E38E-8ED6-499C-B0B2-408FAE10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AE06AD6-B874-427C-B52A-31A77352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044F7D1-1F99-4E6C-9825-18BD677F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63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E5F51-D800-4363-A816-21B07D6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386761-ACEA-41AE-9E9F-68CD323E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E84A56-D652-42DB-91E5-7226D23A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8D7C36-BBA0-4468-B883-673DCE5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7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91815E-23D1-4BAF-A1A4-465C33E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B754A3-F21D-4C64-BE65-53AB000B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29D62C-A146-474E-9D82-407918BF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92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25C9-A425-4E3F-BC6C-F83F35CD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D03D7-34E7-4982-8A38-0BB1AD64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79DA66-4256-4B04-80A2-417787D6D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664DC3-80E4-4776-8414-201DDD6C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6F0972-A7B5-4C8E-B606-C649BAB6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78084-EC9F-428A-A5F5-2E4334F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EE74F-7303-4DC0-852C-1CFCD2DF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717A6BA-8768-4F41-9C9D-4A49CD690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52A9B9-22F8-4B85-B6FB-753D5A39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608C36-8859-4C4A-A46A-1934C721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2A5674-7F4D-473A-978D-E8BE6445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C7EC7C-812E-46BB-8DCE-8A679DB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24C34B7-7CC8-4EB7-8B02-DA6BA17E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44867B-F349-4A13-966D-1A4C1FBC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0B4D58-3686-4BAC-BD19-CF4413F88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810E-09FE-4B23-9390-48DD2F8E0857}" type="datetimeFigureOut">
              <a:rPr lang="nl-NL" smtClean="0"/>
              <a:t>12-8-2020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784080-6BE3-4540-8E92-9C2113E6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2DC324-3303-4C49-8DE6-2762F1DD5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7181-5620-4BF6-A428-576231207F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9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93DBE-E33F-492B-8D37-1CBFF0B75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Project-aanpak</a:t>
            </a:r>
            <a:br>
              <a:rPr lang="nl-NL" dirty="0"/>
            </a:br>
            <a:r>
              <a:rPr lang="nl-NL" dirty="0"/>
              <a:t>Datastandaarden energie en gebouw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E944A2-DE07-48D7-8978-73FF2DD76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Versie 0.1</a:t>
            </a:r>
            <a:endParaRPr lang="nl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85EC1F-6004-4BBF-8D6E-23A03066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1700" y="5274918"/>
            <a:ext cx="2843212" cy="144338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427963B-4A91-4054-91C3-683983FABA57}"/>
              </a:ext>
            </a:extLst>
          </p:cNvPr>
          <p:cNvSpPr txBox="1"/>
          <p:nvPr/>
        </p:nvSpPr>
        <p:spPr>
          <a:xfrm>
            <a:off x="971550" y="6083300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augustus 2020</a:t>
            </a:r>
          </a:p>
        </p:txBody>
      </p:sp>
    </p:spTree>
    <p:extLst>
      <p:ext uri="{BB962C8B-B14F-4D97-AF65-F5344CB8AC3E}">
        <p14:creationId xmlns:p14="http://schemas.microsoft.com/office/powerpoint/2010/main" val="21852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1A92F-4683-4CD9-9F3F-C1A5EBC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 van 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C021D8-4BDD-4CEB-8A71-3E599C73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Doorlooptijd: juni 2020 t/m mrt-apr 2021</a:t>
            </a:r>
          </a:p>
          <a:p>
            <a:r>
              <a:rPr lang="nl-NL" dirty="0"/>
              <a:t>Snel veranderende context</a:t>
            </a:r>
          </a:p>
          <a:p>
            <a:r>
              <a:rPr lang="nl-NL" dirty="0"/>
              <a:t>Doel: Topmodel IM Energietransitie opstellen met specifieke onderdelen en deze verbinden met andere </a:t>
            </a:r>
            <a:r>
              <a:rPr lang="nl-NL" dirty="0" err="1"/>
              <a:t>IM’en</a:t>
            </a:r>
            <a:r>
              <a:rPr lang="nl-NL" dirty="0"/>
              <a:t>; uitgangspunt hiervoor is o.a. het IM Energie-Installaties</a:t>
            </a:r>
          </a:p>
          <a:p>
            <a:r>
              <a:rPr lang="nl-NL" dirty="0"/>
              <a:t>Het resultaat is helder gedefinieerd, maar de realisatie is afhankelijk van stakeholders, andere projecten, ontwikkelingen, etc. </a:t>
            </a:r>
          </a:p>
          <a:p>
            <a:r>
              <a:rPr lang="nl-NL" dirty="0"/>
              <a:t>0-slag: Topmodel opstellen met belangrijkste stakeholders: TNO, </a:t>
            </a:r>
            <a:r>
              <a:rPr lang="nl-NL" dirty="0" err="1"/>
              <a:t>Disgeo</a:t>
            </a:r>
            <a:r>
              <a:rPr lang="nl-NL" dirty="0"/>
              <a:t>, </a:t>
            </a:r>
            <a:r>
              <a:rPr lang="nl-NL" dirty="0" err="1"/>
              <a:t>installatiebranch</a:t>
            </a:r>
            <a:r>
              <a:rPr lang="nl-NL" dirty="0"/>
              <a:t> en netbeheer NL (met use case 1)</a:t>
            </a:r>
          </a:p>
          <a:p>
            <a:r>
              <a:rPr lang="nl-NL" dirty="0"/>
              <a:t>Daarna tweeslag: twee use cases, elk in 3 maanden tijd, dakpansgewijs overlappend, leren van elk use case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2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CE6E6-B583-4BB8-AF07-FB9791E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Voorbereidingsfase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49DEB-A681-417C-BD34-39701EAE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Methodiek vaststellen </a:t>
            </a:r>
            <a:r>
              <a:rPr lang="nl-NL" dirty="0"/>
              <a:t>tbv beschrijving metadata, definities, rekenregels, begrippencatalogi, bepalingsmethoden, publicatie-mechanisme, versiebeheer </a:t>
            </a:r>
          </a:p>
          <a:p>
            <a:r>
              <a:rPr lang="nl-NL" i="1" dirty="0"/>
              <a:t>Criteria opstellen </a:t>
            </a:r>
            <a:r>
              <a:rPr lang="nl-NL" dirty="0"/>
              <a:t>voor slag 1-3: use case / scope</a:t>
            </a:r>
          </a:p>
          <a:p>
            <a:r>
              <a:rPr lang="nl-NL" i="1" dirty="0"/>
              <a:t>Netwerk/stakeholders informeren </a:t>
            </a:r>
            <a:r>
              <a:rPr lang="nl-NL" dirty="0"/>
              <a:t>op hoofdlijnen; community in beeld brengen (zie: betrokken partijen) en betrokkenheid organiseren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216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FABAA-A147-4D9D-8F20-4F652F56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Use case (1)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2D6906-0657-4A90-905C-880394C4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1"/>
              <a:t>Stappen per use case</a:t>
            </a:r>
          </a:p>
          <a:p>
            <a:r>
              <a:rPr lang="nl-NL" b="1"/>
              <a:t>selecteren</a:t>
            </a:r>
            <a:r>
              <a:rPr lang="nl-NL"/>
              <a:t> use case / mbv criteria(zie volgende p.)</a:t>
            </a:r>
          </a:p>
          <a:p>
            <a:r>
              <a:rPr lang="nl-NL" b="1"/>
              <a:t>scope bepalen </a:t>
            </a:r>
            <a:r>
              <a:rPr lang="nl-NL"/>
              <a:t>/ wat gaan we oppakken: welke datasets / welke kernentiteiten / welke stakeholders onderkennen we daarbij / welk gebruik van de datasets / afstemming met alle betrokkenen (klankbord) / gedragenheid</a:t>
            </a:r>
          </a:p>
          <a:p>
            <a:r>
              <a:rPr lang="nl-NL" b="1"/>
              <a:t>capaciteit</a:t>
            </a:r>
            <a:r>
              <a:rPr lang="nl-NL"/>
              <a:t> / specifiek: inzet van modelleurs bij partners </a:t>
            </a:r>
          </a:p>
          <a:p>
            <a:r>
              <a:rPr lang="nl-NL" b="1"/>
              <a:t>analyse</a:t>
            </a:r>
            <a:r>
              <a:rPr lang="nl-NL"/>
              <a:t> /  van informatie(model) in datasets / omzetten in detail-informatiemodel / opnemen in ‘topmodel’ IMET uit project VIMET-I in afstemming met de verbonden informatiemodellen (basisregistraties, CERES, Installatieregister, ESDL).</a:t>
            </a:r>
          </a:p>
          <a:p>
            <a:r>
              <a:rPr lang="nl-NL" b="1"/>
              <a:t>modellering</a:t>
            </a:r>
            <a:r>
              <a:rPr lang="nl-NL"/>
              <a:t> / afhankelijk van analyse, deels parallel aan analyse</a:t>
            </a:r>
          </a:p>
          <a:p>
            <a:r>
              <a:rPr lang="nl-NL" b="1"/>
              <a:t>afstemmen &amp; vaststellen </a:t>
            </a:r>
            <a:r>
              <a:rPr lang="nl-NL"/>
              <a:t>/ met stakeholders / bepalen van impact voor datasets (databronnen) en bronbeheerders / vastleggen en verspreiding van het aangevulde Topmodel IMET.</a:t>
            </a:r>
          </a:p>
          <a:p>
            <a:r>
              <a:rPr lang="nl-NL" b="1"/>
              <a:t>evalueren</a:t>
            </a:r>
            <a:r>
              <a:rPr lang="nl-NL"/>
              <a:t> tbv volgende uitvoering use case</a:t>
            </a:r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99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9D1E-D1D2-47AF-961B-F3E76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Use case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3DACFF-416B-4839-B4BF-1BD8405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b="1"/>
              <a:t>Criteria/afwegingen voor keuze use case</a:t>
            </a:r>
          </a:p>
          <a:p>
            <a:r>
              <a:rPr lang="nl-NL"/>
              <a:t>haalbaarheid (juridisch, technisch) om use case met reële data uit te voeren (mini-PoC) </a:t>
            </a:r>
          </a:p>
          <a:p>
            <a:r>
              <a:rPr lang="nl-NL"/>
              <a:t>het belang (waar in zit de urgentie / noodzaak / pijn)</a:t>
            </a:r>
          </a:p>
          <a:p>
            <a:r>
              <a:rPr lang="nl-NL"/>
              <a:t>link met andere Vivet-projecten en met VIII-B en VIII-C </a:t>
            </a:r>
          </a:p>
          <a:p>
            <a:r>
              <a:rPr lang="nl-NL"/>
              <a:t>productieve samenloop met VIII-B (ICT-architectuur) en VIII-C (IM Energie-installaties)</a:t>
            </a:r>
          </a:p>
          <a:p>
            <a:r>
              <a:rPr lang="nl-NL"/>
              <a:t>productieve samenloop met andere datastandaardisatieprojecten</a:t>
            </a:r>
          </a:p>
          <a:p>
            <a:r>
              <a:rPr lang="nl-NL"/>
              <a:t>verbindbaarheid met andere IM’en / ESDL</a:t>
            </a:r>
          </a:p>
          <a:p>
            <a:r>
              <a:rPr lang="nl-NL"/>
              <a:t>relevantie en actualiteit/urgentie (NP RES, ECW/TVW, Cijfers&amp;Tabellen)</a:t>
            </a:r>
          </a:p>
          <a:p>
            <a:r>
              <a:rPr lang="nl-NL"/>
              <a:t>bronhouders/stakeholders : belangstelling / expertise / stakeholders (in kind bijdrage) </a:t>
            </a:r>
          </a:p>
          <a:p>
            <a:r>
              <a:rPr lang="nl-NL"/>
              <a:t>van eenvoudig (klein, met weinig afhankelijkheden) naar complex </a:t>
            </a:r>
            <a:br>
              <a:rPr lang="nl-NL"/>
            </a:br>
            <a:r>
              <a:rPr lang="nl-NL"/>
              <a:t>(verbinding met Stelsel BasisReg, CERES, InstallatieRegister e.d.) </a:t>
            </a:r>
          </a:p>
          <a:p>
            <a:r>
              <a:rPr lang="nl-NL"/>
              <a:t>verbinden met meerdere lagen in </a:t>
            </a:r>
            <a:r>
              <a:rPr lang="nl-NL" i="1"/>
              <a:t>Geospatial Knowledge Infrastructure</a:t>
            </a:r>
            <a:br>
              <a:rPr lang="nl-NL" i="1"/>
            </a:br>
            <a:r>
              <a:rPr lang="nl-NL" i="1"/>
              <a:t>in World Economy, Society and Environment </a:t>
            </a:r>
          </a:p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412115-3F81-47E5-A193-D536797F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09" y="4940426"/>
            <a:ext cx="2304662" cy="17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3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61C27-4D6F-47D8-87BC-A265DFA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Use case (3)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AF411F-550A-4585-853E-5FD0A5B6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9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1" dirty="0"/>
              <a:t>Mogelijke use cases</a:t>
            </a:r>
          </a:p>
          <a:p>
            <a:r>
              <a:rPr lang="nl-NL" dirty="0"/>
              <a:t>gebouwen: link met gebouw decompositie, datastelsel utiliteitsbouw, installatieregister, EAN &lt;&gt; BAG, </a:t>
            </a:r>
            <a:r>
              <a:rPr lang="nl-NL" dirty="0" err="1"/>
              <a:t>DiSGeo</a:t>
            </a:r>
            <a:r>
              <a:rPr lang="nl-NL" dirty="0"/>
              <a:t>, WKB, en andere projecten in de kolom ‘Bouw’ (schema hierboven)</a:t>
            </a:r>
            <a:br>
              <a:rPr lang="nl-NL" dirty="0"/>
            </a:br>
            <a:r>
              <a:rPr lang="nl-NL" dirty="0"/>
              <a:t>leidt tot bijv. IM-Gebouw, als verbinding tussen Energie / Installatie / </a:t>
            </a:r>
            <a:r>
              <a:rPr lang="nl-NL" dirty="0" err="1"/>
              <a:t>DiSgeo</a:t>
            </a:r>
            <a:r>
              <a:rPr lang="nl-NL" dirty="0"/>
              <a:t> / BIM</a:t>
            </a:r>
          </a:p>
          <a:p>
            <a:r>
              <a:rPr lang="nl-NL" dirty="0"/>
              <a:t>enkele datasets (databronnen) uit informatielandschap in Vivet project </a:t>
            </a:r>
            <a:br>
              <a:rPr lang="nl-NL" dirty="0"/>
            </a:br>
            <a:r>
              <a:rPr lang="nl-NL" dirty="0"/>
              <a:t>er is ook samenhang met VIII-B &lt;&gt; I / criteria voor het maken van die keuze </a:t>
            </a:r>
          </a:p>
          <a:p>
            <a:r>
              <a:rPr lang="nl-NL" dirty="0"/>
              <a:t>RES: Monitoring tbv PBL (relatie met Topsector tender Systeemintegratie?)</a:t>
            </a:r>
          </a:p>
          <a:p>
            <a:r>
              <a:rPr lang="nl-NL" dirty="0"/>
              <a:t>RES: Verbinding RES Zeeland en A’dam met DSO</a:t>
            </a:r>
          </a:p>
          <a:p>
            <a:r>
              <a:rPr lang="nl-NL" dirty="0"/>
              <a:t>Monitor Klimaatakkoord (met o.a. dashboard en KEV (Klimaat- en </a:t>
            </a:r>
            <a:r>
              <a:rPr lang="nl-NL" dirty="0" err="1"/>
              <a:t>EnergieVerkenning</a:t>
            </a:r>
            <a:r>
              <a:rPr lang="nl-NL" dirty="0"/>
              <a:t>)</a:t>
            </a:r>
          </a:p>
          <a:p>
            <a:r>
              <a:rPr lang="nl-NL" dirty="0"/>
              <a:t>enkele datasets uit Warmteatlas</a:t>
            </a:r>
          </a:p>
          <a:p>
            <a:r>
              <a:rPr lang="nl-NL" dirty="0"/>
              <a:t>Vesta-Maïs en TVW</a:t>
            </a:r>
          </a:p>
          <a:p>
            <a:r>
              <a:rPr lang="nl-NL" dirty="0"/>
              <a:t>Project IV ondergrondse energie-infrastructuur (IMKL en IMET en evt. </a:t>
            </a:r>
            <a:r>
              <a:rPr lang="nl-NL" dirty="0" err="1"/>
              <a:t>DiSGeo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30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6887-3EC4-49C4-9802-64F266E9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67864-37C1-486A-95AE-32FB40FB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Voorbereidingsfase</a:t>
            </a:r>
          </a:p>
          <a:p>
            <a:pPr lvl="1"/>
            <a:r>
              <a:rPr lang="nl-NL" dirty="0"/>
              <a:t>Methodiek vaststellen </a:t>
            </a:r>
          </a:p>
          <a:p>
            <a:pPr lvl="2"/>
            <a:r>
              <a:rPr lang="nl-NL" dirty="0"/>
              <a:t>Wat lever je op (gegevens definities, thesaurus, relatie model)</a:t>
            </a:r>
          </a:p>
          <a:p>
            <a:pPr lvl="2"/>
            <a:r>
              <a:rPr lang="nl-NL" dirty="0"/>
              <a:t>Welke detail niveau (conceptueel-logisch / fysiek / interface )</a:t>
            </a:r>
          </a:p>
          <a:p>
            <a:pPr lvl="2"/>
            <a:r>
              <a:rPr lang="nl-NL" dirty="0"/>
              <a:t>Welke tooling methode / gebruik (EA / linked data / UML)</a:t>
            </a:r>
          </a:p>
          <a:p>
            <a:pPr lvl="1"/>
            <a:r>
              <a:rPr lang="nl-NL" dirty="0"/>
              <a:t>Criteria opstellen voor use case selectie</a:t>
            </a:r>
          </a:p>
          <a:p>
            <a:r>
              <a:rPr lang="nl-NL" dirty="0"/>
              <a:t>0-slag: Topmodel opstellen </a:t>
            </a:r>
          </a:p>
          <a:p>
            <a:pPr lvl="1"/>
            <a:r>
              <a:rPr lang="nl-NL" dirty="0"/>
              <a:t>(met use case gebouw en energie als MVP in achterhoofd)</a:t>
            </a:r>
          </a:p>
          <a:p>
            <a:pPr lvl="1"/>
            <a:r>
              <a:rPr lang="nl-NL" dirty="0"/>
              <a:t>Bepalen belangrijkste stakeholders: TNO, </a:t>
            </a:r>
            <a:r>
              <a:rPr lang="nl-NL" dirty="0" err="1"/>
              <a:t>Disgeo</a:t>
            </a:r>
            <a:r>
              <a:rPr lang="nl-NL" dirty="0"/>
              <a:t>, installatiebranche en netbeheer NL </a:t>
            </a:r>
          </a:p>
          <a:p>
            <a:r>
              <a:rPr lang="nl-NL" dirty="0"/>
              <a:t>1-slag: Uitwerken use case gebouw en energie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185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2342-7F34-4F87-9D07-DECD5ED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Uitwerken use case gebouw en energie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9DD82F-AFA8-4D99-AA63-4777B10F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l-NL" dirty="0"/>
              <a:t>Doel en resultaat aanscherpen</a:t>
            </a:r>
          </a:p>
          <a:p>
            <a:pPr lvl="1"/>
            <a:r>
              <a:rPr lang="nl-NL" dirty="0"/>
              <a:t>IM-Energie en Gebouw, als verbinding tussen Energie / Installatie / DisGeo / BIM</a:t>
            </a:r>
          </a:p>
          <a:p>
            <a:pPr lvl="1"/>
            <a:r>
              <a:rPr lang="nl-NL" dirty="0"/>
              <a:t>Verankerd bij stakeholders</a:t>
            </a:r>
          </a:p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Inventariseren belangrijkste initiatieven</a:t>
            </a:r>
          </a:p>
          <a:p>
            <a:pPr lvl="1"/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Oa EAN &lt;&gt; BAG, DisGeo, WEU (Werkelijk Energiegebruik Utiliteitsbouw) (=datastelsel utiliteit)</a:t>
            </a:r>
          </a:p>
          <a:p>
            <a:r>
              <a:rPr lang="nl-NL" dirty="0"/>
              <a:t>Eerste inventarisatie modellen, thesauri, </a:t>
            </a:r>
            <a:r>
              <a:rPr lang="nl-NL" dirty="0">
                <a:solidFill>
                  <a:schemeClr val="accent2"/>
                </a:solidFill>
              </a:rPr>
              <a:t>methodiek</a:t>
            </a:r>
            <a:r>
              <a:rPr lang="nl-NL" dirty="0"/>
              <a:t> en randvoorwaarde (energiewet</a:t>
            </a:r>
            <a:r>
              <a:rPr lang="nl-NL" dirty="0">
                <a:solidFill>
                  <a:schemeClr val="accent2"/>
                </a:solidFill>
              </a:rPr>
              <a:t>)</a:t>
            </a:r>
          </a:p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Inventariseren en betrekken belangrijkste stakeholders</a:t>
            </a:r>
          </a:p>
          <a:p>
            <a:pPr lvl="1"/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Oa Netbeheerders (project EAN/BAG, werkgroep Metadatisten, werkgroep datadelen), BZK, RVO, Kadaster, BIM-loket, LIV</a:t>
            </a:r>
          </a:p>
          <a:p>
            <a:pPr lvl="1"/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Aanscherpen belang van de stakeholder</a:t>
            </a:r>
          </a:p>
          <a:p>
            <a:r>
              <a:rPr lang="nl-NL" dirty="0"/>
              <a:t>Korte desktop analyse met praatplaten als resultaat</a:t>
            </a:r>
          </a:p>
          <a:p>
            <a:pPr lvl="1"/>
            <a:r>
              <a:rPr lang="nl-NL" dirty="0"/>
              <a:t>Plaat met belangrijkste entiteiten (aanzet tot topmodel)</a:t>
            </a:r>
          </a:p>
          <a:p>
            <a:pPr lvl="1"/>
            <a:r>
              <a:rPr lang="nl-NL" dirty="0"/>
              <a:t>Plaat met samenhangende initiatieven</a:t>
            </a:r>
          </a:p>
          <a:p>
            <a:pPr lvl="1"/>
            <a:r>
              <a:rPr lang="nl-NL" dirty="0"/>
              <a:t>Plaat met prangende issues</a:t>
            </a:r>
          </a:p>
          <a:p>
            <a:pPr lvl="1"/>
            <a:r>
              <a:rPr lang="nl-NL" dirty="0"/>
              <a:t>Relatie met Vivet</a:t>
            </a:r>
          </a:p>
          <a:p>
            <a:r>
              <a:rPr lang="nl-NL" dirty="0"/>
              <a:t>Werksessie Vivet</a:t>
            </a:r>
          </a:p>
          <a:p>
            <a:r>
              <a:rPr lang="nl-NL" dirty="0"/>
              <a:t>Bilaterale terugkoppeling met stakeholders</a:t>
            </a:r>
          </a:p>
          <a:p>
            <a:r>
              <a:rPr lang="nl-NL" dirty="0"/>
              <a:t>Netwerkmeeting met stakeholders</a:t>
            </a:r>
          </a:p>
          <a:p>
            <a:pPr lvl="1"/>
            <a:r>
              <a:rPr lang="nl-NL" dirty="0"/>
              <a:t>Resultaat 1: gedeeld beeld van huidige situatie en gewenst eindbeeld</a:t>
            </a:r>
          </a:p>
          <a:p>
            <a:pPr lvl="1"/>
            <a:r>
              <a:rPr lang="nl-NL" dirty="0"/>
              <a:t>Resultaat 2: mogelijkheden om samenwerking te smeden</a:t>
            </a:r>
          </a:p>
          <a:p>
            <a:pPr lvl="1"/>
            <a:r>
              <a:rPr lang="nl-NL" dirty="0"/>
              <a:t>Resultaat 3: smart vervolg afspraken</a:t>
            </a:r>
          </a:p>
          <a:p>
            <a:r>
              <a:rPr lang="nl-NL" dirty="0"/>
              <a:t>Planning en uitvoering Use Case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0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10ADF-D509-4F39-8DB7-4164E50A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Actielijst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35B7D-1776-4777-B8C5-58F2E288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i="1" dirty="0"/>
              <a:t>Criteria toepassen </a:t>
            </a:r>
            <a:r>
              <a:rPr lang="nl-NL" dirty="0"/>
              <a:t>voor slag 1-3: use case / scope (Leen)</a:t>
            </a:r>
          </a:p>
          <a:p>
            <a:r>
              <a:rPr lang="nl-NL" dirty="0"/>
              <a:t>Werkmap Vivet8 maken op GitHub (Leen)</a:t>
            </a:r>
          </a:p>
          <a:p>
            <a:r>
              <a:rPr lang="nl-NL" dirty="0"/>
              <a:t>Documenten WEU opsturen (Jeroen)</a:t>
            </a:r>
          </a:p>
          <a:p>
            <a:r>
              <a:rPr lang="nl-NL" dirty="0"/>
              <a:t>DisGeo opsturen (Jeroen)</a:t>
            </a:r>
          </a:p>
          <a:p>
            <a:r>
              <a:rPr lang="nl-NL" dirty="0"/>
              <a:t>LIV documentatie (Leen)</a:t>
            </a:r>
          </a:p>
          <a:p>
            <a:r>
              <a:rPr lang="nl-NL" dirty="0"/>
              <a:t>Verbinding 8 en afsprakenstelsel energiemarkt facilitering (Leen)</a:t>
            </a:r>
          </a:p>
          <a:p>
            <a:r>
              <a:rPr lang="nl-NL" dirty="0"/>
              <a:t>Concept document maken (Leen)</a:t>
            </a:r>
          </a:p>
          <a:p>
            <a:r>
              <a:rPr lang="nl-NL" dirty="0"/>
              <a:t>Afspraken nav overleg 21 juli</a:t>
            </a:r>
          </a:p>
          <a:p>
            <a:pPr lvl="1"/>
            <a:r>
              <a:rPr lang="nl-NL" dirty="0"/>
              <a:t>1 en 8 (viewers) verbinden (</a:t>
            </a:r>
            <a:r>
              <a:rPr lang="nl-NL" dirty="0" err="1"/>
              <a:t>Leen,Kim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7 (</a:t>
            </a:r>
            <a:r>
              <a:rPr lang="nl-NL" dirty="0" err="1"/>
              <a:t>ean</a:t>
            </a:r>
            <a:r>
              <a:rPr lang="nl-NL" dirty="0"/>
              <a:t>-bag) en 8 verbinden (Jeroen)</a:t>
            </a:r>
          </a:p>
          <a:p>
            <a:pPr lvl="1"/>
            <a:r>
              <a:rPr lang="nl-NL" dirty="0"/>
              <a:t>3 (vraagart.) en  8 verbinden (Frans, </a:t>
            </a:r>
            <a:r>
              <a:rPr lang="nl-NL" dirty="0" err="1"/>
              <a:t>Varnand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6 (juridisch)en 8 verbinden</a:t>
            </a:r>
          </a:p>
          <a:p>
            <a:pPr lvl="2"/>
            <a:r>
              <a:rPr lang="nl-NL" dirty="0"/>
              <a:t>Energiewet (Leen) en 2 juli presentatie (Leen, Ingrid)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39857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831</Words>
  <Application>Microsoft Office PowerPoint</Application>
  <PresentationFormat>Breedbeeld</PresentationFormat>
  <Paragraphs>99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Project-aanpak Datastandaarden energie en gebouw</vt:lpstr>
      <vt:lpstr>Ontwerp van proces</vt:lpstr>
      <vt:lpstr>Voorbereidingsfase</vt:lpstr>
      <vt:lpstr>Use case (1)</vt:lpstr>
      <vt:lpstr>Use case (2)</vt:lpstr>
      <vt:lpstr>Use case (3)</vt:lpstr>
      <vt:lpstr>Aanpak</vt:lpstr>
      <vt:lpstr>Uitwerken use case gebouw en energie </vt:lpstr>
      <vt:lpstr>Actielijst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Informatiemodel Energie-Installaties</dc:title>
  <dc:creator>Baltussen, ing. J.T.M. (Jeroen)</dc:creator>
  <cp:lastModifiedBy>Baltussen, ing. J.T.M. (Jeroen)</cp:lastModifiedBy>
  <cp:revision>82</cp:revision>
  <dcterms:created xsi:type="dcterms:W3CDTF">2020-04-14T16:34:41Z</dcterms:created>
  <dcterms:modified xsi:type="dcterms:W3CDTF">2020-08-12T10:09:34Z</dcterms:modified>
</cp:coreProperties>
</file>