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77F8CF-CB6E-4C40-BF79-2D4A7E9669A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8793570-55BC-4EBC-B0DF-01D412C64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0A292A3-45FE-4F90-9601-4663829B09AF}"/>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F43E404B-146C-4294-80C9-0C19112F8BE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047B3CE-EA61-4A9B-91C7-0EE10A782C97}"/>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331475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7BB49E-E9BC-452F-ACDC-0CFD3AD3D1D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B41652C6-77C4-46C6-B7C4-08D2E4624C65}"/>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CF36BFD-894A-43EB-B35A-3CC362E34556}"/>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F1B74065-567B-4802-9384-E5D8134DA1E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7C13BB0-F03F-4A26-998C-362C4752EECA}"/>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389150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1DEA6B3-8711-4334-9D7D-F0975964463B}"/>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786E2AED-EB99-4B45-ACA9-AFB272A8F57A}"/>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D680054-F2B1-41D7-92AA-2DD44BF721D0}"/>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9F62D036-9101-47F3-A100-4F2E3DC9C5D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66FEAC0-2E28-4BF2-B560-8C2E95EFFD1C}"/>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53625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05AEE5-E2EB-4A38-9B08-7C764820249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61C73F4-786C-4DAF-AF5E-6A813C70AE43}"/>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52557B6-C591-4825-88E6-B62CF091B626}"/>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950F6A9E-C81C-45C5-811C-96332931240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C2673B0-EB18-4842-B5E2-9FFB145B9D5D}"/>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146120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B29FF6-B6E7-4D91-B96E-0945705CD54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3BD6D033-4EE7-4DC2-AA99-D7E1331567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C3D60B9-096F-43E6-A55B-1B0A1727B665}"/>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90725E10-DA70-406E-82E5-F926858079C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D0B911D-F2EF-49F5-80C3-053E4933EA36}"/>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180664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0E573E-E659-4E6F-A5DA-2E59CFEBDF21}"/>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5B20188-05C0-4558-B708-A201D39E45D5}"/>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BAFE5465-60DE-4849-B85E-90081DA8266A}"/>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BC0FC64A-608A-4BDA-B6F6-F2B924F31BC6}"/>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6" name="Tijdelijke aanduiding voor voettekst 5">
            <a:extLst>
              <a:ext uri="{FF2B5EF4-FFF2-40B4-BE49-F238E27FC236}">
                <a16:creationId xmlns:a16="http://schemas.microsoft.com/office/drawing/2014/main" id="{8715BDA9-AE64-4B4D-B832-B709E46AB98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3ADBA61-1427-4A5E-BC61-52079E480A8B}"/>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342033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B0C128-B762-4636-86F4-A54085FE499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99BE1395-64EF-465A-9E38-9535A8C15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9DB30CD0-4A97-44BA-A8B9-E073D7979F08}"/>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3A3D8112-E88E-4EBF-BDD2-2F5A87903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97096B22-1A73-4E34-9A07-EFDA1C0FDF94}"/>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8B050348-8EA0-48EB-A27E-E432262310DE}"/>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8" name="Tijdelijke aanduiding voor voettekst 7">
            <a:extLst>
              <a:ext uri="{FF2B5EF4-FFF2-40B4-BE49-F238E27FC236}">
                <a16:creationId xmlns:a16="http://schemas.microsoft.com/office/drawing/2014/main" id="{1F0717DF-B005-43D8-976B-6956CCE97969}"/>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28FEEAF-5810-4E2C-BD9C-DBD90AB8474B}"/>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417892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F9C5AA-B9A7-47CA-9B1B-01E8038549AC}"/>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8A47CCA-FCED-4522-9C81-E085F23D8174}"/>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4" name="Tijdelijke aanduiding voor voettekst 3">
            <a:extLst>
              <a:ext uri="{FF2B5EF4-FFF2-40B4-BE49-F238E27FC236}">
                <a16:creationId xmlns:a16="http://schemas.microsoft.com/office/drawing/2014/main" id="{D7A939DB-32A1-47DE-ADD3-35F5AAB97162}"/>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77D80D1-1B13-46F5-B442-217812C22729}"/>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267086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AAE5EEF-7090-488E-96F2-90ADF9A855B7}"/>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3" name="Tijdelijke aanduiding voor voettekst 2">
            <a:extLst>
              <a:ext uri="{FF2B5EF4-FFF2-40B4-BE49-F238E27FC236}">
                <a16:creationId xmlns:a16="http://schemas.microsoft.com/office/drawing/2014/main" id="{508633D1-E7AA-4D63-8F7D-ED7803BDC150}"/>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2C65FF2-BE86-43C8-87D9-14264FF9A416}"/>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414476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48BCA-4886-4A9B-8905-E455F5D95F9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AD46326D-AC6B-4C4F-B068-8DFAFC20A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2A3A2E25-AF6D-4833-9CD0-5C484723C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688B8331-90B8-408E-9FF5-3ECEA56513C3}"/>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6" name="Tijdelijke aanduiding voor voettekst 5">
            <a:extLst>
              <a:ext uri="{FF2B5EF4-FFF2-40B4-BE49-F238E27FC236}">
                <a16:creationId xmlns:a16="http://schemas.microsoft.com/office/drawing/2014/main" id="{731272A0-5F6B-40AB-B84F-32BFCED0DE4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646E4F5-D3B0-4C9D-B86C-F196EEF66B7F}"/>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168764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6B0C9-3E2A-4703-977B-430CC7D328D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EB1F8166-4E25-4241-A976-9D1996DD5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08C71C0-EE7D-4B12-83EB-27F8DB662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FA76DCC2-0ECD-4803-9050-F7327FBECAB7}"/>
              </a:ext>
            </a:extLst>
          </p:cNvPr>
          <p:cNvSpPr>
            <a:spLocks noGrp="1"/>
          </p:cNvSpPr>
          <p:nvPr>
            <p:ph type="dt" sz="half" idx="10"/>
          </p:nvPr>
        </p:nvSpPr>
        <p:spPr/>
        <p:txBody>
          <a:bodyPr/>
          <a:lstStyle/>
          <a:p>
            <a:fld id="{67CCB5B0-CF0C-4ACA-BE3A-83A14BE18EF4}" type="datetimeFigureOut">
              <a:rPr lang="nl-NL" smtClean="0"/>
              <a:t>18-8-2020</a:t>
            </a:fld>
            <a:endParaRPr lang="nl-NL"/>
          </a:p>
        </p:txBody>
      </p:sp>
      <p:sp>
        <p:nvSpPr>
          <p:cNvPr id="6" name="Tijdelijke aanduiding voor voettekst 5">
            <a:extLst>
              <a:ext uri="{FF2B5EF4-FFF2-40B4-BE49-F238E27FC236}">
                <a16:creationId xmlns:a16="http://schemas.microsoft.com/office/drawing/2014/main" id="{BDF453EA-2ABF-4F94-8AE8-03EB3417F2B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B11E504-8B8F-477C-A1B6-DD92881B5057}"/>
              </a:ext>
            </a:extLst>
          </p:cNvPr>
          <p:cNvSpPr>
            <a:spLocks noGrp="1"/>
          </p:cNvSpPr>
          <p:nvPr>
            <p:ph type="sldNum" sz="quarter" idx="12"/>
          </p:nvPr>
        </p:nvSpPr>
        <p:spPr/>
        <p:txBody>
          <a:bodyPr/>
          <a:lstStyle/>
          <a:p>
            <a:fld id="{0B6455B9-29B1-4A2B-9680-BEDE619BE7C4}" type="slidenum">
              <a:rPr lang="nl-NL" smtClean="0"/>
              <a:t>‹nr.›</a:t>
            </a:fld>
            <a:endParaRPr lang="nl-NL"/>
          </a:p>
        </p:txBody>
      </p:sp>
    </p:spTree>
    <p:extLst>
      <p:ext uri="{BB962C8B-B14F-4D97-AF65-F5344CB8AC3E}">
        <p14:creationId xmlns:p14="http://schemas.microsoft.com/office/powerpoint/2010/main" val="254695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17C92A8-2A1C-4171-8377-E94B7B71B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EE58EBD7-ADC4-4AF9-8820-A785553F7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51826B2-4CB8-45A6-A9D1-737336C8B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CB5B0-CF0C-4ACA-BE3A-83A14BE18EF4}"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69DC961F-B751-4B5E-91FC-8877623CE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D357D825-4D6F-45F1-BE8B-CFBAEC2CB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455B9-29B1-4A2B-9680-BEDE619BE7C4}" type="slidenum">
              <a:rPr lang="nl-NL" smtClean="0"/>
              <a:t>‹nr.›</a:t>
            </a:fld>
            <a:endParaRPr lang="nl-NL"/>
          </a:p>
        </p:txBody>
      </p:sp>
    </p:spTree>
    <p:extLst>
      <p:ext uri="{BB962C8B-B14F-4D97-AF65-F5344CB8AC3E}">
        <p14:creationId xmlns:p14="http://schemas.microsoft.com/office/powerpoint/2010/main" val="297732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AF4084-C81A-4F00-9A67-0DEBAC45B89F}"/>
              </a:ext>
            </a:extLst>
          </p:cNvPr>
          <p:cNvSpPr>
            <a:spLocks noGrp="1"/>
          </p:cNvSpPr>
          <p:nvPr>
            <p:ph type="ctrTitle"/>
          </p:nvPr>
        </p:nvSpPr>
        <p:spPr/>
        <p:txBody>
          <a:bodyPr/>
          <a:lstStyle/>
          <a:p>
            <a:r>
              <a:rPr lang="nl-NL" dirty="0"/>
              <a:t>Samenvatting </a:t>
            </a:r>
            <a:r>
              <a:rPr lang="nl-NL" dirty="0" err="1"/>
              <a:t>Digideal</a:t>
            </a:r>
            <a:r>
              <a:rPr lang="nl-NL" dirty="0"/>
              <a:t> GO</a:t>
            </a:r>
            <a:br>
              <a:rPr lang="nl-NL" dirty="0"/>
            </a:br>
            <a:r>
              <a:rPr lang="nl-NL" dirty="0"/>
              <a:t>aspect IM en begrippen</a:t>
            </a:r>
          </a:p>
        </p:txBody>
      </p:sp>
      <p:sp>
        <p:nvSpPr>
          <p:cNvPr id="3" name="Ondertitel 2">
            <a:extLst>
              <a:ext uri="{FF2B5EF4-FFF2-40B4-BE49-F238E27FC236}">
                <a16:creationId xmlns:a16="http://schemas.microsoft.com/office/drawing/2014/main" id="{A58595EC-38A2-4995-8ED8-EE6218195815}"/>
              </a:ext>
            </a:extLst>
          </p:cNvPr>
          <p:cNvSpPr>
            <a:spLocks noGrp="1"/>
          </p:cNvSpPr>
          <p:nvPr>
            <p:ph type="subTitle" idx="1"/>
          </p:nvPr>
        </p:nvSpPr>
        <p:spPr/>
        <p:txBody>
          <a:bodyPr>
            <a:normAutofit lnSpcReduction="10000"/>
          </a:bodyPr>
          <a:lstStyle/>
          <a:p>
            <a:r>
              <a:rPr lang="nl-NL" dirty="0"/>
              <a:t>Gebouwde omgeving</a:t>
            </a:r>
          </a:p>
          <a:p>
            <a:r>
              <a:rPr lang="nl-NL" dirty="0"/>
              <a:t>Onderbouwend Document Expertgroep DSGO</a:t>
            </a:r>
          </a:p>
          <a:p>
            <a:r>
              <a:rPr lang="nl-NL" dirty="0"/>
              <a:t>Versie 0.9 - Concept</a:t>
            </a:r>
          </a:p>
          <a:p>
            <a:r>
              <a:rPr lang="nl-NL" dirty="0"/>
              <a:t>Datum: 2 oktober 2019</a:t>
            </a:r>
          </a:p>
        </p:txBody>
      </p:sp>
    </p:spTree>
    <p:extLst>
      <p:ext uri="{BB962C8B-B14F-4D97-AF65-F5344CB8AC3E}">
        <p14:creationId xmlns:p14="http://schemas.microsoft.com/office/powerpoint/2010/main" val="316334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CE8F0-1FCA-4088-9941-4916696DEB55}"/>
              </a:ext>
            </a:extLst>
          </p:cNvPr>
          <p:cNvSpPr>
            <a:spLocks noGrp="1"/>
          </p:cNvSpPr>
          <p:nvPr>
            <p:ph type="title"/>
          </p:nvPr>
        </p:nvSpPr>
        <p:spPr/>
        <p:txBody>
          <a:bodyPr/>
          <a:lstStyle/>
          <a:p>
            <a:r>
              <a:rPr lang="nl-NL" dirty="0"/>
              <a:t>Waarom</a:t>
            </a:r>
          </a:p>
        </p:txBody>
      </p:sp>
      <p:sp>
        <p:nvSpPr>
          <p:cNvPr id="3" name="Tijdelijke aanduiding voor inhoud 2">
            <a:extLst>
              <a:ext uri="{FF2B5EF4-FFF2-40B4-BE49-F238E27FC236}">
                <a16:creationId xmlns:a16="http://schemas.microsoft.com/office/drawing/2014/main" id="{39EC4803-6FAD-4A27-B861-8DBCE6290C2B}"/>
              </a:ext>
            </a:extLst>
          </p:cNvPr>
          <p:cNvSpPr>
            <a:spLocks noGrp="1"/>
          </p:cNvSpPr>
          <p:nvPr>
            <p:ph idx="1"/>
          </p:nvPr>
        </p:nvSpPr>
        <p:spPr/>
        <p:txBody>
          <a:bodyPr>
            <a:normAutofit/>
          </a:bodyPr>
          <a:lstStyle/>
          <a:p>
            <a:r>
              <a:rPr lang="nl-NL" dirty="0"/>
              <a:t>De Bouwagenda vraagt om verbeteringen die uiteindelijk nog verder zullen gaan dan digitalisering en keten-informatisering. </a:t>
            </a:r>
          </a:p>
          <a:p>
            <a:r>
              <a:rPr lang="nl-NL" dirty="0">
                <a:highlight>
                  <a:srgbClr val="00FF00"/>
                </a:highlight>
              </a:rPr>
              <a:t>Voor de circulaire bouweconomie is op termijn een actuele virtuele kopie van het bouwwerk nodig gekoppeld aan digitale product- en materiaalinformatie</a:t>
            </a:r>
            <a:r>
              <a:rPr lang="nl-NL" dirty="0"/>
              <a:t>. </a:t>
            </a:r>
          </a:p>
          <a:p>
            <a:r>
              <a:rPr lang="nl-NL" dirty="0"/>
              <a:t>Voor </a:t>
            </a:r>
            <a:r>
              <a:rPr lang="nl-NL" dirty="0">
                <a:highlight>
                  <a:srgbClr val="00FF00"/>
                </a:highlight>
              </a:rPr>
              <a:t>Smart Cities, energietransitie en waterhuishouding moeten we slimme bouwwerken koppelen aan actuele omgevingsinformatie</a:t>
            </a:r>
            <a:r>
              <a:rPr lang="nl-NL" dirty="0"/>
              <a:t>. </a:t>
            </a:r>
          </a:p>
          <a:p>
            <a:r>
              <a:rPr lang="nl-NL" dirty="0"/>
              <a:t>Het gaat om informatie-ketens en diensten rondom een virtueel bouwwerk dat de levenscyclus van dat bouwwerk volgt (van ontwerp tot sloop).</a:t>
            </a:r>
          </a:p>
        </p:txBody>
      </p:sp>
    </p:spTree>
    <p:extLst>
      <p:ext uri="{BB962C8B-B14F-4D97-AF65-F5344CB8AC3E}">
        <p14:creationId xmlns:p14="http://schemas.microsoft.com/office/powerpoint/2010/main" val="195536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368C39-8814-4F81-8A40-C04E071FE8AA}"/>
              </a:ext>
            </a:extLst>
          </p:cNvPr>
          <p:cNvSpPr>
            <a:spLocks noGrp="1"/>
          </p:cNvSpPr>
          <p:nvPr>
            <p:ph type="title"/>
          </p:nvPr>
        </p:nvSpPr>
        <p:spPr/>
        <p:txBody>
          <a:bodyPr/>
          <a:lstStyle/>
          <a:p>
            <a:r>
              <a:rPr lang="nl-NL" dirty="0"/>
              <a:t>Keuze: stelsel benadering</a:t>
            </a:r>
          </a:p>
        </p:txBody>
      </p:sp>
      <p:sp>
        <p:nvSpPr>
          <p:cNvPr id="3" name="Tijdelijke aanduiding voor inhoud 2">
            <a:extLst>
              <a:ext uri="{FF2B5EF4-FFF2-40B4-BE49-F238E27FC236}">
                <a16:creationId xmlns:a16="http://schemas.microsoft.com/office/drawing/2014/main" id="{B5DC598B-2D7B-4EEC-9C51-711899A42974}"/>
              </a:ext>
            </a:extLst>
          </p:cNvPr>
          <p:cNvSpPr>
            <a:spLocks noGrp="1"/>
          </p:cNvSpPr>
          <p:nvPr>
            <p:ph idx="1"/>
          </p:nvPr>
        </p:nvSpPr>
        <p:spPr/>
        <p:txBody>
          <a:bodyPr/>
          <a:lstStyle/>
          <a:p>
            <a:r>
              <a:rPr lang="nl-NL" dirty="0"/>
              <a:t>Daarom kiezen we voor een stelsel als sector-brede basis voor digitalisering en informatisering. Een stelsel vergt een goed bestuur en beheer door een ‘stelselbeheerder’, zodat het stelsel voor al deze rollen ook echt werkt en mee ontwikkelt met de samenwerkende partijen, nieuwe technologieën en standaarden en andere gegevensbronnen of stelsels (denk aan het digitaal stelsel omgevingswet of Smart Cities). Het stelsel (anders dan commerciële platforms) doet dit non-concurrentieel en met het oog op de effectiviteit van de hele sector.</a:t>
            </a:r>
          </a:p>
        </p:txBody>
      </p:sp>
    </p:spTree>
    <p:extLst>
      <p:ext uri="{BB962C8B-B14F-4D97-AF65-F5344CB8AC3E}">
        <p14:creationId xmlns:p14="http://schemas.microsoft.com/office/powerpoint/2010/main" val="129941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3DBE5-5839-49EC-B353-377925DF2449}"/>
              </a:ext>
            </a:extLst>
          </p:cNvPr>
          <p:cNvSpPr>
            <a:spLocks noGrp="1"/>
          </p:cNvSpPr>
          <p:nvPr>
            <p:ph type="title"/>
          </p:nvPr>
        </p:nvSpPr>
        <p:spPr/>
        <p:txBody>
          <a:bodyPr/>
          <a:lstStyle/>
          <a:p>
            <a:r>
              <a:rPr lang="nl-NL" dirty="0"/>
              <a:t>Gewenst beeld</a:t>
            </a:r>
          </a:p>
        </p:txBody>
      </p:sp>
      <p:sp>
        <p:nvSpPr>
          <p:cNvPr id="3" name="Tijdelijke aanduiding voor inhoud 2">
            <a:extLst>
              <a:ext uri="{FF2B5EF4-FFF2-40B4-BE49-F238E27FC236}">
                <a16:creationId xmlns:a16="http://schemas.microsoft.com/office/drawing/2014/main" id="{828C1899-3232-4AB3-AD45-8B08D12A5975}"/>
              </a:ext>
            </a:extLst>
          </p:cNvPr>
          <p:cNvSpPr>
            <a:spLocks noGrp="1"/>
          </p:cNvSpPr>
          <p:nvPr>
            <p:ph idx="1"/>
          </p:nvPr>
        </p:nvSpPr>
        <p:spPr>
          <a:xfrm>
            <a:off x="838200" y="1825624"/>
            <a:ext cx="3310218" cy="4541557"/>
          </a:xfrm>
        </p:spPr>
        <p:txBody>
          <a:bodyPr>
            <a:normAutofit fontScale="62500" lnSpcReduction="20000"/>
          </a:bodyPr>
          <a:lstStyle/>
          <a:p>
            <a:r>
              <a:rPr lang="nl-NL" dirty="0"/>
              <a:t>De maatschappelijke bouwopgaven vragen om innovaties die uiteindelijk nog verder zullen gaan dan digitalisering en keten-informatisering. Voor de circulaire bouweconomie is op termijn een actuele  virtuele kopie van het bouwwerk nodig gekoppeld aan digitale diensten, product- en  materiaalinformatie. Voor Smart Cities, Smart </a:t>
            </a:r>
            <a:r>
              <a:rPr lang="nl-NL" dirty="0" err="1"/>
              <a:t>Mobility</a:t>
            </a:r>
            <a:r>
              <a:rPr lang="nl-NL" dirty="0"/>
              <a:t>, de energietransitie en een dynamische  waterhuishouding moeten we slimme bouwwerken koppelen aan actuele omgevingsinformatie</a:t>
            </a:r>
          </a:p>
          <a:p>
            <a:r>
              <a:rPr lang="nl-NL" dirty="0"/>
              <a:t>In termen van object-informatie gaat het om het volgende beeld:</a:t>
            </a:r>
          </a:p>
          <a:p>
            <a:endParaRPr lang="nl-NL" dirty="0"/>
          </a:p>
        </p:txBody>
      </p:sp>
      <p:pic>
        <p:nvPicPr>
          <p:cNvPr id="4" name="Afbeelding 3">
            <a:extLst>
              <a:ext uri="{FF2B5EF4-FFF2-40B4-BE49-F238E27FC236}">
                <a16:creationId xmlns:a16="http://schemas.microsoft.com/office/drawing/2014/main" id="{3FE74B5A-256C-4E39-98A6-7D6E8F424A33}"/>
              </a:ext>
            </a:extLst>
          </p:cNvPr>
          <p:cNvPicPr>
            <a:picLocks noChangeAspect="1"/>
          </p:cNvPicPr>
          <p:nvPr/>
        </p:nvPicPr>
        <p:blipFill>
          <a:blip r:embed="rId2"/>
          <a:stretch>
            <a:fillRect/>
          </a:stretch>
        </p:blipFill>
        <p:spPr>
          <a:xfrm>
            <a:off x="5579059" y="365125"/>
            <a:ext cx="6267800" cy="3994223"/>
          </a:xfrm>
          <a:prstGeom prst="rect">
            <a:avLst/>
          </a:prstGeom>
        </p:spPr>
      </p:pic>
      <p:sp>
        <p:nvSpPr>
          <p:cNvPr id="5" name="Rechthoek 4">
            <a:extLst>
              <a:ext uri="{FF2B5EF4-FFF2-40B4-BE49-F238E27FC236}">
                <a16:creationId xmlns:a16="http://schemas.microsoft.com/office/drawing/2014/main" id="{683E2663-CBB8-4020-8401-6E87D4CB28FF}"/>
              </a:ext>
            </a:extLst>
          </p:cNvPr>
          <p:cNvSpPr/>
          <p:nvPr/>
        </p:nvSpPr>
        <p:spPr>
          <a:xfrm>
            <a:off x="5065059" y="4461550"/>
            <a:ext cx="6096000" cy="2031325"/>
          </a:xfrm>
          <a:prstGeom prst="rect">
            <a:avLst/>
          </a:prstGeom>
        </p:spPr>
        <p:txBody>
          <a:bodyPr>
            <a:spAutoFit/>
          </a:bodyPr>
          <a:lstStyle/>
          <a:p>
            <a:r>
              <a:rPr lang="nl-NL" dirty="0">
                <a:highlight>
                  <a:srgbClr val="00FF00"/>
                </a:highlight>
              </a:rPr>
              <a:t>Centraal in dit toekomstbeeld staat het virtuele bouwwerk (de middelste laag), de permanente  drager van informatie over het fysieke bouwwerk </a:t>
            </a:r>
            <a:r>
              <a:rPr lang="nl-NL" dirty="0"/>
              <a:t>en de wijzigingen daarvan gedurende de  levenscyclus. Het wordt gevoed vanuit de lagen erboven en eronder. Het hoeft dus niet alle  informatie over de ingezette producten en materialen te bevatten, of over de locatie, maar kan naar  de brongegevens hieromtrent verwijzen.</a:t>
            </a:r>
          </a:p>
        </p:txBody>
      </p:sp>
    </p:spTree>
    <p:extLst>
      <p:ext uri="{BB962C8B-B14F-4D97-AF65-F5344CB8AC3E}">
        <p14:creationId xmlns:p14="http://schemas.microsoft.com/office/powerpoint/2010/main" val="60726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6D6367-C074-4875-A5FA-971827409AF6}"/>
              </a:ext>
            </a:extLst>
          </p:cNvPr>
          <p:cNvSpPr>
            <a:spLocks noGrp="1"/>
          </p:cNvSpPr>
          <p:nvPr>
            <p:ph type="title"/>
          </p:nvPr>
        </p:nvSpPr>
        <p:spPr>
          <a:xfrm>
            <a:off x="838200" y="365125"/>
            <a:ext cx="10515600" cy="925793"/>
          </a:xfrm>
        </p:spPr>
        <p:txBody>
          <a:bodyPr>
            <a:normAutofit fontScale="90000"/>
          </a:bodyPr>
          <a:lstStyle/>
          <a:p>
            <a:r>
              <a:rPr lang="nl-NL" dirty="0"/>
              <a:t>Belangrijke eisen aan het virtuele bouwwerk zijn:</a:t>
            </a:r>
            <a:br>
              <a:rPr lang="nl-NL" dirty="0"/>
            </a:br>
            <a:endParaRPr lang="nl-NL" dirty="0"/>
          </a:p>
        </p:txBody>
      </p:sp>
      <p:sp>
        <p:nvSpPr>
          <p:cNvPr id="3" name="Tijdelijke aanduiding voor inhoud 2">
            <a:extLst>
              <a:ext uri="{FF2B5EF4-FFF2-40B4-BE49-F238E27FC236}">
                <a16:creationId xmlns:a16="http://schemas.microsoft.com/office/drawing/2014/main" id="{5938F446-91A4-4C0D-A71E-20C9D2BA3520}"/>
              </a:ext>
            </a:extLst>
          </p:cNvPr>
          <p:cNvSpPr>
            <a:spLocks noGrp="1"/>
          </p:cNvSpPr>
          <p:nvPr>
            <p:ph idx="1"/>
          </p:nvPr>
        </p:nvSpPr>
        <p:spPr>
          <a:xfrm>
            <a:off x="838200" y="1136276"/>
            <a:ext cx="10515600" cy="5040687"/>
          </a:xfrm>
        </p:spPr>
        <p:txBody>
          <a:bodyPr>
            <a:normAutofit fontScale="77500" lnSpcReduction="20000"/>
          </a:bodyPr>
          <a:lstStyle/>
          <a:p>
            <a:pPr marL="0" indent="0">
              <a:buNone/>
            </a:pPr>
            <a:r>
              <a:rPr lang="nl-NL" dirty="0"/>
              <a:t>• Het virtuele bouwwerk volgt en ondersteunt de levenscyclus (planning en ontwerp, bouw, gebruik, beheer en onderhoud, recycling)</a:t>
            </a:r>
          </a:p>
          <a:p>
            <a:pPr marL="0" indent="0">
              <a:buNone/>
            </a:pPr>
            <a:r>
              <a:rPr lang="nl-NL" dirty="0"/>
              <a:t>• </a:t>
            </a:r>
            <a:r>
              <a:rPr lang="nl-NL" dirty="0">
                <a:highlight>
                  <a:srgbClr val="00FF00"/>
                </a:highlight>
              </a:rPr>
              <a:t>Het accommodeert meerdere ”dossiers” (gebouw- en infra, energie, consumenten, bevoegd gezag, circulariteit en materialen) per bouwwerk (of koppelt dit aan de locatie)</a:t>
            </a:r>
          </a:p>
          <a:p>
            <a:r>
              <a:rPr lang="nl-NL" dirty="0"/>
              <a:t>Interactie met digitale diensten, product- en omgevingsinformatie (en ontwikkelende standaarden daarin)</a:t>
            </a:r>
          </a:p>
          <a:p>
            <a:pPr marL="0" indent="0">
              <a:buNone/>
            </a:pPr>
            <a:r>
              <a:rPr lang="nl-NL" dirty="0"/>
              <a:t>• Verschillende maten van detaillering, met een ingroeimodel voor bestaande bouwwerken, waarbij informatie op een gedetailleerder niveau op latere momenten (bijvoorbeeld bij groot onderhoud of aanpassing) kan worden toegevoegd.</a:t>
            </a:r>
          </a:p>
          <a:p>
            <a:pPr marL="0" indent="0">
              <a:buNone/>
            </a:pPr>
            <a:r>
              <a:rPr lang="nl-NL" dirty="0"/>
              <a:t>• Correct en actueel (voor de mate van detaillering)</a:t>
            </a:r>
          </a:p>
          <a:p>
            <a:pPr marL="0" indent="0">
              <a:buNone/>
            </a:pPr>
            <a:r>
              <a:rPr lang="nl-NL" dirty="0"/>
              <a:t>• Relevante data snel en efficiënt toegankelijk voor relevante gebruikers, waarbij simulaties en aanvullende diensten mogelijk zijn, en de ontwikkeling daarvan gestimuleerd wordt.</a:t>
            </a:r>
          </a:p>
          <a:p>
            <a:pPr marL="0" indent="0">
              <a:buNone/>
            </a:pPr>
            <a:r>
              <a:rPr lang="nl-NL" dirty="0"/>
              <a:t>• Open voor innovatie, uitbreiding in functionaliteit en scope (meer soorten data) etc.</a:t>
            </a:r>
          </a:p>
        </p:txBody>
      </p:sp>
    </p:spTree>
    <p:extLst>
      <p:ext uri="{BB962C8B-B14F-4D97-AF65-F5344CB8AC3E}">
        <p14:creationId xmlns:p14="http://schemas.microsoft.com/office/powerpoint/2010/main" val="241604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03ACFF-8791-4327-8FFE-7A374A63AB54}"/>
              </a:ext>
            </a:extLst>
          </p:cNvPr>
          <p:cNvSpPr>
            <a:spLocks noGrp="1"/>
          </p:cNvSpPr>
          <p:nvPr>
            <p:ph type="title"/>
          </p:nvPr>
        </p:nvSpPr>
        <p:spPr/>
        <p:txBody>
          <a:bodyPr/>
          <a:lstStyle/>
          <a:p>
            <a:r>
              <a:rPr lang="nl-NL" dirty="0"/>
              <a:t>Principes</a:t>
            </a:r>
          </a:p>
        </p:txBody>
      </p:sp>
      <p:pic>
        <p:nvPicPr>
          <p:cNvPr id="4" name="Afbeelding 3">
            <a:extLst>
              <a:ext uri="{FF2B5EF4-FFF2-40B4-BE49-F238E27FC236}">
                <a16:creationId xmlns:a16="http://schemas.microsoft.com/office/drawing/2014/main" id="{EE2FA386-2DCA-4FA0-96C2-C74EBAEF695E}"/>
              </a:ext>
            </a:extLst>
          </p:cNvPr>
          <p:cNvPicPr>
            <a:picLocks noChangeAspect="1"/>
          </p:cNvPicPr>
          <p:nvPr/>
        </p:nvPicPr>
        <p:blipFill>
          <a:blip r:embed="rId2"/>
          <a:stretch>
            <a:fillRect/>
          </a:stretch>
        </p:blipFill>
        <p:spPr>
          <a:xfrm>
            <a:off x="562381" y="1274590"/>
            <a:ext cx="4918429" cy="5412396"/>
          </a:xfrm>
          <a:prstGeom prst="rect">
            <a:avLst/>
          </a:prstGeom>
        </p:spPr>
      </p:pic>
      <p:pic>
        <p:nvPicPr>
          <p:cNvPr id="5" name="Afbeelding 4">
            <a:extLst>
              <a:ext uri="{FF2B5EF4-FFF2-40B4-BE49-F238E27FC236}">
                <a16:creationId xmlns:a16="http://schemas.microsoft.com/office/drawing/2014/main" id="{55F066E8-2A8D-4092-AA2D-27348718C93E}"/>
              </a:ext>
            </a:extLst>
          </p:cNvPr>
          <p:cNvPicPr>
            <a:picLocks noChangeAspect="1"/>
          </p:cNvPicPr>
          <p:nvPr/>
        </p:nvPicPr>
        <p:blipFill>
          <a:blip r:embed="rId3"/>
          <a:stretch>
            <a:fillRect/>
          </a:stretch>
        </p:blipFill>
        <p:spPr>
          <a:xfrm>
            <a:off x="5820009" y="92560"/>
            <a:ext cx="4468736" cy="6456679"/>
          </a:xfrm>
          <a:prstGeom prst="rect">
            <a:avLst/>
          </a:prstGeom>
        </p:spPr>
      </p:pic>
      <p:sp>
        <p:nvSpPr>
          <p:cNvPr id="6" name="Ovaal 5">
            <a:extLst>
              <a:ext uri="{FF2B5EF4-FFF2-40B4-BE49-F238E27FC236}">
                <a16:creationId xmlns:a16="http://schemas.microsoft.com/office/drawing/2014/main" id="{98CFFBEC-70D5-482C-AC78-B45708F54206}"/>
              </a:ext>
            </a:extLst>
          </p:cNvPr>
          <p:cNvSpPr/>
          <p:nvPr/>
        </p:nvSpPr>
        <p:spPr>
          <a:xfrm>
            <a:off x="3384951" y="1690688"/>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al 6">
            <a:extLst>
              <a:ext uri="{FF2B5EF4-FFF2-40B4-BE49-F238E27FC236}">
                <a16:creationId xmlns:a16="http://schemas.microsoft.com/office/drawing/2014/main" id="{D395ED8F-9B26-4DE8-8630-7E93EB99FE0B}"/>
              </a:ext>
            </a:extLst>
          </p:cNvPr>
          <p:cNvSpPr/>
          <p:nvPr/>
        </p:nvSpPr>
        <p:spPr>
          <a:xfrm>
            <a:off x="2066555" y="5419408"/>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al 7">
            <a:extLst>
              <a:ext uri="{FF2B5EF4-FFF2-40B4-BE49-F238E27FC236}">
                <a16:creationId xmlns:a16="http://schemas.microsoft.com/office/drawing/2014/main" id="{679B58B6-B5ED-4917-89F4-E28C84F2810B}"/>
              </a:ext>
            </a:extLst>
          </p:cNvPr>
          <p:cNvSpPr/>
          <p:nvPr/>
        </p:nvSpPr>
        <p:spPr>
          <a:xfrm>
            <a:off x="7042551" y="2740743"/>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a:extLst>
              <a:ext uri="{FF2B5EF4-FFF2-40B4-BE49-F238E27FC236}">
                <a16:creationId xmlns:a16="http://schemas.microsoft.com/office/drawing/2014/main" id="{7BDCE54A-8405-4607-A6C4-7FE03CCB6166}"/>
              </a:ext>
            </a:extLst>
          </p:cNvPr>
          <p:cNvSpPr/>
          <p:nvPr/>
        </p:nvSpPr>
        <p:spPr>
          <a:xfrm>
            <a:off x="8378665" y="5629759"/>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3032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90838769-B526-4D2E-865E-807C525E12BF}"/>
              </a:ext>
            </a:extLst>
          </p:cNvPr>
          <p:cNvPicPr>
            <a:picLocks noChangeAspect="1"/>
          </p:cNvPicPr>
          <p:nvPr/>
        </p:nvPicPr>
        <p:blipFill>
          <a:blip r:embed="rId2"/>
          <a:stretch>
            <a:fillRect/>
          </a:stretch>
        </p:blipFill>
        <p:spPr>
          <a:xfrm>
            <a:off x="148566" y="64084"/>
            <a:ext cx="4535115" cy="6508526"/>
          </a:xfrm>
          <a:prstGeom prst="rect">
            <a:avLst/>
          </a:prstGeom>
        </p:spPr>
      </p:pic>
      <p:pic>
        <p:nvPicPr>
          <p:cNvPr id="5" name="Afbeelding 4">
            <a:extLst>
              <a:ext uri="{FF2B5EF4-FFF2-40B4-BE49-F238E27FC236}">
                <a16:creationId xmlns:a16="http://schemas.microsoft.com/office/drawing/2014/main" id="{744F816F-3BAA-4303-90D4-B45CC7F76CEA}"/>
              </a:ext>
            </a:extLst>
          </p:cNvPr>
          <p:cNvPicPr>
            <a:picLocks noChangeAspect="1"/>
          </p:cNvPicPr>
          <p:nvPr/>
        </p:nvPicPr>
        <p:blipFill>
          <a:blip r:embed="rId3"/>
          <a:stretch>
            <a:fillRect/>
          </a:stretch>
        </p:blipFill>
        <p:spPr>
          <a:xfrm>
            <a:off x="4924700" y="127916"/>
            <a:ext cx="4372863" cy="6434584"/>
          </a:xfrm>
          <a:prstGeom prst="rect">
            <a:avLst/>
          </a:prstGeom>
        </p:spPr>
      </p:pic>
      <p:sp>
        <p:nvSpPr>
          <p:cNvPr id="6" name="Ovaal 5">
            <a:extLst>
              <a:ext uri="{FF2B5EF4-FFF2-40B4-BE49-F238E27FC236}">
                <a16:creationId xmlns:a16="http://schemas.microsoft.com/office/drawing/2014/main" id="{356C0E2D-52E9-40E5-AA63-B468C4FA5EDA}"/>
              </a:ext>
            </a:extLst>
          </p:cNvPr>
          <p:cNvSpPr/>
          <p:nvPr/>
        </p:nvSpPr>
        <p:spPr>
          <a:xfrm>
            <a:off x="2699151" y="197168"/>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al 6">
            <a:extLst>
              <a:ext uri="{FF2B5EF4-FFF2-40B4-BE49-F238E27FC236}">
                <a16:creationId xmlns:a16="http://schemas.microsoft.com/office/drawing/2014/main" id="{1A59149D-840A-44D8-9F3F-9BD3B81048C3}"/>
              </a:ext>
            </a:extLst>
          </p:cNvPr>
          <p:cNvSpPr/>
          <p:nvPr/>
        </p:nvSpPr>
        <p:spPr>
          <a:xfrm>
            <a:off x="1540911" y="1441768"/>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al 7">
            <a:extLst>
              <a:ext uri="{FF2B5EF4-FFF2-40B4-BE49-F238E27FC236}">
                <a16:creationId xmlns:a16="http://schemas.microsoft.com/office/drawing/2014/main" id="{EE64A420-8C83-4FC6-A217-CD53AB534BC5}"/>
              </a:ext>
            </a:extLst>
          </p:cNvPr>
          <p:cNvSpPr/>
          <p:nvPr/>
        </p:nvSpPr>
        <p:spPr>
          <a:xfrm>
            <a:off x="1317391" y="3384889"/>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6500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82ECEDCC-49B7-4B5E-A52D-9D708FFE84A7}"/>
              </a:ext>
            </a:extLst>
          </p:cNvPr>
          <p:cNvPicPr>
            <a:picLocks noChangeAspect="1"/>
          </p:cNvPicPr>
          <p:nvPr/>
        </p:nvPicPr>
        <p:blipFill>
          <a:blip r:embed="rId2"/>
          <a:stretch>
            <a:fillRect/>
          </a:stretch>
        </p:blipFill>
        <p:spPr>
          <a:xfrm>
            <a:off x="424213" y="216281"/>
            <a:ext cx="4482834" cy="6448072"/>
          </a:xfrm>
          <a:prstGeom prst="rect">
            <a:avLst/>
          </a:prstGeom>
        </p:spPr>
      </p:pic>
      <p:pic>
        <p:nvPicPr>
          <p:cNvPr id="3" name="Afbeelding 2">
            <a:extLst>
              <a:ext uri="{FF2B5EF4-FFF2-40B4-BE49-F238E27FC236}">
                <a16:creationId xmlns:a16="http://schemas.microsoft.com/office/drawing/2014/main" id="{2028CC5A-3245-4C8C-8F4E-51C3F4A55739}"/>
              </a:ext>
            </a:extLst>
          </p:cNvPr>
          <p:cNvPicPr>
            <a:picLocks noChangeAspect="1"/>
          </p:cNvPicPr>
          <p:nvPr/>
        </p:nvPicPr>
        <p:blipFill>
          <a:blip r:embed="rId3"/>
          <a:stretch>
            <a:fillRect/>
          </a:stretch>
        </p:blipFill>
        <p:spPr>
          <a:xfrm>
            <a:off x="5068376" y="324000"/>
            <a:ext cx="4656991" cy="3925271"/>
          </a:xfrm>
          <a:prstGeom prst="rect">
            <a:avLst/>
          </a:prstGeom>
        </p:spPr>
      </p:pic>
      <p:sp>
        <p:nvSpPr>
          <p:cNvPr id="4" name="Ovaal 3">
            <a:extLst>
              <a:ext uri="{FF2B5EF4-FFF2-40B4-BE49-F238E27FC236}">
                <a16:creationId xmlns:a16="http://schemas.microsoft.com/office/drawing/2014/main" id="{3D363191-59FA-4662-87DB-BA8941CC8CCB}"/>
              </a:ext>
            </a:extLst>
          </p:cNvPr>
          <p:cNvSpPr/>
          <p:nvPr/>
        </p:nvSpPr>
        <p:spPr>
          <a:xfrm>
            <a:off x="7815287" y="1065848"/>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Ovaal 4">
            <a:extLst>
              <a:ext uri="{FF2B5EF4-FFF2-40B4-BE49-F238E27FC236}">
                <a16:creationId xmlns:a16="http://schemas.microsoft.com/office/drawing/2014/main" id="{9CB3C9A8-9EB5-4F9B-8EF9-64EA3605E1F7}"/>
              </a:ext>
            </a:extLst>
          </p:cNvPr>
          <p:cNvSpPr/>
          <p:nvPr/>
        </p:nvSpPr>
        <p:spPr>
          <a:xfrm>
            <a:off x="6441831" y="2889568"/>
            <a:ext cx="1910080" cy="919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2755455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499</Words>
  <Application>Microsoft Office PowerPoint</Application>
  <PresentationFormat>Breedbeeld</PresentationFormat>
  <Paragraphs>25</Paragraphs>
  <Slides>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Arial</vt:lpstr>
      <vt:lpstr>Calibri</vt:lpstr>
      <vt:lpstr>Calibri Light</vt:lpstr>
      <vt:lpstr>Kantoorthema</vt:lpstr>
      <vt:lpstr>Samenvatting Digideal GO aspect IM en begrippen</vt:lpstr>
      <vt:lpstr>Waarom</vt:lpstr>
      <vt:lpstr>Keuze: stelsel benadering</vt:lpstr>
      <vt:lpstr>Gewenst beeld</vt:lpstr>
      <vt:lpstr>Belangrijke eisen aan het virtuele bouwwerk zijn: </vt:lpstr>
      <vt:lpstr>Principes</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Digideal GO</dc:title>
  <dc:creator>Baltussen, ing. J.T.M. (Jeroen)</dc:creator>
  <cp:lastModifiedBy>Baltussen, ing. J.T.M. (Jeroen)</cp:lastModifiedBy>
  <cp:revision>8</cp:revision>
  <dcterms:created xsi:type="dcterms:W3CDTF">2020-08-18T10:22:40Z</dcterms:created>
  <dcterms:modified xsi:type="dcterms:W3CDTF">2020-08-18T11:10:02Z</dcterms:modified>
</cp:coreProperties>
</file>