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48"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25EB2E-2316-42E6-9621-1CF2C126EB4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FC7DD1F-B532-465E-8C88-CE6B97286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3599AAE0-E916-44F9-A509-2295214956AE}"/>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654E8FB6-C1E9-41C7-BDAC-F5922E27968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A1C420-3D56-4A80-AD80-132134E2DBDC}"/>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321977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FFC215-B48D-4F02-8B81-0408C93A5B29}"/>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A394FA0A-00C5-41AB-A0B8-F32424020A83}"/>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EEE6F8B-D25D-42F7-9505-9D3D40EA9B50}"/>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C73F39DD-05FD-4918-9687-DF1C9E76029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34B9CA8-0D17-4664-B555-F0A7389F1C34}"/>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413482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0730BCA-D556-413A-A1E2-4F233E63E9CE}"/>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F32503C-CA96-45D1-9E42-284692FEDF32}"/>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EFEEE1F-C316-4300-9CD2-DBD1DF7A8B56}"/>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FD03CA9E-0862-4095-9ABD-F7F695B3DD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0A4690E-8E1F-45A9-8623-FDC72013333E}"/>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240430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55A62-7999-4C39-BF99-D01C4EF406B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34CBEC3-3E4B-454B-BE21-DB9387637E91}"/>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8238762-A033-47F9-AB54-4DB8631631A4}"/>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17789091-5E34-4421-8343-455C51CB6C0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0658254-DDD4-4ECF-9BEC-E3E379E23FC6}"/>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342774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E4594-0EB2-4575-B821-A1230CA2255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F89140DC-AAAD-42FE-8528-21A3537AA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645BD071-21DB-479C-B692-55902B0D6E8D}"/>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E49BD959-9701-4778-84D7-EE4B3DD7459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A8AEBF8-C982-41CF-9325-F2D335163EB1}"/>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132657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F1F43-6EC7-4BEB-B451-E36F9055D651}"/>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0D076A2-4EC4-46B0-8FC4-3063AE9381B7}"/>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529DD06-0EA9-45C1-8B2E-218EF3685EFB}"/>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44AFAB39-6B25-4522-B46F-F3E3F10895E7}"/>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6" name="Tijdelijke aanduiding voor voettekst 5">
            <a:extLst>
              <a:ext uri="{FF2B5EF4-FFF2-40B4-BE49-F238E27FC236}">
                <a16:creationId xmlns:a16="http://schemas.microsoft.com/office/drawing/2014/main" id="{1EB8E965-EA6D-4800-9D55-06B3B1AEAAD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5E40EEA-E342-491F-AF82-875A70A0CAE3}"/>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317000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68E85-9F58-4794-ACEC-0AD4C72BB6B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449CB86C-1727-40DD-968F-ECC3D5350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A914BA99-8E5F-4351-9D9C-C63943DA31AD}"/>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42317DE-2356-4FB8-9CA4-6254DDF65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99667D19-DB9D-4B04-B434-B8D81860E0DD}"/>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133B364-F035-4EAA-AC8A-414646EE84DA}"/>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8" name="Tijdelijke aanduiding voor voettekst 7">
            <a:extLst>
              <a:ext uri="{FF2B5EF4-FFF2-40B4-BE49-F238E27FC236}">
                <a16:creationId xmlns:a16="http://schemas.microsoft.com/office/drawing/2014/main" id="{554D5894-1A1D-47F4-865D-EB92F3DA968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1F7E7A85-F236-4536-9E48-C4CA81F24E5A}"/>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297285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2C45A-43AD-4932-A05D-42209D87121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641ACF1D-1526-47A6-BC0B-EBFD3D5D3DD3}"/>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4" name="Tijdelijke aanduiding voor voettekst 3">
            <a:extLst>
              <a:ext uri="{FF2B5EF4-FFF2-40B4-BE49-F238E27FC236}">
                <a16:creationId xmlns:a16="http://schemas.microsoft.com/office/drawing/2014/main" id="{96BC9BCB-7155-4C38-9034-D89531A939CD}"/>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594090DC-BE63-403D-9049-7BB6ACA54A48}"/>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286597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757F954-BA56-4FE1-853C-EE668EDBF653}"/>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3" name="Tijdelijke aanduiding voor voettekst 2">
            <a:extLst>
              <a:ext uri="{FF2B5EF4-FFF2-40B4-BE49-F238E27FC236}">
                <a16:creationId xmlns:a16="http://schemas.microsoft.com/office/drawing/2014/main" id="{91209C3D-70F1-4B9F-A695-A32F6C9B55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4FCD931-7F31-4EBE-BFF8-786CC32D6B73}"/>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25231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C9B133-ECC2-4DAB-9A6D-78386AD3274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8FD90FF-C1DF-4FD3-B39B-2566AC7FC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2EAAD62A-F164-4D8C-BEC5-D1A0A9B4C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FA9CB85E-1C1F-4957-9AC8-3A7E653442C1}"/>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6" name="Tijdelijke aanduiding voor voettekst 5">
            <a:extLst>
              <a:ext uri="{FF2B5EF4-FFF2-40B4-BE49-F238E27FC236}">
                <a16:creationId xmlns:a16="http://schemas.microsoft.com/office/drawing/2014/main" id="{E5333FE6-F6BB-41BB-AA48-763802CE6A3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A42A416-5D0C-4BD2-B48F-6AA5BE71CE5B}"/>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344166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AABBFD-8DE5-4C07-B5AB-755A8284C1B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7A40D652-E0E8-44EC-8664-C332A4735B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00266680-C5E4-4BF5-9E8F-72A87A339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C5B20C6A-53D0-4548-9EFE-A647F707EBE8}"/>
              </a:ext>
            </a:extLst>
          </p:cNvPr>
          <p:cNvSpPr>
            <a:spLocks noGrp="1"/>
          </p:cNvSpPr>
          <p:nvPr>
            <p:ph type="dt" sz="half" idx="10"/>
          </p:nvPr>
        </p:nvSpPr>
        <p:spPr/>
        <p:txBody>
          <a:bodyPr/>
          <a:lstStyle/>
          <a:p>
            <a:fld id="{3EF6BC78-58C1-454A-A564-DCEC2D48AC1F}" type="datetimeFigureOut">
              <a:rPr lang="nl-NL" smtClean="0"/>
              <a:t>18-8-2020</a:t>
            </a:fld>
            <a:endParaRPr lang="nl-NL"/>
          </a:p>
        </p:txBody>
      </p:sp>
      <p:sp>
        <p:nvSpPr>
          <p:cNvPr id="6" name="Tijdelijke aanduiding voor voettekst 5">
            <a:extLst>
              <a:ext uri="{FF2B5EF4-FFF2-40B4-BE49-F238E27FC236}">
                <a16:creationId xmlns:a16="http://schemas.microsoft.com/office/drawing/2014/main" id="{0AC7997E-23D5-4E41-B44B-BCD17870D77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6C2C72D-C994-4131-850C-3C21C1D1F243}"/>
              </a:ext>
            </a:extLst>
          </p:cNvPr>
          <p:cNvSpPr>
            <a:spLocks noGrp="1"/>
          </p:cNvSpPr>
          <p:nvPr>
            <p:ph type="sldNum" sz="quarter" idx="12"/>
          </p:nvPr>
        </p:nvSpPr>
        <p:spPr/>
        <p:txBody>
          <a:bodyPr/>
          <a:lstStyle/>
          <a:p>
            <a:fld id="{9CB31851-5CD8-4F3F-829D-407ECB2F62BF}" type="slidenum">
              <a:rPr lang="nl-NL" smtClean="0"/>
              <a:t>‹nr.›</a:t>
            </a:fld>
            <a:endParaRPr lang="nl-NL"/>
          </a:p>
        </p:txBody>
      </p:sp>
    </p:spTree>
    <p:extLst>
      <p:ext uri="{BB962C8B-B14F-4D97-AF65-F5344CB8AC3E}">
        <p14:creationId xmlns:p14="http://schemas.microsoft.com/office/powerpoint/2010/main" val="108106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987E8E84-A385-4168-AE20-6A65DC826B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2121BD1-E36F-4D88-952C-63D7D72B9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54D1198-983E-49B0-8078-F9377CBE6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6BC78-58C1-454A-A564-DCEC2D48AC1F}" type="datetimeFigureOut">
              <a:rPr lang="nl-NL" smtClean="0"/>
              <a:t>18-8-2020</a:t>
            </a:fld>
            <a:endParaRPr lang="nl-NL"/>
          </a:p>
        </p:txBody>
      </p:sp>
      <p:sp>
        <p:nvSpPr>
          <p:cNvPr id="5" name="Tijdelijke aanduiding voor voettekst 4">
            <a:extLst>
              <a:ext uri="{FF2B5EF4-FFF2-40B4-BE49-F238E27FC236}">
                <a16:creationId xmlns:a16="http://schemas.microsoft.com/office/drawing/2014/main" id="{6F4AD78B-B640-4582-8BFB-22BA71E5F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F8876C0-1251-4C8D-826D-04974E467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31851-5CD8-4F3F-829D-407ECB2F62BF}" type="slidenum">
              <a:rPr lang="nl-NL" smtClean="0"/>
              <a:t>‹nr.›</a:t>
            </a:fld>
            <a:endParaRPr lang="nl-NL"/>
          </a:p>
        </p:txBody>
      </p:sp>
    </p:spTree>
    <p:extLst>
      <p:ext uri="{BB962C8B-B14F-4D97-AF65-F5344CB8AC3E}">
        <p14:creationId xmlns:p14="http://schemas.microsoft.com/office/powerpoint/2010/main" val="393424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9E2CB-4211-43EE-BAF3-D45D59885ED3}"/>
              </a:ext>
            </a:extLst>
          </p:cNvPr>
          <p:cNvSpPr>
            <a:spLocks noGrp="1"/>
          </p:cNvSpPr>
          <p:nvPr>
            <p:ph type="ctrTitle"/>
          </p:nvPr>
        </p:nvSpPr>
        <p:spPr/>
        <p:txBody>
          <a:bodyPr>
            <a:normAutofit fontScale="90000"/>
          </a:bodyPr>
          <a:lstStyle/>
          <a:p>
            <a:pPr algn="l"/>
            <a:r>
              <a:rPr lang="nl-NL" dirty="0"/>
              <a:t>Datastelsel Werkelijk Energieverbruik Utiliteitsbouw</a:t>
            </a:r>
            <a:br>
              <a:rPr lang="nl-NL" dirty="0"/>
            </a:br>
            <a:endParaRPr lang="nl-NL" dirty="0"/>
          </a:p>
        </p:txBody>
      </p:sp>
      <p:sp>
        <p:nvSpPr>
          <p:cNvPr id="3" name="Ondertitel 2">
            <a:extLst>
              <a:ext uri="{FF2B5EF4-FFF2-40B4-BE49-F238E27FC236}">
                <a16:creationId xmlns:a16="http://schemas.microsoft.com/office/drawing/2014/main" id="{D1606EFD-5AEC-4CE1-A590-25253806D5BA}"/>
              </a:ext>
            </a:extLst>
          </p:cNvPr>
          <p:cNvSpPr>
            <a:spLocks noGrp="1"/>
          </p:cNvSpPr>
          <p:nvPr>
            <p:ph type="subTitle" idx="1"/>
          </p:nvPr>
        </p:nvSpPr>
        <p:spPr/>
        <p:txBody>
          <a:bodyPr/>
          <a:lstStyle/>
          <a:p>
            <a:r>
              <a:rPr lang="nl-NL" dirty="0"/>
              <a:t>Opgesteld mbv concept 0.1 juni 2020</a:t>
            </a:r>
          </a:p>
        </p:txBody>
      </p:sp>
    </p:spTree>
    <p:extLst>
      <p:ext uri="{BB962C8B-B14F-4D97-AF65-F5344CB8AC3E}">
        <p14:creationId xmlns:p14="http://schemas.microsoft.com/office/powerpoint/2010/main" val="367125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7CE87-18B8-4B92-8D21-3EAD08A58C76}"/>
              </a:ext>
            </a:extLst>
          </p:cNvPr>
          <p:cNvSpPr>
            <a:spLocks noGrp="1"/>
          </p:cNvSpPr>
          <p:nvPr>
            <p:ph type="title"/>
          </p:nvPr>
        </p:nvSpPr>
        <p:spPr/>
        <p:txBody>
          <a:bodyPr/>
          <a:lstStyle/>
          <a:p>
            <a:r>
              <a:rPr lang="nl-NL" dirty="0"/>
              <a:t>Stakeholders</a:t>
            </a:r>
          </a:p>
        </p:txBody>
      </p:sp>
      <p:pic>
        <p:nvPicPr>
          <p:cNvPr id="7" name="Afbeelding 6">
            <a:extLst>
              <a:ext uri="{FF2B5EF4-FFF2-40B4-BE49-F238E27FC236}">
                <a16:creationId xmlns:a16="http://schemas.microsoft.com/office/drawing/2014/main" id="{39D1CEA4-6C66-4DA3-8B53-3C185801AC21}"/>
              </a:ext>
            </a:extLst>
          </p:cNvPr>
          <p:cNvPicPr>
            <a:picLocks noChangeAspect="1"/>
          </p:cNvPicPr>
          <p:nvPr/>
        </p:nvPicPr>
        <p:blipFill>
          <a:blip r:embed="rId2"/>
          <a:stretch>
            <a:fillRect/>
          </a:stretch>
        </p:blipFill>
        <p:spPr>
          <a:xfrm>
            <a:off x="698015" y="1369388"/>
            <a:ext cx="6674792" cy="4909260"/>
          </a:xfrm>
          <a:prstGeom prst="rect">
            <a:avLst/>
          </a:prstGeom>
        </p:spPr>
      </p:pic>
    </p:spTree>
    <p:extLst>
      <p:ext uri="{BB962C8B-B14F-4D97-AF65-F5344CB8AC3E}">
        <p14:creationId xmlns:p14="http://schemas.microsoft.com/office/powerpoint/2010/main" val="383069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EDE692-4760-4C7F-A733-317A003BDFD9}"/>
              </a:ext>
            </a:extLst>
          </p:cNvPr>
          <p:cNvSpPr>
            <a:spLocks noGrp="1"/>
          </p:cNvSpPr>
          <p:nvPr>
            <p:ph type="title"/>
          </p:nvPr>
        </p:nvSpPr>
        <p:spPr/>
        <p:txBody>
          <a:bodyPr/>
          <a:lstStyle/>
          <a:p>
            <a:r>
              <a:rPr lang="nl-NL" dirty="0"/>
              <a:t>Omgeving en afstemming</a:t>
            </a:r>
          </a:p>
        </p:txBody>
      </p:sp>
      <p:sp>
        <p:nvSpPr>
          <p:cNvPr id="3" name="Tijdelijke aanduiding voor inhoud 2">
            <a:extLst>
              <a:ext uri="{FF2B5EF4-FFF2-40B4-BE49-F238E27FC236}">
                <a16:creationId xmlns:a16="http://schemas.microsoft.com/office/drawing/2014/main" id="{5D92ACCF-5CE5-4D37-9A6B-80C45A7BC0BD}"/>
              </a:ext>
            </a:extLst>
          </p:cNvPr>
          <p:cNvSpPr>
            <a:spLocks noGrp="1"/>
          </p:cNvSpPr>
          <p:nvPr>
            <p:ph idx="1"/>
          </p:nvPr>
        </p:nvSpPr>
        <p:spPr/>
        <p:txBody>
          <a:bodyPr>
            <a:normAutofit fontScale="85000" lnSpcReduction="20000"/>
          </a:bodyPr>
          <a:lstStyle/>
          <a:p>
            <a:r>
              <a:rPr lang="nl-NL" b="1" dirty="0" err="1"/>
              <a:t>Digideal</a:t>
            </a:r>
            <a:r>
              <a:rPr lang="nl-NL" b="1" dirty="0"/>
              <a:t> Gebouwde Omgeving</a:t>
            </a:r>
            <a:endParaRPr lang="nl-NL" dirty="0"/>
          </a:p>
          <a:p>
            <a:r>
              <a:rPr lang="nl-NL" dirty="0"/>
              <a:t>Het Datastelsel WEU sluit aan op de ambities en uitgangspunten van de recent afgesloten publiek-private </a:t>
            </a:r>
            <a:r>
              <a:rPr lang="nl-NL" b="1" dirty="0" err="1"/>
              <a:t>DigiDeal</a:t>
            </a:r>
            <a:r>
              <a:rPr lang="nl-NL" b="1" dirty="0"/>
              <a:t> GO</a:t>
            </a:r>
            <a:r>
              <a:rPr lang="nl-NL" dirty="0"/>
              <a:t>, </a:t>
            </a:r>
            <a:r>
              <a:rPr lang="nl-NL" dirty="0" err="1"/>
              <a:t>DigitaliseringsDeal</a:t>
            </a:r>
            <a:r>
              <a:rPr lang="nl-NL" dirty="0"/>
              <a:t> voor de Gebouwde Omgeving. Het Datastelsel WEU wordt daarin als een versnellingsproject uitgevoerd; die een bijdrage levert aan de in breder verband beoogde betere uitwisseling, eigenaarschap en organisatie van data en informatie in de bouw. Hierdoor is er een optimale afstemming en waar mogelijk is kruisbestuiving met andere digitaliseringsprojecten in de gebouwde omgeving geborgd.</a:t>
            </a:r>
          </a:p>
          <a:p>
            <a:pPr marL="0" indent="0">
              <a:buNone/>
            </a:pPr>
            <a:endParaRPr lang="nl-NL" dirty="0"/>
          </a:p>
          <a:p>
            <a:r>
              <a:rPr lang="nl-NL" b="1" dirty="0"/>
              <a:t>VIVET</a:t>
            </a:r>
            <a:r>
              <a:rPr lang="nl-NL" dirty="0"/>
              <a:t>, Verbetering Informatievoorziening Energietransitie, heeft in haar werkplan 2020 een tweetal projecten staan die relevant zijn voor het Datastelsel WEU: </a:t>
            </a:r>
            <a:r>
              <a:rPr lang="nl-NL" i="1" dirty="0"/>
              <a:t>Project VII Verbetering relatie energie-aansluiting en gebouwen</a:t>
            </a:r>
            <a:r>
              <a:rPr lang="nl-NL" dirty="0"/>
              <a:t>, </a:t>
            </a:r>
            <a:r>
              <a:rPr lang="nl-NL" i="1" dirty="0"/>
              <a:t>Project VIII Data ontsluiten</a:t>
            </a:r>
            <a:r>
              <a:rPr lang="nl-NL" dirty="0"/>
              <a:t> met drie deelprojecten Datastandaarden (1), ICT-architectuur (2) en Data ontsluiten energie installaties (3). </a:t>
            </a:r>
          </a:p>
          <a:p>
            <a:endParaRPr lang="nl-NL" dirty="0"/>
          </a:p>
        </p:txBody>
      </p:sp>
    </p:spTree>
    <p:extLst>
      <p:ext uri="{BB962C8B-B14F-4D97-AF65-F5344CB8AC3E}">
        <p14:creationId xmlns:p14="http://schemas.microsoft.com/office/powerpoint/2010/main" val="177075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F22E0866-802B-4B8C-83E0-E631CB628FC0}"/>
              </a:ext>
            </a:extLst>
          </p:cNvPr>
          <p:cNvSpPr>
            <a:spLocks noGrp="1"/>
          </p:cNvSpPr>
          <p:nvPr>
            <p:ph idx="1"/>
          </p:nvPr>
        </p:nvSpPr>
        <p:spPr>
          <a:xfrm>
            <a:off x="838200" y="349624"/>
            <a:ext cx="10515600" cy="5827339"/>
          </a:xfrm>
        </p:spPr>
        <p:txBody>
          <a:bodyPr/>
          <a:lstStyle/>
          <a:p>
            <a:r>
              <a:rPr lang="nl-NL" dirty="0"/>
              <a:t> </a:t>
            </a:r>
            <a:r>
              <a:rPr lang="nl-NL" b="1" dirty="0"/>
              <a:t>Marktfacilitering Afsprakenstelsel Energieverbruik</a:t>
            </a:r>
            <a:endParaRPr lang="nl-NL" dirty="0"/>
          </a:p>
          <a:p>
            <a:pPr marL="0" indent="0">
              <a:buNone/>
            </a:pPr>
            <a:r>
              <a:rPr lang="nl-NL" dirty="0"/>
              <a:t>Met oog op de Energiewet en een genoodzaakte vernieuwing van dataverbindingen werken Energie-Nederland en Netbeheer Nederland samen aan een </a:t>
            </a:r>
            <a:r>
              <a:rPr lang="nl-NL" b="1" dirty="0"/>
              <a:t>Marktfacilitering Afsprakenstelsel Energieverbruik</a:t>
            </a:r>
            <a:r>
              <a:rPr lang="nl-NL" dirty="0"/>
              <a:t>. </a:t>
            </a:r>
          </a:p>
          <a:p>
            <a:r>
              <a:rPr lang="nl-NL" b="1" dirty="0"/>
              <a:t>Digitaal Gebouwendossier (Bouwwijzer)</a:t>
            </a:r>
            <a:r>
              <a:rPr lang="nl-NL" dirty="0"/>
              <a:t> </a:t>
            </a:r>
          </a:p>
          <a:p>
            <a:pPr marL="0" indent="0">
              <a:buNone/>
            </a:pPr>
            <a:r>
              <a:rPr lang="nl-NL" dirty="0"/>
              <a:t>Verder loopt vanuit het Ministerie BZK een initiatief om een </a:t>
            </a:r>
            <a:r>
              <a:rPr lang="nl-NL" b="1" dirty="0"/>
              <a:t>Bouwwijzer</a:t>
            </a:r>
            <a:r>
              <a:rPr lang="nl-NL" dirty="0"/>
              <a:t> op te zetten. Het Digitaal Gebouwendossier beoogd dezelfde opzet en conceptuele uitwerking als het Datastelsel WEU alleen met een bredere scope aan databronnen en gebruikers (consumenten en utiliteit). Het  Status updaten</a:t>
            </a:r>
          </a:p>
          <a:p>
            <a:r>
              <a:rPr lang="nl-NL" b="1" dirty="0"/>
              <a:t>Data </a:t>
            </a:r>
            <a:r>
              <a:rPr lang="nl-NL" b="1" dirty="0" err="1"/>
              <a:t>Sharing</a:t>
            </a:r>
            <a:r>
              <a:rPr lang="nl-NL" b="1" dirty="0"/>
              <a:t> </a:t>
            </a:r>
            <a:r>
              <a:rPr lang="nl-NL" b="1" dirty="0" err="1"/>
              <a:t>Coalition</a:t>
            </a:r>
            <a:endParaRPr lang="nl-NL" dirty="0"/>
          </a:p>
          <a:p>
            <a:pPr marL="0" indent="0">
              <a:buNone/>
            </a:pPr>
            <a:r>
              <a:rPr lang="nl-NL" dirty="0"/>
              <a:t>Een ander initiatief om aansluiting bij te zoeken is de </a:t>
            </a:r>
            <a:r>
              <a:rPr lang="nl-NL" b="1" dirty="0"/>
              <a:t>Data </a:t>
            </a:r>
            <a:r>
              <a:rPr lang="nl-NL" b="1" dirty="0" err="1"/>
              <a:t>Sharing</a:t>
            </a:r>
            <a:r>
              <a:rPr lang="nl-NL" b="1" dirty="0"/>
              <a:t> </a:t>
            </a:r>
            <a:r>
              <a:rPr lang="nl-NL" b="1" dirty="0" err="1"/>
              <a:t>Coalition</a:t>
            </a:r>
            <a:r>
              <a:rPr lang="nl-NL" dirty="0"/>
              <a:t>,</a:t>
            </a:r>
          </a:p>
          <a:p>
            <a:pPr marL="0" indent="0">
              <a:buNone/>
            </a:pPr>
            <a:endParaRPr lang="nl-NL" dirty="0"/>
          </a:p>
          <a:p>
            <a:endParaRPr lang="nl-NL" dirty="0"/>
          </a:p>
        </p:txBody>
      </p:sp>
    </p:spTree>
    <p:extLst>
      <p:ext uri="{BB962C8B-B14F-4D97-AF65-F5344CB8AC3E}">
        <p14:creationId xmlns:p14="http://schemas.microsoft.com/office/powerpoint/2010/main" val="310330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6289-841E-4794-A010-0FDC0A361877}"/>
              </a:ext>
            </a:extLst>
          </p:cNvPr>
          <p:cNvSpPr>
            <a:spLocks noGrp="1"/>
          </p:cNvSpPr>
          <p:nvPr>
            <p:ph type="title"/>
          </p:nvPr>
        </p:nvSpPr>
        <p:spPr/>
        <p:txBody>
          <a:bodyPr/>
          <a:lstStyle/>
          <a:p>
            <a:r>
              <a:rPr lang="nl-NL" dirty="0" err="1"/>
              <a:t>MogelijkeDienstontwikkeling</a:t>
            </a:r>
            <a:r>
              <a:rPr lang="nl-NL" dirty="0"/>
              <a:t> WEU</a:t>
            </a:r>
          </a:p>
        </p:txBody>
      </p:sp>
      <p:sp>
        <p:nvSpPr>
          <p:cNvPr id="3" name="Tijdelijke aanduiding voor inhoud 2">
            <a:extLst>
              <a:ext uri="{FF2B5EF4-FFF2-40B4-BE49-F238E27FC236}">
                <a16:creationId xmlns:a16="http://schemas.microsoft.com/office/drawing/2014/main" id="{F1554783-0384-4D35-A53F-D5AAFEA3EF2B}"/>
              </a:ext>
            </a:extLst>
          </p:cNvPr>
          <p:cNvSpPr>
            <a:spLocks noGrp="1"/>
          </p:cNvSpPr>
          <p:nvPr>
            <p:ph idx="1"/>
          </p:nvPr>
        </p:nvSpPr>
        <p:spPr/>
        <p:txBody>
          <a:bodyPr>
            <a:normAutofit fontScale="47500" lnSpcReduction="20000"/>
          </a:bodyPr>
          <a:lstStyle/>
          <a:p>
            <a:r>
              <a:rPr lang="nl-NL" dirty="0"/>
              <a:t>Het datastelsel stelt RVO in staat de volgende diensten mogelijk te ontwikkelen:</a:t>
            </a:r>
          </a:p>
          <a:p>
            <a:r>
              <a:rPr lang="nl-NL" b="1" dirty="0"/>
              <a:t>Gebouw verduurzamingsadvies op afstand</a:t>
            </a:r>
            <a:r>
              <a:rPr lang="nl-NL" dirty="0"/>
              <a:t>: </a:t>
            </a:r>
            <a:r>
              <a:rPr lang="nl-NL" dirty="0" err="1"/>
              <a:t>obv</a:t>
            </a:r>
            <a:r>
              <a:rPr lang="nl-NL" dirty="0"/>
              <a:t> software van marktpartijen en </a:t>
            </a:r>
            <a:r>
              <a:rPr lang="nl-NL" dirty="0" err="1"/>
              <a:t>obv</a:t>
            </a:r>
            <a:r>
              <a:rPr lang="nl-NL" dirty="0"/>
              <a:t> beschikbare data</a:t>
            </a:r>
          </a:p>
          <a:p>
            <a:r>
              <a:rPr lang="nl-NL" b="1" dirty="0"/>
              <a:t>Gebouwverduurzaming dichtbij:</a:t>
            </a:r>
            <a:r>
              <a:rPr lang="nl-NL" dirty="0"/>
              <a:t> gegevens zijn nodig voor het verduurzamen van klanten van de “</a:t>
            </a:r>
            <a:r>
              <a:rPr lang="nl-NL" dirty="0" err="1"/>
              <a:t>one</a:t>
            </a:r>
            <a:r>
              <a:rPr lang="nl-NL" dirty="0"/>
              <a:t>-stop-shop”(</a:t>
            </a:r>
            <a:r>
              <a:rPr lang="nl-NL" dirty="0" err="1"/>
              <a:t>ontzorgingsprogramma</a:t>
            </a:r>
            <a:r>
              <a:rPr lang="nl-NL" dirty="0"/>
              <a:t>). </a:t>
            </a:r>
          </a:p>
          <a:p>
            <a:r>
              <a:rPr lang="nl-NL" b="1" dirty="0"/>
              <a:t>Benchmarken: </a:t>
            </a:r>
            <a:r>
              <a:rPr lang="nl-NL" dirty="0"/>
              <a:t>met andere vergelijkbare gebouwen vergelijken, met gegevens van vorig jaar vergelijken of met anderen uit de buurt vergelijken van de energieprestatie/verbruik van het gebouw.</a:t>
            </a:r>
          </a:p>
          <a:p>
            <a:r>
              <a:rPr lang="nl-NL" b="1" dirty="0"/>
              <a:t>WKO tool en aardgasvrij maken: </a:t>
            </a:r>
            <a:r>
              <a:rPr lang="nl-NL" dirty="0"/>
              <a:t>beter advies welk gebouw wanneer van aardgas af moet.</a:t>
            </a:r>
          </a:p>
          <a:p>
            <a:r>
              <a:rPr lang="nl-NL" b="1" dirty="0"/>
              <a:t>Monitoring op </a:t>
            </a:r>
            <a:r>
              <a:rPr lang="nl-NL" dirty="0"/>
              <a:t>gebouwniveau: voor sommige aangewezen sectoren kan de monitoring op gebouwniveau plaatsvinden. Denk aan </a:t>
            </a:r>
            <a:r>
              <a:rPr lang="nl-NL" dirty="0" err="1"/>
              <a:t>Ontzorgingsprogramma</a:t>
            </a:r>
            <a:r>
              <a:rPr lang="nl-NL" dirty="0"/>
              <a:t>, gemeenten, misschien rijksoverheid (beter voor RVB).</a:t>
            </a:r>
          </a:p>
          <a:p>
            <a:r>
              <a:rPr lang="nl-NL" b="1" dirty="0"/>
              <a:t>Informatieplicht uitbreiden</a:t>
            </a:r>
            <a:r>
              <a:rPr lang="nl-NL" dirty="0"/>
              <a:t>: en dat de data daarvan stoppen in een datastelsel, om te monitoren (hoeveel CO2 reductie, welke sector loopt achter, is er aanvullend beleid nodig?).</a:t>
            </a:r>
          </a:p>
          <a:p>
            <a:r>
              <a:rPr lang="nl-NL" b="1" dirty="0"/>
              <a:t>Monitoring op nationaal niveau: d</a:t>
            </a:r>
            <a:r>
              <a:rPr lang="nl-NL" dirty="0"/>
              <a:t>it is eerder </a:t>
            </a:r>
            <a:r>
              <a:rPr lang="nl-NL" dirty="0" err="1"/>
              <a:t>hoogover</a:t>
            </a:r>
            <a:r>
              <a:rPr lang="nl-NL" dirty="0"/>
              <a:t>. Data wordt geëxtrapoleerd naar iets dat voor heel Nederland geldt. Maar hoe meer data je hebt, hoe minder aannames je hoeft te doen.??</a:t>
            </a:r>
          </a:p>
          <a:p>
            <a:r>
              <a:rPr lang="nl-NL" b="1" dirty="0"/>
              <a:t> </a:t>
            </a:r>
            <a:endParaRPr lang="nl-NL" dirty="0"/>
          </a:p>
          <a:p>
            <a:r>
              <a:rPr lang="nl-NL" i="1" dirty="0"/>
              <a:t>Monitoring voortgang CO2 reductiedoelstellingen, op twee gebieden:</a:t>
            </a:r>
            <a:endParaRPr lang="nl-NL" dirty="0"/>
          </a:p>
          <a:p>
            <a:r>
              <a:rPr lang="nl-NL" b="1" dirty="0"/>
              <a:t>Voortgang uitvoeren maatregelen streefdoel: </a:t>
            </a:r>
            <a:r>
              <a:rPr lang="nl-NL" dirty="0"/>
              <a:t>halen we de beoogde CO2 reductie via de “altijd goed maatregelen”.</a:t>
            </a:r>
          </a:p>
          <a:p>
            <a:r>
              <a:rPr lang="nl-NL" b="1" dirty="0"/>
              <a:t>Voortgang behalen eindnorm</a:t>
            </a:r>
            <a:r>
              <a:rPr lang="nl-NL" dirty="0"/>
              <a:t>: hoe staat het met de gebouwprestatie aan de hand van de eindnorm (beetje vergelijkbaar met het energielabel).</a:t>
            </a:r>
          </a:p>
        </p:txBody>
      </p:sp>
    </p:spTree>
    <p:extLst>
      <p:ext uri="{BB962C8B-B14F-4D97-AF65-F5344CB8AC3E}">
        <p14:creationId xmlns:p14="http://schemas.microsoft.com/office/powerpoint/2010/main" val="344015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C44BA20C-8843-4292-AF1E-82D62F14BFD5}"/>
              </a:ext>
            </a:extLst>
          </p:cNvPr>
          <p:cNvSpPr>
            <a:spLocks noGrp="1"/>
          </p:cNvSpPr>
          <p:nvPr>
            <p:ph idx="1"/>
          </p:nvPr>
        </p:nvSpPr>
        <p:spPr>
          <a:xfrm>
            <a:off x="838200" y="410135"/>
            <a:ext cx="10515600" cy="5766828"/>
          </a:xfrm>
        </p:spPr>
        <p:txBody>
          <a:bodyPr>
            <a:normAutofit fontScale="62500" lnSpcReduction="20000"/>
          </a:bodyPr>
          <a:lstStyle/>
          <a:p>
            <a:r>
              <a:rPr lang="nl-NL" dirty="0"/>
              <a:t>Daarnaast biedt het datastelsel de markt de mogelijkheid om de volgende diensten verder te ontwikkelen:</a:t>
            </a:r>
          </a:p>
          <a:p>
            <a:r>
              <a:rPr lang="nl-NL" b="1" dirty="0"/>
              <a:t>BIM</a:t>
            </a:r>
            <a:r>
              <a:rPr lang="nl-NL" dirty="0"/>
              <a:t>: Beter gebruik BIM door heldere definities en gebouwenstandaarden. Geen dingen dubbel doen.</a:t>
            </a:r>
          </a:p>
          <a:p>
            <a:r>
              <a:rPr lang="nl-NL" b="1" dirty="0"/>
              <a:t>Gebouwdossier: </a:t>
            </a:r>
            <a:r>
              <a:rPr lang="nl-NL" dirty="0"/>
              <a:t>Gebouwdossier (digitaal) waarin gegevens over bouwkundige en installatietechnische zaken zijn vastgelegd, al dan niet gekoppeld aan BIM. Tevens zijn de benodigde controles en keuringen hierin vastgelegd. </a:t>
            </a:r>
          </a:p>
          <a:p>
            <a:r>
              <a:rPr lang="nl-NL" b="1" dirty="0"/>
              <a:t>Graaddagen:</a:t>
            </a:r>
            <a:r>
              <a:rPr lang="nl-NL" dirty="0"/>
              <a:t> Helder hoe je die moet gebruiken. Invloed van weer op energiegebruik.</a:t>
            </a:r>
          </a:p>
          <a:p>
            <a:r>
              <a:rPr lang="nl-NL" b="1" dirty="0"/>
              <a:t>Materialenpaspoort</a:t>
            </a:r>
            <a:r>
              <a:rPr lang="nl-NL" dirty="0"/>
              <a:t>: Bijhouden van materialen in een gebouw. In het verlengde van gebouwendossier.</a:t>
            </a:r>
          </a:p>
          <a:p>
            <a:r>
              <a:rPr lang="nl-NL" b="1" dirty="0"/>
              <a:t>Taxatie:</a:t>
            </a:r>
            <a:r>
              <a:rPr lang="nl-NL" dirty="0"/>
              <a:t> Gebouwen worden steeds meer ook op duurzaamheid getaxeerd. RES en transitievisie warmte. Andere overheden die data nodig hebben om redelijke visies/strategieën te schrijven.</a:t>
            </a:r>
          </a:p>
          <a:p>
            <a:r>
              <a:rPr lang="nl-NL" b="1" dirty="0"/>
              <a:t>Installatieregister</a:t>
            </a:r>
            <a:r>
              <a:rPr lang="nl-NL" dirty="0"/>
              <a:t>: In welk gebouw zit welke installatie (met vermogen, levensduur, conditie)</a:t>
            </a:r>
          </a:p>
          <a:p>
            <a:r>
              <a:rPr lang="nl-NL" b="1" dirty="0"/>
              <a:t>Inspecties door bevoegd gezag</a:t>
            </a:r>
            <a:r>
              <a:rPr lang="nl-NL" dirty="0"/>
              <a:t>: </a:t>
            </a:r>
            <a:r>
              <a:rPr lang="nl-NL" dirty="0" err="1"/>
              <a:t>obv</a:t>
            </a:r>
            <a:r>
              <a:rPr lang="nl-NL" dirty="0"/>
              <a:t> data van de overheid kan het bevoegd gezag een handhavingsprioriteit maken.</a:t>
            </a:r>
          </a:p>
          <a:p>
            <a:r>
              <a:rPr lang="nl-NL" b="1" dirty="0"/>
              <a:t>Inspecties door vastgoedinspecteurs</a:t>
            </a:r>
            <a:r>
              <a:rPr lang="nl-NL" dirty="0"/>
              <a:t>: om conditiemetingen </a:t>
            </a:r>
            <a:r>
              <a:rPr lang="nl-NL" dirty="0" err="1"/>
              <a:t>ihkv</a:t>
            </a:r>
            <a:r>
              <a:rPr lang="nl-NL" dirty="0"/>
              <a:t> NEN 2767 te doen en op basis daarvan een MJOP te maken.</a:t>
            </a:r>
          </a:p>
          <a:p>
            <a:r>
              <a:rPr lang="nl-NL" b="1" dirty="0"/>
              <a:t>Software ontwikkelen</a:t>
            </a:r>
            <a:r>
              <a:rPr lang="nl-NL" dirty="0"/>
              <a:t>: </a:t>
            </a:r>
          </a:p>
          <a:p>
            <a:pPr lvl="0"/>
            <a:r>
              <a:rPr lang="nl-NL" dirty="0"/>
              <a:t>voor adviezen op afstand om te investeren in gebouwen;</a:t>
            </a:r>
          </a:p>
          <a:p>
            <a:pPr lvl="0"/>
            <a:r>
              <a:rPr lang="nl-NL" dirty="0"/>
              <a:t>voor adviezen om gebouwen beter in te regelen;</a:t>
            </a:r>
          </a:p>
          <a:p>
            <a:pPr lvl="0"/>
            <a:r>
              <a:rPr lang="nl-NL" dirty="0"/>
              <a:t>om Energiebeheer- en registratiesystemen beter te maken;</a:t>
            </a:r>
          </a:p>
          <a:p>
            <a:pPr lvl="0"/>
            <a:r>
              <a:rPr lang="nl-NL" dirty="0"/>
              <a:t>om de data van slimme meters en telemetriemeters beter te benutten</a:t>
            </a:r>
          </a:p>
          <a:p>
            <a:endParaRPr lang="nl-NL" dirty="0"/>
          </a:p>
        </p:txBody>
      </p:sp>
    </p:spTree>
    <p:extLst>
      <p:ext uri="{BB962C8B-B14F-4D97-AF65-F5344CB8AC3E}">
        <p14:creationId xmlns:p14="http://schemas.microsoft.com/office/powerpoint/2010/main" val="341753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E8025-BD3B-4D97-9113-A0B9A9D89EEA}"/>
              </a:ext>
            </a:extLst>
          </p:cNvPr>
          <p:cNvSpPr>
            <a:spLocks noGrp="1"/>
          </p:cNvSpPr>
          <p:nvPr>
            <p:ph type="title"/>
          </p:nvPr>
        </p:nvSpPr>
        <p:spPr/>
        <p:txBody>
          <a:bodyPr/>
          <a:lstStyle/>
          <a:p>
            <a:r>
              <a:rPr lang="nl-NL" dirty="0"/>
              <a:t>Visie datastelsel WEU</a:t>
            </a:r>
          </a:p>
        </p:txBody>
      </p:sp>
      <p:pic>
        <p:nvPicPr>
          <p:cNvPr id="4" name="Afbeelding 3">
            <a:extLst>
              <a:ext uri="{FF2B5EF4-FFF2-40B4-BE49-F238E27FC236}">
                <a16:creationId xmlns:a16="http://schemas.microsoft.com/office/drawing/2014/main" id="{20E55E18-74AA-46F8-AFCD-096225625450}"/>
              </a:ext>
            </a:extLst>
          </p:cNvPr>
          <p:cNvPicPr/>
          <p:nvPr/>
        </p:nvPicPr>
        <p:blipFill rotWithShape="1">
          <a:blip r:embed="rId2"/>
          <a:srcRect l="992"/>
          <a:stretch/>
        </p:blipFill>
        <p:spPr bwMode="auto">
          <a:xfrm>
            <a:off x="481632" y="1865947"/>
            <a:ext cx="8465836" cy="46269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643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08D31B-5204-4A16-91C4-15C4E8CB7097}"/>
              </a:ext>
            </a:extLst>
          </p:cNvPr>
          <p:cNvSpPr>
            <a:spLocks noGrp="1"/>
          </p:cNvSpPr>
          <p:nvPr>
            <p:ph type="title"/>
          </p:nvPr>
        </p:nvSpPr>
        <p:spPr>
          <a:xfrm>
            <a:off x="838200" y="365125"/>
            <a:ext cx="3335931" cy="3013269"/>
          </a:xfrm>
        </p:spPr>
        <p:txBody>
          <a:bodyPr/>
          <a:lstStyle/>
          <a:p>
            <a:r>
              <a:rPr lang="nl-NL" dirty="0"/>
              <a:t>Belangrijkste user stories</a:t>
            </a:r>
          </a:p>
        </p:txBody>
      </p:sp>
      <p:pic>
        <p:nvPicPr>
          <p:cNvPr id="5" name="Afbeelding 4">
            <a:extLst>
              <a:ext uri="{FF2B5EF4-FFF2-40B4-BE49-F238E27FC236}">
                <a16:creationId xmlns:a16="http://schemas.microsoft.com/office/drawing/2014/main" id="{94168479-C49E-476C-9037-3C9213904591}"/>
              </a:ext>
            </a:extLst>
          </p:cNvPr>
          <p:cNvPicPr>
            <a:picLocks noChangeAspect="1"/>
          </p:cNvPicPr>
          <p:nvPr/>
        </p:nvPicPr>
        <p:blipFill>
          <a:blip r:embed="rId2"/>
          <a:stretch>
            <a:fillRect/>
          </a:stretch>
        </p:blipFill>
        <p:spPr>
          <a:xfrm>
            <a:off x="5138298" y="-48861"/>
            <a:ext cx="6955074" cy="6858000"/>
          </a:xfrm>
          <a:prstGeom prst="rect">
            <a:avLst/>
          </a:prstGeom>
        </p:spPr>
      </p:pic>
      <p:pic>
        <p:nvPicPr>
          <p:cNvPr id="6" name="Afbeelding 5">
            <a:extLst>
              <a:ext uri="{FF2B5EF4-FFF2-40B4-BE49-F238E27FC236}">
                <a16:creationId xmlns:a16="http://schemas.microsoft.com/office/drawing/2014/main" id="{AB814AFC-FDBD-477D-98D1-74FFE953C132}"/>
              </a:ext>
            </a:extLst>
          </p:cNvPr>
          <p:cNvPicPr>
            <a:picLocks noChangeAspect="1"/>
          </p:cNvPicPr>
          <p:nvPr/>
        </p:nvPicPr>
        <p:blipFill>
          <a:blip r:embed="rId3"/>
          <a:stretch>
            <a:fillRect/>
          </a:stretch>
        </p:blipFill>
        <p:spPr>
          <a:xfrm>
            <a:off x="175631" y="5034290"/>
            <a:ext cx="4898075" cy="1708538"/>
          </a:xfrm>
          <a:prstGeom prst="rect">
            <a:avLst/>
          </a:prstGeom>
        </p:spPr>
      </p:pic>
    </p:spTree>
    <p:extLst>
      <p:ext uri="{BB962C8B-B14F-4D97-AF65-F5344CB8AC3E}">
        <p14:creationId xmlns:p14="http://schemas.microsoft.com/office/powerpoint/2010/main" val="355177777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563</Words>
  <Application>Microsoft Office PowerPoint</Application>
  <PresentationFormat>Breedbeeld</PresentationFormat>
  <Paragraphs>43</Paragraphs>
  <Slides>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8</vt:i4>
      </vt:variant>
    </vt:vector>
  </HeadingPairs>
  <TitlesOfParts>
    <vt:vector size="12" baseType="lpstr">
      <vt:lpstr>Arial</vt:lpstr>
      <vt:lpstr>Calibri</vt:lpstr>
      <vt:lpstr>Calibri Light</vt:lpstr>
      <vt:lpstr>Kantoorthema</vt:lpstr>
      <vt:lpstr>Datastelsel Werkelijk Energieverbruik Utiliteitsbouw </vt:lpstr>
      <vt:lpstr>Stakeholders</vt:lpstr>
      <vt:lpstr>Omgeving en afstemming</vt:lpstr>
      <vt:lpstr>PowerPoint-presentatie</vt:lpstr>
      <vt:lpstr>MogelijkeDienstontwikkeling WEU</vt:lpstr>
      <vt:lpstr>PowerPoint-presentatie</vt:lpstr>
      <vt:lpstr>Visie datastelsel WEU</vt:lpstr>
      <vt:lpstr>Belangrijkste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Datastelsel Werkelijk Energieverbruik Utiliteitsbouw </dc:title>
  <dc:creator>Baltussen, ing. J.T.M. (Jeroen)</dc:creator>
  <cp:lastModifiedBy>Baltussen, ing. J.T.M. (Jeroen)</cp:lastModifiedBy>
  <cp:revision>6</cp:revision>
  <dcterms:created xsi:type="dcterms:W3CDTF">2020-08-18T09:43:27Z</dcterms:created>
  <dcterms:modified xsi:type="dcterms:W3CDTF">2020-08-18T10:04:47Z</dcterms:modified>
</cp:coreProperties>
</file>