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8" r:id="rId3"/>
    <p:sldId id="259" r:id="rId4"/>
    <p:sldId id="260" r:id="rId5"/>
    <p:sldId id="261" r:id="rId6"/>
    <p:sldId id="275" r:id="rId7"/>
    <p:sldId id="276" r:id="rId8"/>
    <p:sldId id="277" r:id="rId9"/>
    <p:sldId id="262" r:id="rId10"/>
    <p:sldId id="263" r:id="rId11"/>
    <p:sldId id="278" r:id="rId12"/>
    <p:sldId id="268" r:id="rId13"/>
    <p:sldId id="270" r:id="rId14"/>
    <p:sldId id="267" r:id="rId15"/>
    <p:sldId id="279" r:id="rId16"/>
    <p:sldId id="280" r:id="rId17"/>
    <p:sldId id="281" r:id="rId18"/>
    <p:sldId id="282" r:id="rId19"/>
    <p:sldId id="283" r:id="rId20"/>
    <p:sldId id="284" r:id="rId21"/>
    <p:sldId id="285" r:id="rId22"/>
    <p:sldId id="286" r:id="rId23"/>
    <p:sldId id="266" r:id="rId24"/>
    <p:sldId id="287" r:id="rId25"/>
    <p:sldId id="269" r:id="rId26"/>
    <p:sldId id="271" r:id="rId27"/>
    <p:sldId id="273" r:id="rId28"/>
    <p:sldId id="264" r:id="rId29"/>
    <p:sldId id="265" r:id="rId30"/>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 van Doorn" initials="LvD" lastIdx="1" clrIdx="0">
    <p:extLst>
      <p:ext uri="{19B8F6BF-5375-455C-9EA6-DF929625EA0E}">
        <p15:presenceInfo xmlns:p15="http://schemas.microsoft.com/office/powerpoint/2012/main" userId="6f4ef44ea1448d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58" autoAdjust="0"/>
  </p:normalViewPr>
  <p:slideViewPr>
    <p:cSldViewPr>
      <p:cViewPr varScale="1">
        <p:scale>
          <a:sx n="113" d="100"/>
          <a:sy n="113" d="100"/>
        </p:scale>
        <p:origin x="189"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4T12:33:58.550"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0A3BA6-D212-4021-9C58-E1A860230F97}" type="datetimeFigureOut">
              <a:rPr lang="nl-NL" smtClean="0"/>
              <a:t>10-2-2020</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77C958-9094-4856-86EA-A4A2A8697598}" type="slidenum">
              <a:rPr lang="nl-NL" smtClean="0"/>
              <a:t>‹nr.›</a:t>
            </a:fld>
            <a:endParaRPr lang="nl-NL"/>
          </a:p>
        </p:txBody>
      </p:sp>
    </p:spTree>
    <p:extLst>
      <p:ext uri="{BB962C8B-B14F-4D97-AF65-F5344CB8AC3E}">
        <p14:creationId xmlns:p14="http://schemas.microsoft.com/office/powerpoint/2010/main" val="22705291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F62C1-85BA-45F7-BA8A-ECE90345B80D}" type="datetimeFigureOut">
              <a:rPr lang="nl-NL" smtClean="0"/>
              <a:t>10-2-2020</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E1FCD-D982-4C83-B6F9-D9836E2003DC}" type="slidenum">
              <a:rPr lang="nl-NL" smtClean="0"/>
              <a:t>‹nr.›</a:t>
            </a:fld>
            <a:endParaRPr lang="nl-NL"/>
          </a:p>
        </p:txBody>
      </p:sp>
    </p:spTree>
    <p:extLst>
      <p:ext uri="{BB962C8B-B14F-4D97-AF65-F5344CB8AC3E}">
        <p14:creationId xmlns:p14="http://schemas.microsoft.com/office/powerpoint/2010/main" val="36364646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Afko VIMET-I even benoemen: </a:t>
            </a:r>
            <a:r>
              <a:rPr lang="nl-NL" dirty="0" err="1"/>
              <a:t>VIvet</a:t>
            </a:r>
            <a:r>
              <a:rPr lang="nl-NL" dirty="0"/>
              <a:t> </a:t>
            </a:r>
            <a:r>
              <a:rPr lang="nl-NL" dirty="0" err="1"/>
              <a:t>InformatieModel</a:t>
            </a:r>
            <a:r>
              <a:rPr lang="nl-NL" dirty="0"/>
              <a:t> </a:t>
            </a:r>
            <a:r>
              <a:rPr lang="nl-NL" dirty="0" err="1"/>
              <a:t>EnergieTransitie</a:t>
            </a:r>
            <a:r>
              <a:rPr lang="nl-NL" dirty="0"/>
              <a:t> - Installatieregister</a:t>
            </a:r>
          </a:p>
        </p:txBody>
      </p:sp>
      <p:sp>
        <p:nvSpPr>
          <p:cNvPr id="4" name="Tijdelijke aanduiding voor datum 3"/>
          <p:cNvSpPr>
            <a:spLocks noGrp="1"/>
          </p:cNvSpPr>
          <p:nvPr>
            <p:ph type="dt" idx="1"/>
          </p:nvPr>
        </p:nvSpPr>
        <p:spPr/>
        <p:txBody>
          <a:bodyPr/>
          <a:lstStyle/>
          <a:p>
            <a:fld id="{B0C90CDB-C91C-4219-BA39-1E701FF17850}"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a:t>
            </a:fld>
            <a:endParaRPr lang="nl-NL"/>
          </a:p>
        </p:txBody>
      </p:sp>
    </p:spTree>
    <p:extLst>
      <p:ext uri="{BB962C8B-B14F-4D97-AF65-F5344CB8AC3E}">
        <p14:creationId xmlns:p14="http://schemas.microsoft.com/office/powerpoint/2010/main" val="346143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2E0B76-1522-4E2E-9FBE-40965DA3560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11</a:t>
            </a:fld>
            <a:endParaRPr lang="nl-NL"/>
          </a:p>
        </p:txBody>
      </p:sp>
    </p:spTree>
    <p:extLst>
      <p:ext uri="{BB962C8B-B14F-4D97-AF65-F5344CB8AC3E}">
        <p14:creationId xmlns:p14="http://schemas.microsoft.com/office/powerpoint/2010/main" val="162502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ACD3D89A-8C28-4F6A-8D7B-49CE46192B88}"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21</a:t>
            </a:fld>
            <a:endParaRPr lang="nl-NL"/>
          </a:p>
        </p:txBody>
      </p:sp>
    </p:spTree>
    <p:extLst>
      <p:ext uri="{BB962C8B-B14F-4D97-AF65-F5344CB8AC3E}">
        <p14:creationId xmlns:p14="http://schemas.microsoft.com/office/powerpoint/2010/main" val="37404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p:txBody>
      </p:sp>
      <p:sp>
        <p:nvSpPr>
          <p:cNvPr id="4" name="Tijdelijke aanduiding voor datum 3"/>
          <p:cNvSpPr>
            <a:spLocks noGrp="1"/>
          </p:cNvSpPr>
          <p:nvPr>
            <p:ph type="dt" idx="1"/>
          </p:nvPr>
        </p:nvSpPr>
        <p:spPr/>
        <p:txBody>
          <a:bodyPr/>
          <a:lstStyle/>
          <a:p>
            <a:fld id="{FB2A3086-6CD6-4E1E-B862-F7F305F352BC}"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23</a:t>
            </a:fld>
            <a:endParaRPr lang="nl-NL"/>
          </a:p>
        </p:txBody>
      </p:sp>
    </p:spTree>
    <p:extLst>
      <p:ext uri="{BB962C8B-B14F-4D97-AF65-F5344CB8AC3E}">
        <p14:creationId xmlns:p14="http://schemas.microsoft.com/office/powerpoint/2010/main" val="252808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p:txBody>
      </p:sp>
      <p:sp>
        <p:nvSpPr>
          <p:cNvPr id="4" name="Tijdelijke aanduiding voor datum 3"/>
          <p:cNvSpPr>
            <a:spLocks noGrp="1"/>
          </p:cNvSpPr>
          <p:nvPr>
            <p:ph type="dt" idx="1"/>
          </p:nvPr>
        </p:nvSpPr>
        <p:spPr/>
        <p:txBody>
          <a:bodyPr/>
          <a:lstStyle/>
          <a:p>
            <a:fld id="{FB2A3086-6CD6-4E1E-B862-F7F305F352BC}"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24</a:t>
            </a:fld>
            <a:endParaRPr lang="nl-NL"/>
          </a:p>
        </p:txBody>
      </p:sp>
    </p:spTree>
    <p:extLst>
      <p:ext uri="{BB962C8B-B14F-4D97-AF65-F5344CB8AC3E}">
        <p14:creationId xmlns:p14="http://schemas.microsoft.com/office/powerpoint/2010/main" val="192962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8A0100EC-0301-42D4-90F2-32EC71D261F1}"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26</a:t>
            </a:fld>
            <a:endParaRPr lang="nl-NL"/>
          </a:p>
        </p:txBody>
      </p:sp>
    </p:spTree>
    <p:extLst>
      <p:ext uri="{BB962C8B-B14F-4D97-AF65-F5344CB8AC3E}">
        <p14:creationId xmlns:p14="http://schemas.microsoft.com/office/powerpoint/2010/main" val="249134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B1495A90-5ADA-42DA-8AC0-2B0BC5538DA1}"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27</a:t>
            </a:fld>
            <a:endParaRPr lang="nl-NL"/>
          </a:p>
        </p:txBody>
      </p:sp>
    </p:spTree>
    <p:extLst>
      <p:ext uri="{BB962C8B-B14F-4D97-AF65-F5344CB8AC3E}">
        <p14:creationId xmlns:p14="http://schemas.microsoft.com/office/powerpoint/2010/main" val="25657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kennismaking: hoofdletter K</a:t>
            </a:r>
            <a:r>
              <a:rPr lang="nl-NL">
                <a:sym typeface="Wingdings" panose="05000000000000000000" pitchFamily="2" charset="2"/>
              </a:rPr>
              <a:t> </a:t>
            </a:r>
            <a:endParaRPr lang="nl-NL"/>
          </a:p>
        </p:txBody>
      </p:sp>
      <p:sp>
        <p:nvSpPr>
          <p:cNvPr id="4" name="Tijdelijke aanduiding voor datum 3"/>
          <p:cNvSpPr>
            <a:spLocks noGrp="1"/>
          </p:cNvSpPr>
          <p:nvPr>
            <p:ph type="dt" idx="1"/>
          </p:nvPr>
        </p:nvSpPr>
        <p:spPr/>
        <p:txBody>
          <a:bodyPr/>
          <a:lstStyle/>
          <a:p>
            <a:fld id="{1319A938-74E2-48E9-8955-D671E11E661B}"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2</a:t>
            </a:fld>
            <a:endParaRPr lang="nl-NL"/>
          </a:p>
        </p:txBody>
      </p:sp>
    </p:spTree>
    <p:extLst>
      <p:ext uri="{BB962C8B-B14F-4D97-AF65-F5344CB8AC3E}">
        <p14:creationId xmlns:p14="http://schemas.microsoft.com/office/powerpoint/2010/main" val="175541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Deelnemers -&gt; Genodigden</a:t>
            </a:r>
          </a:p>
        </p:txBody>
      </p:sp>
      <p:sp>
        <p:nvSpPr>
          <p:cNvPr id="4" name="Tijdelijke aanduiding voor datum 3"/>
          <p:cNvSpPr>
            <a:spLocks noGrp="1"/>
          </p:cNvSpPr>
          <p:nvPr>
            <p:ph type="dt" idx="1"/>
          </p:nvPr>
        </p:nvSpPr>
        <p:spPr/>
        <p:txBody>
          <a:bodyPr/>
          <a:lstStyle/>
          <a:p>
            <a:fld id="{BFD315B2-9B2F-41D2-8B1A-2CDA19E46796}"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4</a:t>
            </a:fld>
            <a:endParaRPr lang="nl-NL"/>
          </a:p>
        </p:txBody>
      </p:sp>
    </p:spTree>
    <p:extLst>
      <p:ext uri="{BB962C8B-B14F-4D97-AF65-F5344CB8AC3E}">
        <p14:creationId xmlns:p14="http://schemas.microsoft.com/office/powerpoint/2010/main" val="49821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Ik zou hierbij toch benoemen dat er ook een project is gestart (E1) dat bestaande installatie-registers inventariseert en de mogelijkheid van microdatabestand bij CBS onderzoekt</a:t>
            </a:r>
          </a:p>
        </p:txBody>
      </p:sp>
      <p:sp>
        <p:nvSpPr>
          <p:cNvPr id="4" name="Tijdelijke aanduiding voor datum 3"/>
          <p:cNvSpPr>
            <a:spLocks noGrp="1"/>
          </p:cNvSpPr>
          <p:nvPr>
            <p:ph type="dt" idx="1"/>
          </p:nvPr>
        </p:nvSpPr>
        <p:spPr/>
        <p:txBody>
          <a:bodyPr/>
          <a:lstStyle/>
          <a:p>
            <a:fld id="{4D9BFA12-E514-4961-9361-3AE9FBB5002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5</a:t>
            </a:fld>
            <a:endParaRPr lang="nl-NL"/>
          </a:p>
        </p:txBody>
      </p:sp>
    </p:spTree>
    <p:extLst>
      <p:ext uri="{BB962C8B-B14F-4D97-AF65-F5344CB8AC3E}">
        <p14:creationId xmlns:p14="http://schemas.microsoft.com/office/powerpoint/2010/main" val="11097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6</a:t>
            </a:fld>
            <a:endParaRPr lang="nl-NL"/>
          </a:p>
        </p:txBody>
      </p:sp>
    </p:spTree>
    <p:extLst>
      <p:ext uri="{BB962C8B-B14F-4D97-AF65-F5344CB8AC3E}">
        <p14:creationId xmlns:p14="http://schemas.microsoft.com/office/powerpoint/2010/main" val="25251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7</a:t>
            </a:fld>
            <a:endParaRPr lang="nl-NL"/>
          </a:p>
        </p:txBody>
      </p:sp>
    </p:spTree>
    <p:extLst>
      <p:ext uri="{BB962C8B-B14F-4D97-AF65-F5344CB8AC3E}">
        <p14:creationId xmlns:p14="http://schemas.microsoft.com/office/powerpoint/2010/main" val="53967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4D9BFA12-E514-4961-9361-3AE9FBB5002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8</a:t>
            </a:fld>
            <a:endParaRPr lang="nl-NL"/>
          </a:p>
        </p:txBody>
      </p:sp>
    </p:spTree>
    <p:extLst>
      <p:ext uri="{BB962C8B-B14F-4D97-AF65-F5344CB8AC3E}">
        <p14:creationId xmlns:p14="http://schemas.microsoft.com/office/powerpoint/2010/main" val="253447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B812DF-133B-4F7E-B224-529ADBF4888C}"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9</a:t>
            </a:fld>
            <a:endParaRPr lang="nl-NL"/>
          </a:p>
        </p:txBody>
      </p:sp>
    </p:spTree>
    <p:extLst>
      <p:ext uri="{BB962C8B-B14F-4D97-AF65-F5344CB8AC3E}">
        <p14:creationId xmlns:p14="http://schemas.microsoft.com/office/powerpoint/2010/main" val="263637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fld id="{F42E0B76-1522-4E2E-9FBE-40965DA3560A}" type="datetime1">
              <a:rPr lang="nl-NL" smtClean="0"/>
              <a:t>10-2-2020</a:t>
            </a:fld>
            <a:endParaRPr lang="nl-NL"/>
          </a:p>
        </p:txBody>
      </p:sp>
      <p:sp>
        <p:nvSpPr>
          <p:cNvPr id="5" name="Tijdelijke aanduiding voor dianummer 4"/>
          <p:cNvSpPr>
            <a:spLocks noGrp="1"/>
          </p:cNvSpPr>
          <p:nvPr>
            <p:ph type="sldNum" sz="quarter" idx="5"/>
          </p:nvPr>
        </p:nvSpPr>
        <p:spPr/>
        <p:txBody>
          <a:bodyPr/>
          <a:lstStyle/>
          <a:p>
            <a:fld id="{A5BE1FCD-D982-4C83-B6F9-D9836E2003DC}" type="slidenum">
              <a:rPr lang="nl-NL" smtClean="0"/>
              <a:t>10</a:t>
            </a:fld>
            <a:endParaRPr lang="nl-NL"/>
          </a:p>
        </p:txBody>
      </p:sp>
    </p:spTree>
    <p:extLst>
      <p:ext uri="{BB962C8B-B14F-4D97-AF65-F5344CB8AC3E}">
        <p14:creationId xmlns:p14="http://schemas.microsoft.com/office/powerpoint/2010/main" val="1097249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normAutofit/>
          </a:bodyPr>
          <a:lstStyle>
            <a:lvl1pPr>
              <a:defRPr sz="36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1371600" y="2914650"/>
            <a:ext cx="6400800" cy="1314450"/>
          </a:xfrm>
        </p:spPr>
        <p:txBody>
          <a:bodyPr>
            <a:normAutofit/>
          </a:bodyPr>
          <a:lstStyle>
            <a:lvl1pPr marL="0" indent="0" algn="ctr">
              <a:buNone/>
              <a:defRPr sz="2000" b="1">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11" name="Rechthoek 10"/>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7898428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857250"/>
          </a:xfrm>
        </p:spPr>
        <p:txBody>
          <a:bodyPr>
            <a:normAutofit/>
          </a:bodyPr>
          <a:lstStyle>
            <a:lvl1pPr>
              <a:defRPr sz="24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Tijdelijke aanduiding voor inhoud 2"/>
          <p:cNvSpPr>
            <a:spLocks noGrp="1"/>
          </p:cNvSpPr>
          <p:nvPr>
            <p:ph idx="1"/>
          </p:nvPr>
        </p:nvSpPr>
        <p:spPr>
          <a:xfrm>
            <a:off x="457200" y="1707654"/>
            <a:ext cx="8229600" cy="3348372"/>
          </a:xfrm>
        </p:spPr>
        <p:txBody>
          <a:bodyPr/>
          <a:lstStyle>
            <a:lvl1pPr marL="342900" indent="-342900">
              <a:buFont typeface="Wingdings" panose="05000000000000000000" pitchFamily="2" charset="2"/>
              <a:buChar char="§"/>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marL="1143000" indent="-228600">
              <a:buFont typeface="Wingdings" panose="05000000000000000000" pitchFamily="2" charset="2"/>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nl-NL"/>
              <a:t>Tekststijl van het model bewerken</a:t>
            </a:r>
          </a:p>
          <a:p>
            <a:pPr lvl="1"/>
            <a:r>
              <a:rPr lang="nl-NL"/>
              <a:t>Tweede niveau</a:t>
            </a:r>
          </a:p>
          <a:p>
            <a:pPr lvl="2"/>
            <a:r>
              <a:rPr lang="nl-NL"/>
              <a:t>Derde niveau</a:t>
            </a:r>
          </a:p>
        </p:txBody>
      </p:sp>
      <p:sp>
        <p:nvSpPr>
          <p:cNvPr id="8" name="Rechthoek 7"/>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319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de stijl te bewerken</a:t>
            </a:r>
            <a:endParaRPr lang="nl-NL" dirty="0"/>
          </a:p>
        </p:txBody>
      </p:sp>
      <p:sp>
        <p:nvSpPr>
          <p:cNvPr id="3" name="Tijdelijke aanduiding voor inhoud 2"/>
          <p:cNvSpPr>
            <a:spLocks noGrp="1"/>
          </p:cNvSpPr>
          <p:nvPr>
            <p:ph sz="half" idx="1"/>
          </p:nvPr>
        </p:nvSpPr>
        <p:spPr>
          <a:xfrm>
            <a:off x="457200" y="1707655"/>
            <a:ext cx="4038600" cy="3348372"/>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4" name="Tijdelijke aanduiding voor inhoud 3"/>
          <p:cNvSpPr>
            <a:spLocks noGrp="1"/>
          </p:cNvSpPr>
          <p:nvPr>
            <p:ph sz="half" idx="2"/>
          </p:nvPr>
        </p:nvSpPr>
        <p:spPr>
          <a:xfrm>
            <a:off x="4648200" y="1707655"/>
            <a:ext cx="4038600" cy="3340466"/>
          </a:xfrm>
        </p:spPr>
        <p:txBody>
          <a:bodyPr/>
          <a:lstStyle>
            <a:lvl1pPr>
              <a:defRPr sz="2400"/>
            </a:lvl1pPr>
            <a:lvl2pPr>
              <a:defRPr sz="2000"/>
            </a:lvl2pPr>
            <a:lvl3pPr marL="1143000" indent="-228600">
              <a:buFont typeface="Wingdings" panose="05000000000000000000" pitchFamily="2" charset="2"/>
              <a:buChar char="§"/>
              <a:defRPr sz="16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p:txBody>
      </p:sp>
      <p:sp>
        <p:nvSpPr>
          <p:cNvPr id="9" name="Rechthoek 8"/>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2763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b="1"/>
            </a:lvl1pPr>
          </a:lstStyle>
          <a:p>
            <a:r>
              <a:rPr lang="nl-NL"/>
              <a:t>Klik om de stijl te bewerken</a:t>
            </a:r>
            <a:endParaRPr lang="nl-NL" dirty="0"/>
          </a:p>
        </p:txBody>
      </p:sp>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02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p:nvPr>
        </p:nvSpPr>
        <p:spPr>
          <a:xfrm>
            <a:off x="647564" y="889806"/>
            <a:ext cx="7848872" cy="3518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461960"/>
            <a:ext cx="5486400" cy="60364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0" name="Rechthoek 9"/>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62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uishoudelijke mededeling">
    <p:spTree>
      <p:nvGrpSpPr>
        <p:cNvPr id="1" name=""/>
        <p:cNvGrpSpPr/>
        <p:nvPr/>
      </p:nvGrpSpPr>
      <p:grpSpPr>
        <a:xfrm>
          <a:off x="0" y="0"/>
          <a:ext cx="0" cy="0"/>
          <a:chOff x="0" y="0"/>
          <a:chExt cx="0" cy="0"/>
        </a:xfrm>
      </p:grpSpPr>
      <p:pic>
        <p:nvPicPr>
          <p:cNvPr id="3" name="Picture 2" descr="5056 GN PPsjabloon"/>
          <p:cNvPicPr>
            <a:picLocks noChangeAspect="1" noChangeArrowheads="1"/>
          </p:cNvPicPr>
          <p:nvPr userDrawn="1"/>
        </p:nvPicPr>
        <p:blipFill>
          <a:blip r:embed="rId2"/>
          <a:srcRect r="77114"/>
          <a:stretch>
            <a:fillRect/>
          </a:stretch>
        </p:blipFill>
        <p:spPr bwMode="auto">
          <a:xfrm>
            <a:off x="3" y="880075"/>
            <a:ext cx="1691678" cy="4255718"/>
          </a:xfrm>
          <a:prstGeom prst="rect">
            <a:avLst/>
          </a:prstGeom>
          <a:noFill/>
          <a:ln w="9525">
            <a:noFill/>
            <a:miter lim="800000"/>
            <a:headEnd/>
            <a:tailEnd/>
          </a:ln>
        </p:spPr>
      </p:pic>
      <p:pic>
        <p:nvPicPr>
          <p:cNvPr id="4" name="Picture 3" descr="C:\lokaal_kopie\afwas\afwasdame.jpg"/>
          <p:cNvPicPr>
            <a:picLocks noChangeAspect="1" noChangeArrowheads="1"/>
          </p:cNvPicPr>
          <p:nvPr userDrawn="1"/>
        </p:nvPicPr>
        <p:blipFill>
          <a:blip r:embed="rId3" cstate="print"/>
          <a:srcRect/>
          <a:stretch>
            <a:fillRect/>
          </a:stretch>
        </p:blipFill>
        <p:spPr bwMode="auto">
          <a:xfrm>
            <a:off x="5364088" y="1919635"/>
            <a:ext cx="3555800" cy="2209428"/>
          </a:xfrm>
          <a:prstGeom prst="rect">
            <a:avLst/>
          </a:prstGeom>
          <a:noFill/>
        </p:spPr>
      </p:pic>
      <p:sp>
        <p:nvSpPr>
          <p:cNvPr id="5" name="Tekstvak 4"/>
          <p:cNvSpPr txBox="1"/>
          <p:nvPr userDrawn="1"/>
        </p:nvSpPr>
        <p:spPr>
          <a:xfrm>
            <a:off x="1907704" y="2014745"/>
            <a:ext cx="2781944" cy="2723823"/>
          </a:xfrm>
          <a:prstGeom prst="rect">
            <a:avLst/>
          </a:prstGeom>
          <a:noFill/>
        </p:spPr>
        <p:txBody>
          <a:bodyPr wrap="square" rtlCol="0">
            <a:spAutoFit/>
          </a:bodyPr>
          <a:lstStyle/>
          <a:p>
            <a:r>
              <a:rPr lang="nl-NL" sz="1900" dirty="0">
                <a:latin typeface="Verdana" panose="020B0604030504040204" pitchFamily="34" charset="0"/>
                <a:ea typeface="Verdana" panose="020B0604030504040204" pitchFamily="34" charset="0"/>
                <a:cs typeface="Verdana" panose="020B0604030504040204" pitchFamily="34" charset="0"/>
              </a:rPr>
              <a:t>Kopjes</a:t>
            </a:r>
            <a:r>
              <a:rPr lang="nl-NL" sz="1900" baseline="0" dirty="0">
                <a:latin typeface="Verdana" panose="020B0604030504040204" pitchFamily="34" charset="0"/>
                <a:ea typeface="Verdana" panose="020B0604030504040204" pitchFamily="34" charset="0"/>
                <a:cs typeface="Verdana" panose="020B0604030504040204" pitchFamily="34" charset="0"/>
              </a:rPr>
              <a:t> in de keuken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Whiteboard schoon</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Flip-over leeg</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PC en beamer uit</a:t>
            </a:r>
          </a:p>
          <a:p>
            <a:endParaRPr lang="nl-NL" sz="1900" baseline="0" dirty="0">
              <a:latin typeface="Verdana" panose="020B0604030504040204" pitchFamily="34" charset="0"/>
              <a:ea typeface="Verdana" panose="020B0604030504040204" pitchFamily="34" charset="0"/>
              <a:cs typeface="Verdana" panose="020B0604030504040204" pitchFamily="34" charset="0"/>
            </a:endParaRPr>
          </a:p>
          <a:p>
            <a:r>
              <a:rPr lang="nl-NL" sz="1900" baseline="0" dirty="0">
                <a:latin typeface="Verdana" panose="020B0604030504040204" pitchFamily="34" charset="0"/>
                <a:ea typeface="Verdana" panose="020B0604030504040204" pitchFamily="34" charset="0"/>
                <a:cs typeface="Verdana" panose="020B0604030504040204" pitchFamily="34" charset="0"/>
              </a:rPr>
              <a:t>Licht uit, zon aan</a:t>
            </a:r>
          </a:p>
        </p:txBody>
      </p:sp>
      <p:sp>
        <p:nvSpPr>
          <p:cNvPr id="6" name="Tekstvak 5"/>
          <p:cNvSpPr txBox="1"/>
          <p:nvPr userDrawn="1"/>
        </p:nvSpPr>
        <p:spPr>
          <a:xfrm>
            <a:off x="7524328" y="4137925"/>
            <a:ext cx="1584176" cy="276999"/>
          </a:xfrm>
          <a:prstGeom prst="rect">
            <a:avLst/>
          </a:prstGeom>
          <a:noFill/>
        </p:spPr>
        <p:txBody>
          <a:bodyPr wrap="square" rtlCol="0">
            <a:spAutoFit/>
          </a:bodyPr>
          <a:lstStyle/>
          <a:p>
            <a:pPr algn="r"/>
            <a:r>
              <a:rPr lang="nl-NL" sz="1200" i="1" dirty="0">
                <a:latin typeface="Verdana" panose="020B0604030504040204" pitchFamily="34" charset="0"/>
                <a:ea typeface="Verdana" panose="020B0604030504040204" pitchFamily="34" charset="0"/>
                <a:cs typeface="Verdana" panose="020B0604030504040204" pitchFamily="34" charset="0"/>
              </a:rPr>
              <a:t>Alvast bedankt!</a:t>
            </a:r>
          </a:p>
        </p:txBody>
      </p:sp>
      <p:sp>
        <p:nvSpPr>
          <p:cNvPr id="7" name="Tekstvak 6"/>
          <p:cNvSpPr txBox="1"/>
          <p:nvPr userDrawn="1"/>
        </p:nvSpPr>
        <p:spPr>
          <a:xfrm>
            <a:off x="1907704" y="960931"/>
            <a:ext cx="3096344" cy="461665"/>
          </a:xfrm>
          <a:prstGeom prst="rect">
            <a:avLst/>
          </a:prstGeom>
          <a:noFill/>
        </p:spPr>
        <p:txBody>
          <a:bodyPr wrap="square" rtlCol="0">
            <a:spAutoFit/>
          </a:bodyPr>
          <a:lstStyle/>
          <a:p>
            <a:r>
              <a:rPr lang="nl-NL" sz="2400" b="1" baseline="0" dirty="0">
                <a:latin typeface="Verdana" panose="020B0604030504040204" pitchFamily="34" charset="0"/>
                <a:ea typeface="Verdana" panose="020B0604030504040204" pitchFamily="34" charset="0"/>
                <a:cs typeface="Verdana" panose="020B0604030504040204" pitchFamily="34" charset="0"/>
              </a:rPr>
              <a:t>En tot slot graag</a:t>
            </a:r>
          </a:p>
        </p:txBody>
      </p:sp>
    </p:spTree>
    <p:extLst>
      <p:ext uri="{BB962C8B-B14F-4D97-AF65-F5344CB8AC3E}">
        <p14:creationId xmlns:p14="http://schemas.microsoft.com/office/powerpoint/2010/main" val="91026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otdia">
    <p:spTree>
      <p:nvGrpSpPr>
        <p:cNvPr id="1" name=""/>
        <p:cNvGrpSpPr/>
        <p:nvPr/>
      </p:nvGrpSpPr>
      <p:grpSpPr>
        <a:xfrm>
          <a:off x="0" y="0"/>
          <a:ext cx="0" cy="0"/>
          <a:chOff x="0" y="0"/>
          <a:chExt cx="0" cy="0"/>
        </a:xfrm>
      </p:grpSpPr>
      <p:sp>
        <p:nvSpPr>
          <p:cNvPr id="7" name="Rechthoek 6"/>
          <p:cNvSpPr/>
          <p:nvPr userDrawn="1"/>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userDrawn="1"/>
        </p:nvSpPr>
        <p:spPr>
          <a:xfrm>
            <a:off x="1907704" y="3361260"/>
            <a:ext cx="5760640" cy="1754326"/>
          </a:xfrm>
          <a:prstGeom prst="rect">
            <a:avLst/>
          </a:prstGeom>
          <a:noFill/>
        </p:spPr>
        <p:txBody>
          <a:bodyPr wrap="square" rtlCol="0">
            <a:spAutoFit/>
          </a:bodyPr>
          <a:lstStyle/>
          <a:p>
            <a:pPr lvl="0">
              <a:lnSpc>
                <a:spcPct val="150000"/>
              </a:lnSpc>
            </a:pPr>
            <a:r>
              <a:rPr lang="nl-NL" sz="1200" dirty="0" err="1">
                <a:latin typeface="Verdana" panose="020B0604030504040204" pitchFamily="34" charset="0"/>
                <a:ea typeface="Verdana" panose="020B0604030504040204" pitchFamily="34" charset="0"/>
                <a:cs typeface="Verdana" panose="020B0604030504040204" pitchFamily="34" charset="0"/>
              </a:rPr>
              <a:t>Barchman</a:t>
            </a:r>
            <a:r>
              <a:rPr lang="nl-NL" sz="1200" dirty="0">
                <a:latin typeface="Verdana" panose="020B0604030504040204" pitchFamily="34" charset="0"/>
                <a:ea typeface="Verdana" panose="020B0604030504040204" pitchFamily="34" charset="0"/>
                <a:cs typeface="Verdana" panose="020B0604030504040204" pitchFamily="34" charset="0"/>
              </a:rPr>
              <a:t> </a:t>
            </a:r>
            <a:r>
              <a:rPr lang="nl-NL" sz="1200" dirty="0" err="1">
                <a:latin typeface="Verdana" panose="020B0604030504040204" pitchFamily="34" charset="0"/>
                <a:ea typeface="Verdana" panose="020B0604030504040204" pitchFamily="34" charset="0"/>
                <a:cs typeface="Verdana" panose="020B0604030504040204" pitchFamily="34" charset="0"/>
              </a:rPr>
              <a:t>Wuytierslaan</a:t>
            </a:r>
            <a:r>
              <a:rPr lang="nl-NL" sz="1200" dirty="0">
                <a:latin typeface="Verdana" panose="020B0604030504040204" pitchFamily="34" charset="0"/>
                <a:ea typeface="Verdana" panose="020B0604030504040204" pitchFamily="34" charset="0"/>
                <a:cs typeface="Verdana" panose="020B0604030504040204" pitchFamily="34" charset="0"/>
              </a:rPr>
              <a:t> 10, 3818 LH Amersfoort,</a:t>
            </a:r>
            <a:r>
              <a:rPr lang="nl-NL" sz="1200" baseline="0" dirty="0">
                <a:latin typeface="Verdana" panose="020B0604030504040204" pitchFamily="34" charset="0"/>
                <a:ea typeface="Verdana" panose="020B0604030504040204" pitchFamily="34" charset="0"/>
                <a:cs typeface="Verdana" panose="020B0604030504040204" pitchFamily="34" charset="0"/>
              </a:rPr>
              <a:t> NL</a:t>
            </a:r>
            <a:endParaRPr lang="nl-NL" sz="1200" dirty="0">
              <a:latin typeface="Verdana" panose="020B0604030504040204" pitchFamily="34" charset="0"/>
              <a:ea typeface="Verdana" panose="020B0604030504040204" pitchFamily="34" charset="0"/>
              <a:cs typeface="Verdana" panose="020B0604030504040204" pitchFamily="34" charset="0"/>
            </a:endParaRP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Postbus 508, 3800 AM Amersfoort, 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+ 31 (0) 334 604 100</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info@geonovum.nl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www.geonovum.nl</a:t>
            </a:r>
          </a:p>
          <a:p>
            <a:pPr lvl="0">
              <a:lnSpc>
                <a:spcPct val="150000"/>
              </a:lnSpc>
            </a:pPr>
            <a:r>
              <a:rPr lang="nl-NL" sz="1200" dirty="0">
                <a:latin typeface="Verdana" panose="020B0604030504040204" pitchFamily="34" charset="0"/>
                <a:ea typeface="Verdana" panose="020B0604030504040204" pitchFamily="34" charset="0"/>
                <a:cs typeface="Verdana" panose="020B0604030504040204" pitchFamily="34" charset="0"/>
              </a:rPr>
              <a:t>@geonovum.nl</a:t>
            </a:r>
          </a:p>
        </p:txBody>
      </p:sp>
      <p:pic>
        <p:nvPicPr>
          <p:cNvPr id="8" name="Picture 2" descr="5056 GN PPsjabloon"/>
          <p:cNvPicPr>
            <a:picLocks noChangeAspect="1" noChangeArrowheads="1"/>
          </p:cNvPicPr>
          <p:nvPr userDrawn="1"/>
        </p:nvPicPr>
        <p:blipFill>
          <a:blip r:embed="rId2"/>
          <a:srcRect r="77114"/>
          <a:stretch>
            <a:fillRect/>
          </a:stretch>
        </p:blipFill>
        <p:spPr bwMode="auto">
          <a:xfrm>
            <a:off x="0" y="887782"/>
            <a:ext cx="1691678" cy="4255718"/>
          </a:xfrm>
          <a:prstGeom prst="rect">
            <a:avLst/>
          </a:prstGeom>
          <a:noFill/>
          <a:ln w="9525">
            <a:noFill/>
            <a:miter lim="800000"/>
            <a:headEnd/>
            <a:tailEnd/>
          </a:ln>
        </p:spPr>
      </p:pic>
    </p:spTree>
    <p:extLst>
      <p:ext uri="{BB962C8B-B14F-4D97-AF65-F5344CB8AC3E}">
        <p14:creationId xmlns:p14="http://schemas.microsoft.com/office/powerpoint/2010/main" val="267549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850404"/>
            <a:ext cx="8229600" cy="85725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707654"/>
            <a:ext cx="8229600" cy="3348372"/>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p:txBody>
      </p:sp>
      <p:sp>
        <p:nvSpPr>
          <p:cNvPr id="8" name="Rechthoek 7"/>
          <p:cNvSpPr/>
          <p:nvPr/>
        </p:nvSpPr>
        <p:spPr>
          <a:xfrm>
            <a:off x="0" y="735546"/>
            <a:ext cx="9144000" cy="10801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74882" y="51470"/>
            <a:ext cx="1194236" cy="576064"/>
          </a:xfrm>
          <a:prstGeom prst="rect">
            <a:avLst/>
          </a:prstGeom>
        </p:spPr>
      </p:pic>
    </p:spTree>
    <p:extLst>
      <p:ext uri="{BB962C8B-B14F-4D97-AF65-F5344CB8AC3E}">
        <p14:creationId xmlns:p14="http://schemas.microsoft.com/office/powerpoint/2010/main" val="123582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 id="2147483659" r:id="rId6"/>
    <p:sldLayoutId id="2147483658" r:id="rId7"/>
  </p:sldLayoutIdLst>
  <p:hf sldNum="0" hdr="0" ftr="0"/>
  <p:txStyles>
    <p:titleStyle>
      <a:lvl1pPr algn="ctr" defTabSz="914400" rtl="0" eaLnBrk="1" latinLnBrk="0" hangingPunct="1">
        <a:spcBef>
          <a:spcPct val="0"/>
        </a:spcBef>
        <a:buNone/>
        <a:defRPr sz="3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eonovum/VIVET-Werkomgev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eonovum.github.io/VIVET-Werkomgeving/VIMET-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mailto:j.vangelder@geonovum.nl" TargetMode="External"/><Relationship Id="rId13" Type="http://schemas.openxmlformats.org/officeDocument/2006/relationships/hyperlink" Target="mailto:lydia.dijkshoorn@rvo.nl" TargetMode="External"/><Relationship Id="rId18" Type="http://schemas.openxmlformats.org/officeDocument/2006/relationships/hyperlink" Target="mailto:p.padding@geonovum.nl" TargetMode="External"/><Relationship Id="rId3" Type="http://schemas.openxmlformats.org/officeDocument/2006/relationships/hyperlink" Target="mailto:bas.zeeger@rvo.nl" TargetMode="External"/><Relationship Id="rId21" Type="http://schemas.openxmlformats.org/officeDocument/2006/relationships/hyperlink" Target="mailto:Ruud.vandenWijngaart@pbl.nl" TargetMode="External"/><Relationship Id="rId7" Type="http://schemas.openxmlformats.org/officeDocument/2006/relationships/hyperlink" Target="mailto:Jan.Bruinenberg@alliander.com" TargetMode="External"/><Relationship Id="rId12" Type="http://schemas.openxmlformats.org/officeDocument/2006/relationships/hyperlink" Target="mailto:l.vandoorn@geonovum.nl" TargetMode="External"/><Relationship Id="rId17" Type="http://schemas.openxmlformats.org/officeDocument/2006/relationships/hyperlink" Target="mailto:p.janssen@geonovum.nl" TargetMode="External"/><Relationship Id="rId2" Type="http://schemas.openxmlformats.org/officeDocument/2006/relationships/notesSlide" Target="../notesSlides/notesSlide3.xml"/><Relationship Id="rId16" Type="http://schemas.openxmlformats.org/officeDocument/2006/relationships/hyperlink" Target="mailto:o.swertz@cbs.nl" TargetMode="External"/><Relationship Id="rId20" Type="http://schemas.openxmlformats.org/officeDocument/2006/relationships/hyperlink" Target="mailto:richard.westerga@tno.nl" TargetMode="External"/><Relationship Id="rId1" Type="http://schemas.openxmlformats.org/officeDocument/2006/relationships/slideLayout" Target="../slideLayouts/slideLayout2.xml"/><Relationship Id="rId6" Type="http://schemas.openxmlformats.org/officeDocument/2006/relationships/hyperlink" Target="mailto:Hanneke.deJong@edsn.nl" TargetMode="External"/><Relationship Id="rId11" Type="http://schemas.openxmlformats.org/officeDocument/2006/relationships/hyperlink" Target="mailto:Koen.smekens@tno.nl" TargetMode="External"/><Relationship Id="rId24" Type="http://schemas.openxmlformats.org/officeDocument/2006/relationships/comments" Target="../comments/comment1.xml"/><Relationship Id="rId5" Type="http://schemas.openxmlformats.org/officeDocument/2006/relationships/hyperlink" Target="mailto:g.vanputten@geonovum.nl" TargetMode="External"/><Relationship Id="rId15" Type="http://schemas.openxmlformats.org/officeDocument/2006/relationships/hyperlink" Target="mailto:matthieu.zuidema@kadaster.nl" TargetMode="External"/><Relationship Id="rId23" Type="http://schemas.openxmlformats.org/officeDocument/2006/relationships/hyperlink" Target="mailto:yun.wu@edsn.nl" TargetMode="External"/><Relationship Id="rId10" Type="http://schemas.openxmlformats.org/officeDocument/2006/relationships/hyperlink" Target="mailto:jeroen.damshuiser@stedin.net" TargetMode="External"/><Relationship Id="rId19" Type="http://schemas.openxmlformats.org/officeDocument/2006/relationships/hyperlink" Target="mailto:r.vanderlinden@technieknederland.nl" TargetMode="External"/><Relationship Id="rId4" Type="http://schemas.openxmlformats.org/officeDocument/2006/relationships/hyperlink" Target="mailto:gert.nijsink@rws.nl" TargetMode="External"/><Relationship Id="rId9" Type="http://schemas.openxmlformats.org/officeDocument/2006/relationships/hyperlink" Target="mailto:j.baltussen@geonovum.nl" TargetMode="External"/><Relationship Id="rId14" Type="http://schemas.openxmlformats.org/officeDocument/2006/relationships/hyperlink" Target="mailto:Margreet.van.Zanten@rivm.nl" TargetMode="External"/><Relationship Id="rId22" Type="http://schemas.openxmlformats.org/officeDocument/2006/relationships/hyperlink" Target="mailto:t.piessens@tenchnieknederland.n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gister.geostandaarden.nl/?url=imkl201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err="1"/>
              <a:t>Kickoff</a:t>
            </a:r>
            <a:r>
              <a:rPr lang="nl-NL" dirty="0"/>
              <a:t> VIMET-I</a:t>
            </a:r>
          </a:p>
        </p:txBody>
      </p:sp>
      <p:sp>
        <p:nvSpPr>
          <p:cNvPr id="3" name="Ondertitel 2"/>
          <p:cNvSpPr>
            <a:spLocks noGrp="1"/>
          </p:cNvSpPr>
          <p:nvPr>
            <p:ph type="subTitle" idx="1"/>
          </p:nvPr>
        </p:nvSpPr>
        <p:spPr>
          <a:xfrm>
            <a:off x="1371600" y="3075806"/>
            <a:ext cx="6400800" cy="1314450"/>
          </a:xfrm>
        </p:spPr>
        <p:txBody>
          <a:bodyPr>
            <a:normAutofit fontScale="92500" lnSpcReduction="10000"/>
          </a:bodyPr>
          <a:lstStyle/>
          <a:p>
            <a:r>
              <a:rPr lang="nl-NL" dirty="0" err="1"/>
              <a:t>VIvet</a:t>
            </a:r>
            <a:r>
              <a:rPr lang="nl-NL" dirty="0"/>
              <a:t> </a:t>
            </a:r>
            <a:r>
              <a:rPr lang="nl-NL" dirty="0" err="1"/>
              <a:t>InformatieModel</a:t>
            </a:r>
            <a:r>
              <a:rPr lang="nl-NL" dirty="0"/>
              <a:t> </a:t>
            </a:r>
            <a:endParaRPr lang="nl-NL" dirty="0" smtClean="0"/>
          </a:p>
          <a:p>
            <a:r>
              <a:rPr lang="nl-NL" dirty="0" err="1" smtClean="0"/>
              <a:t>EnergieTransitie</a:t>
            </a:r>
            <a:r>
              <a:rPr lang="nl-NL" dirty="0" smtClean="0"/>
              <a:t> – Installatieregister</a:t>
            </a:r>
          </a:p>
          <a:p>
            <a:endParaRPr lang="nl-NL" dirty="0"/>
          </a:p>
          <a:p>
            <a:r>
              <a:rPr lang="nl-NL" dirty="0" smtClean="0"/>
              <a:t>10-februari-2020</a:t>
            </a:r>
            <a:endParaRPr lang="nl-NL" dirty="0"/>
          </a:p>
        </p:txBody>
      </p:sp>
    </p:spTree>
    <p:extLst>
      <p:ext uri="{BB962C8B-B14F-4D97-AF65-F5344CB8AC3E}">
        <p14:creationId xmlns:p14="http://schemas.microsoft.com/office/powerpoint/2010/main" val="426205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Projectaanpak(1 -</a:t>
            </a:r>
            <a:r>
              <a:rPr lang="nl-NL" dirty="0" smtClean="0">
                <a:latin typeface="Calibri" panose="020F0502020204030204" pitchFamily="34" charset="0"/>
              </a:rPr>
              <a:t> Activiteiten)</a:t>
            </a:r>
            <a:endParaRPr lang="nl-NL" dirty="0">
              <a:latin typeface="Calibri" panose="020F0502020204030204" pitchFamily="34" charset="0"/>
            </a:endParaRP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 </a:t>
            </a:r>
            <a:r>
              <a:rPr lang="nl-NL" dirty="0"/>
              <a:t>– </a:t>
            </a:r>
            <a:r>
              <a:rPr lang="nl-NL" dirty="0" smtClean="0">
                <a:latin typeface="Calibri" panose="020F0502020204030204" pitchFamily="34" charset="0"/>
              </a:rPr>
              <a:t>14:00</a:t>
            </a:r>
            <a:endParaRPr lang="nl-NL" dirty="0">
              <a:latin typeface="Calibri" panose="020F0502020204030204" pitchFamily="34" charset="0"/>
            </a:endParaRPr>
          </a:p>
        </p:txBody>
      </p:sp>
      <p:sp>
        <p:nvSpPr>
          <p:cNvPr id="24" name="Afgeronde rechthoek 23"/>
          <p:cNvSpPr/>
          <p:nvPr/>
        </p:nvSpPr>
        <p:spPr>
          <a:xfrm>
            <a:off x="318356" y="1347614"/>
            <a:ext cx="84301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r>
              <a:rPr lang="nl-NL" sz="1100" u="sng" dirty="0"/>
              <a:t>Voorgesprekken en kick-off meeting met opdrachtgever en stakeholders</a:t>
            </a:r>
            <a:endParaRPr lang="nl-NL" sz="1100" dirty="0"/>
          </a:p>
          <a:p>
            <a:pPr lvl="0"/>
            <a:r>
              <a:rPr lang="nl-NL" sz="1100" dirty="0"/>
              <a:t>Verder concretiseren van context en scope</a:t>
            </a:r>
          </a:p>
          <a:p>
            <a:pPr lvl="0"/>
            <a:r>
              <a:rPr lang="nl-NL" sz="1100" dirty="0"/>
              <a:t>Realiseren van betrokkenheid van partijen bij dit </a:t>
            </a:r>
            <a:r>
              <a:rPr lang="nl-NL" sz="1100" dirty="0" smtClean="0"/>
              <a:t>onderzoek</a:t>
            </a:r>
            <a:endParaRPr lang="nl-NL" sz="1100" dirty="0">
              <a:solidFill>
                <a:schemeClr val="bg1"/>
              </a:solidFill>
            </a:endParaRPr>
          </a:p>
        </p:txBody>
      </p:sp>
      <p:sp>
        <p:nvSpPr>
          <p:cNvPr id="30" name="Afgeronde rechthoek 29"/>
          <p:cNvSpPr/>
          <p:nvPr/>
        </p:nvSpPr>
        <p:spPr>
          <a:xfrm>
            <a:off x="318356" y="1995686"/>
            <a:ext cx="8430108" cy="47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Deskresearch om bestaande modellen te bestuderen</a:t>
            </a:r>
          </a:p>
          <a:p>
            <a:r>
              <a:rPr lang="nl-NL" sz="1100" dirty="0"/>
              <a:t>Eerste inventarisatie van de uitgangspunten en onderdelen van een informatiemodel door bestuderen van bestaande modellen en systemen</a:t>
            </a:r>
          </a:p>
        </p:txBody>
      </p:sp>
      <p:sp>
        <p:nvSpPr>
          <p:cNvPr id="31" name="Afgeronde rechthoek 30"/>
          <p:cNvSpPr/>
          <p:nvPr/>
        </p:nvSpPr>
        <p:spPr>
          <a:xfrm>
            <a:off x="318356" y="2525336"/>
            <a:ext cx="8430108" cy="478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Expertsessies</a:t>
            </a:r>
          </a:p>
          <a:p>
            <a:r>
              <a:rPr lang="nl-NL" sz="1100" dirty="0"/>
              <a:t>Organiseren en faciliteren van enkele werksessies met actieve stakeholders om de uitgangspunten van het informatiemodel scherper te krijgen. </a:t>
            </a:r>
          </a:p>
          <a:p>
            <a:endParaRPr lang="nl-NL" sz="1100" dirty="0"/>
          </a:p>
        </p:txBody>
      </p:sp>
      <p:sp>
        <p:nvSpPr>
          <p:cNvPr id="32" name="Afgeronde rechthoek 31"/>
          <p:cNvSpPr/>
          <p:nvPr/>
        </p:nvSpPr>
        <p:spPr>
          <a:xfrm>
            <a:off x="320776" y="3074455"/>
            <a:ext cx="8430108" cy="512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Realisatie concept informatiemodel gericht op </a:t>
            </a:r>
            <a:r>
              <a:rPr lang="nl-NL" sz="1100" u="sng" dirty="0" err="1"/>
              <a:t>usecases</a:t>
            </a:r>
            <a:r>
              <a:rPr lang="nl-NL" sz="1100" u="sng" dirty="0"/>
              <a:t> voor POC </a:t>
            </a:r>
          </a:p>
          <a:p>
            <a:r>
              <a:rPr lang="nl-NL" sz="1100" dirty="0"/>
              <a:t>De eerste versie van het informatiemodel bevat een conceptuele beschrijving van informatiebehoeften in de keten van gegevensuitwisseling</a:t>
            </a:r>
          </a:p>
          <a:p>
            <a:r>
              <a:rPr lang="nl-NL" sz="1100" dirty="0"/>
              <a:t>De beschrijving is geschikt voor verder gebruik in VIVET-</a:t>
            </a:r>
            <a:r>
              <a:rPr lang="nl-NL" sz="1100" dirty="0" err="1"/>
              <a:t>usecases</a:t>
            </a:r>
            <a:r>
              <a:rPr lang="nl-NL" sz="1100" dirty="0"/>
              <a:t> voor de POC </a:t>
            </a:r>
            <a:endParaRPr lang="nl-NL" sz="1100" u="sng" dirty="0"/>
          </a:p>
        </p:txBody>
      </p:sp>
      <p:sp>
        <p:nvSpPr>
          <p:cNvPr id="33" name="Afgeronde rechthoek 32"/>
          <p:cNvSpPr/>
          <p:nvPr/>
        </p:nvSpPr>
        <p:spPr>
          <a:xfrm>
            <a:off x="318356" y="3657404"/>
            <a:ext cx="8430108" cy="46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a:t>Consultatie stakeholders</a:t>
            </a:r>
          </a:p>
          <a:p>
            <a:r>
              <a:rPr lang="nl-NL" sz="1100" dirty="0"/>
              <a:t>Communiceren van resultaten van het onderzoek en ophalen commentaar</a:t>
            </a:r>
          </a:p>
          <a:p>
            <a:endParaRPr lang="nl-NL" sz="1100" u="sng" dirty="0"/>
          </a:p>
        </p:txBody>
      </p:sp>
      <p:sp>
        <p:nvSpPr>
          <p:cNvPr id="34" name="Afgeronde rechthoek 33"/>
          <p:cNvSpPr/>
          <p:nvPr/>
        </p:nvSpPr>
        <p:spPr>
          <a:xfrm>
            <a:off x="318356" y="4176464"/>
            <a:ext cx="8430108" cy="555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u="sng" dirty="0" smtClean="0"/>
              <a:t>Schrijven </a:t>
            </a:r>
            <a:r>
              <a:rPr lang="nl-NL" sz="1100" u="sng" dirty="0"/>
              <a:t>eindrapportage </a:t>
            </a:r>
          </a:p>
          <a:p>
            <a:r>
              <a:rPr lang="nl-NL" sz="1100" dirty="0"/>
              <a:t>Voorstel en aanbevelingen hoe te komen tot een breed gedragen informatiemodel waarmee informatie voor energie installaties kan worden verzameld, beheerd en uitgewisseld</a:t>
            </a:r>
          </a:p>
        </p:txBody>
      </p:sp>
    </p:spTree>
    <p:extLst>
      <p:ext uri="{BB962C8B-B14F-4D97-AF65-F5344CB8AC3E}">
        <p14:creationId xmlns:p14="http://schemas.microsoft.com/office/powerpoint/2010/main" val="14674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hoek 10"/>
          <p:cNvSpPr/>
          <p:nvPr/>
        </p:nvSpPr>
        <p:spPr>
          <a:xfrm>
            <a:off x="71500" y="1444906"/>
            <a:ext cx="8964996" cy="14868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chemeClr val="tx1"/>
                </a:solidFill>
              </a:rPr>
              <a:t>planning</a:t>
            </a:r>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Projectaanpak(2 - globale planning</a:t>
            </a:r>
            <a:r>
              <a:rPr lang="nl-NL" dirty="0">
                <a:latin typeface="Calibri" panose="020F0502020204030204" pitchFamily="34" charset="0"/>
              </a:rPr>
              <a:t>)</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a:t>
            </a:r>
            <a:r>
              <a:rPr lang="nl-NL" dirty="0"/>
              <a:t> – </a:t>
            </a:r>
            <a:r>
              <a:rPr lang="nl-NL" dirty="0" smtClean="0">
                <a:latin typeface="Calibri" panose="020F0502020204030204" pitchFamily="34" charset="0"/>
              </a:rPr>
              <a:t>14:00</a:t>
            </a:r>
            <a:endParaRPr lang="nl-NL" dirty="0">
              <a:latin typeface="Calibri" panose="020F0502020204030204" pitchFamily="34" charset="0"/>
            </a:endParaRPr>
          </a:p>
        </p:txBody>
      </p:sp>
      <p:sp>
        <p:nvSpPr>
          <p:cNvPr id="9" name="Rechthoek 8"/>
          <p:cNvSpPr/>
          <p:nvPr/>
        </p:nvSpPr>
        <p:spPr>
          <a:xfrm>
            <a:off x="1179116" y="1492190"/>
            <a:ext cx="3384376" cy="13675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dirty="0"/>
              <a:t>februari</a:t>
            </a:r>
          </a:p>
        </p:txBody>
      </p:sp>
      <p:sp>
        <p:nvSpPr>
          <p:cNvPr id="10" name="Rechthoek 9"/>
          <p:cNvSpPr/>
          <p:nvPr/>
        </p:nvSpPr>
        <p:spPr>
          <a:xfrm>
            <a:off x="4623133" y="1498238"/>
            <a:ext cx="4341355" cy="1361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dirty="0"/>
              <a:t>maart</a:t>
            </a:r>
          </a:p>
        </p:txBody>
      </p:sp>
      <p:sp>
        <p:nvSpPr>
          <p:cNvPr id="5" name="Afgeronde rechthoek 4"/>
          <p:cNvSpPr/>
          <p:nvPr/>
        </p:nvSpPr>
        <p:spPr>
          <a:xfrm>
            <a:off x="1238757" y="1851670"/>
            <a:ext cx="670915"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t>KickOff</a:t>
            </a:r>
            <a:endParaRPr lang="nl-NL" sz="1100" dirty="0"/>
          </a:p>
        </p:txBody>
      </p:sp>
      <p:sp>
        <p:nvSpPr>
          <p:cNvPr id="12" name="Afgeronde rechthoek 11"/>
          <p:cNvSpPr/>
          <p:nvPr/>
        </p:nvSpPr>
        <p:spPr>
          <a:xfrm>
            <a:off x="1981681" y="1851670"/>
            <a:ext cx="1438192"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smtClean="0"/>
              <a:t>Desk </a:t>
            </a:r>
            <a:r>
              <a:rPr lang="nl-NL" sz="1100" dirty="0"/>
              <a:t>Research</a:t>
            </a:r>
          </a:p>
        </p:txBody>
      </p:sp>
      <p:sp>
        <p:nvSpPr>
          <p:cNvPr id="13" name="Afgeronde rechthoek 12"/>
          <p:cNvSpPr/>
          <p:nvPr/>
        </p:nvSpPr>
        <p:spPr>
          <a:xfrm>
            <a:off x="1238758" y="2211710"/>
            <a:ext cx="4857778"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Werkversie </a:t>
            </a:r>
            <a:r>
              <a:rPr lang="nl-NL" sz="1100" dirty="0" smtClean="0"/>
              <a:t>Rapport/IM-ET-I</a:t>
            </a:r>
            <a:endParaRPr lang="nl-NL" sz="1100" dirty="0"/>
          </a:p>
        </p:txBody>
      </p:sp>
      <p:sp>
        <p:nvSpPr>
          <p:cNvPr id="14" name="Afgeronde rechthoek 13"/>
          <p:cNvSpPr/>
          <p:nvPr/>
        </p:nvSpPr>
        <p:spPr>
          <a:xfrm>
            <a:off x="6156176" y="2211710"/>
            <a:ext cx="1324437"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Consultatieversie </a:t>
            </a:r>
            <a:r>
              <a:rPr lang="nl-NL" sz="1100" dirty="0" smtClean="0"/>
              <a:t>Rapport/IM-ET-I</a:t>
            </a:r>
            <a:endParaRPr lang="nl-NL" sz="1100" dirty="0"/>
          </a:p>
        </p:txBody>
      </p:sp>
      <p:sp>
        <p:nvSpPr>
          <p:cNvPr id="15" name="Stroomdiagram: Beslissing 14"/>
          <p:cNvSpPr/>
          <p:nvPr/>
        </p:nvSpPr>
        <p:spPr>
          <a:xfrm>
            <a:off x="8676456" y="2571749"/>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Stroomdiagram: Beslissing 15"/>
          <p:cNvSpPr/>
          <p:nvPr/>
        </p:nvSpPr>
        <p:spPr>
          <a:xfrm>
            <a:off x="5940152" y="2571749"/>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Stroomdiagram: Beslissing 16"/>
          <p:cNvSpPr/>
          <p:nvPr/>
        </p:nvSpPr>
        <p:spPr>
          <a:xfrm>
            <a:off x="1693649" y="2571750"/>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Stroomdiagram: Beslissing 17"/>
          <p:cNvSpPr/>
          <p:nvPr/>
        </p:nvSpPr>
        <p:spPr>
          <a:xfrm>
            <a:off x="3278810" y="2571750"/>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Afgeronde rechthoek 18"/>
          <p:cNvSpPr/>
          <p:nvPr/>
        </p:nvSpPr>
        <p:spPr>
          <a:xfrm>
            <a:off x="3496171" y="1851670"/>
            <a:ext cx="3164061"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smtClean="0"/>
              <a:t>Expertsessies/Informatiemodelleren</a:t>
            </a:r>
            <a:endParaRPr lang="nl-NL" sz="1100" dirty="0"/>
          </a:p>
        </p:txBody>
      </p:sp>
      <p:sp>
        <p:nvSpPr>
          <p:cNvPr id="21" name="Lijnbijschrift 2 20"/>
          <p:cNvSpPr/>
          <p:nvPr/>
        </p:nvSpPr>
        <p:spPr>
          <a:xfrm>
            <a:off x="2038958" y="3147812"/>
            <a:ext cx="918102" cy="648072"/>
          </a:xfrm>
          <a:prstGeom prst="borderCallout2">
            <a:avLst>
              <a:gd name="adj1" fmla="val 18750"/>
              <a:gd name="adj2" fmla="val -8333"/>
              <a:gd name="adj3" fmla="val 18750"/>
              <a:gd name="adj4" fmla="val -16667"/>
              <a:gd name="adj5" fmla="val -51257"/>
              <a:gd name="adj6" fmla="val -21530"/>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nl-NL" sz="1000" dirty="0"/>
              <a:t>10-feb</a:t>
            </a:r>
          </a:p>
          <a:p>
            <a:pPr algn="ctr"/>
            <a:r>
              <a:rPr lang="nl-NL" sz="1000" dirty="0" err="1"/>
              <a:t>Kickoff</a:t>
            </a:r>
            <a:endParaRPr lang="nl-NL" sz="1000" dirty="0"/>
          </a:p>
          <a:p>
            <a:pPr algn="ctr"/>
            <a:r>
              <a:rPr lang="nl-NL" sz="1000" dirty="0"/>
              <a:t>klaar</a:t>
            </a:r>
          </a:p>
          <a:p>
            <a:pPr algn="ctr"/>
            <a:endParaRPr lang="nl-NL" sz="1200" dirty="0"/>
          </a:p>
        </p:txBody>
      </p:sp>
      <p:sp>
        <p:nvSpPr>
          <p:cNvPr id="22" name="Lijnbijschrift 2 21"/>
          <p:cNvSpPr/>
          <p:nvPr/>
        </p:nvSpPr>
        <p:spPr>
          <a:xfrm>
            <a:off x="3636882" y="3147814"/>
            <a:ext cx="1079134" cy="648070"/>
          </a:xfrm>
          <a:prstGeom prst="borderCallout2">
            <a:avLst>
              <a:gd name="adj1" fmla="val 18750"/>
              <a:gd name="adj2" fmla="val -8333"/>
              <a:gd name="adj3" fmla="val 18750"/>
              <a:gd name="adj4" fmla="val -16667"/>
              <a:gd name="adj5" fmla="val -52046"/>
              <a:gd name="adj6" fmla="val -2147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21-feb</a:t>
            </a:r>
          </a:p>
          <a:p>
            <a:pPr algn="ctr"/>
            <a:r>
              <a:rPr lang="nl-NL" sz="1000" dirty="0" smtClean="0"/>
              <a:t>Desk Research</a:t>
            </a:r>
            <a:endParaRPr lang="nl-NL" sz="1000" dirty="0"/>
          </a:p>
          <a:p>
            <a:pPr algn="ctr"/>
            <a:r>
              <a:rPr lang="nl-NL" sz="1000" dirty="0"/>
              <a:t>klaar</a:t>
            </a:r>
          </a:p>
        </p:txBody>
      </p:sp>
      <p:sp>
        <p:nvSpPr>
          <p:cNvPr id="25" name="Lijnbijschrift 2 24"/>
          <p:cNvSpPr/>
          <p:nvPr/>
        </p:nvSpPr>
        <p:spPr>
          <a:xfrm>
            <a:off x="8064388" y="3158657"/>
            <a:ext cx="612068"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30-mrt</a:t>
            </a:r>
          </a:p>
          <a:p>
            <a:pPr algn="ctr"/>
            <a:r>
              <a:rPr lang="nl-NL" sz="1000" dirty="0"/>
              <a:t>Rapport klaar</a:t>
            </a:r>
          </a:p>
        </p:txBody>
      </p:sp>
      <p:sp>
        <p:nvSpPr>
          <p:cNvPr id="26" name="Afgeronde rechthoek 25"/>
          <p:cNvSpPr/>
          <p:nvPr/>
        </p:nvSpPr>
        <p:spPr>
          <a:xfrm>
            <a:off x="7540254" y="2211710"/>
            <a:ext cx="1352226"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Definitief </a:t>
            </a:r>
            <a:r>
              <a:rPr lang="nl-NL" sz="1100" dirty="0" smtClean="0"/>
              <a:t>Rapport/IM-ET-I</a:t>
            </a:r>
            <a:endParaRPr lang="nl-NL" sz="1100" dirty="0"/>
          </a:p>
        </p:txBody>
      </p:sp>
      <p:sp>
        <p:nvSpPr>
          <p:cNvPr id="27" name="Lijnbijschrift 2 26"/>
          <p:cNvSpPr/>
          <p:nvPr/>
        </p:nvSpPr>
        <p:spPr>
          <a:xfrm>
            <a:off x="6444208" y="3147812"/>
            <a:ext cx="792088"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20-mrt</a:t>
            </a:r>
          </a:p>
          <a:p>
            <a:pPr algn="ctr"/>
            <a:r>
              <a:rPr lang="nl-NL" sz="1000" dirty="0"/>
              <a:t>Consultatieversie klaar</a:t>
            </a:r>
          </a:p>
        </p:txBody>
      </p:sp>
      <p:sp>
        <p:nvSpPr>
          <p:cNvPr id="28" name="Stroomdiagram: Beslissing 27"/>
          <p:cNvSpPr/>
          <p:nvPr/>
        </p:nvSpPr>
        <p:spPr>
          <a:xfrm>
            <a:off x="7324230" y="2548341"/>
            <a:ext cx="288032" cy="28803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Lijnbijschrift 2 28"/>
          <p:cNvSpPr/>
          <p:nvPr/>
        </p:nvSpPr>
        <p:spPr>
          <a:xfrm>
            <a:off x="5076056" y="3171577"/>
            <a:ext cx="792416" cy="637227"/>
          </a:xfrm>
          <a:prstGeom prst="borderCallout2">
            <a:avLst>
              <a:gd name="adj1" fmla="val 25796"/>
              <a:gd name="adj2" fmla="val 108382"/>
              <a:gd name="adj3" fmla="val 25796"/>
              <a:gd name="adj4" fmla="val 121390"/>
              <a:gd name="adj5" fmla="val -51638"/>
              <a:gd name="adj6" fmla="val 12566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l-NL" sz="1000" dirty="0"/>
              <a:t>13-mrt</a:t>
            </a:r>
          </a:p>
          <a:p>
            <a:pPr algn="ctr"/>
            <a:r>
              <a:rPr lang="nl-NL" sz="1000" dirty="0"/>
              <a:t>Werkversie klaar</a:t>
            </a:r>
          </a:p>
        </p:txBody>
      </p:sp>
      <p:sp>
        <p:nvSpPr>
          <p:cNvPr id="24" name="Afgeronde rechthoek 23"/>
          <p:cNvSpPr/>
          <p:nvPr/>
        </p:nvSpPr>
        <p:spPr>
          <a:xfrm>
            <a:off x="6736530" y="1851670"/>
            <a:ext cx="1723901" cy="28803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smtClean="0"/>
              <a:t>Consultatie stakeholders</a:t>
            </a:r>
            <a:endParaRPr lang="nl-NL" sz="1100" dirty="0"/>
          </a:p>
        </p:txBody>
      </p:sp>
    </p:spTree>
    <p:extLst>
      <p:ext uri="{BB962C8B-B14F-4D97-AF65-F5344CB8AC3E}">
        <p14:creationId xmlns:p14="http://schemas.microsoft.com/office/powerpoint/2010/main" val="4143923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Projectaanpak(3 </a:t>
            </a:r>
            <a:r>
              <a:rPr lang="nl-NL" dirty="0">
                <a:latin typeface="Calibri" panose="020F0502020204030204" pitchFamily="34" charset="0"/>
              </a:rPr>
              <a:t>- </a:t>
            </a:r>
            <a:r>
              <a:rPr lang="nl-NL" dirty="0" err="1">
                <a:latin typeface="Calibri" panose="020F0502020204030204" pitchFamily="34" charset="0"/>
              </a:rPr>
              <a:t>tooling</a:t>
            </a:r>
            <a:r>
              <a:rPr lang="nl-NL" dirty="0">
                <a:latin typeface="Calibri" panose="020F0502020204030204" pitchFamily="34" charset="0"/>
              </a:rPr>
              <a:t>)</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a:t>
            </a:r>
            <a:r>
              <a:rPr lang="nl-NL" dirty="0"/>
              <a:t> – </a:t>
            </a:r>
            <a:r>
              <a:rPr lang="nl-NL" dirty="0" smtClean="0">
                <a:latin typeface="Calibri" panose="020F0502020204030204" pitchFamily="34" charset="0"/>
              </a:rPr>
              <a:t>14:00</a:t>
            </a:r>
            <a:endParaRPr lang="nl-NL" dirty="0">
              <a:latin typeface="Calibri" panose="020F0502020204030204" pitchFamily="34" charset="0"/>
            </a:endParaRPr>
          </a:p>
        </p:txBody>
      </p:sp>
      <p:sp>
        <p:nvSpPr>
          <p:cNvPr id="5" name="Stroomdiagram: Interne opslag 4"/>
          <p:cNvSpPr/>
          <p:nvPr/>
        </p:nvSpPr>
        <p:spPr>
          <a:xfrm>
            <a:off x="457200" y="1563638"/>
            <a:ext cx="2520280" cy="1550207"/>
          </a:xfrm>
          <a:prstGeom prst="flowChartInternalStora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err="1"/>
              <a:t>Github</a:t>
            </a:r>
            <a:endParaRPr lang="nl-NL" dirty="0"/>
          </a:p>
        </p:txBody>
      </p:sp>
      <p:sp>
        <p:nvSpPr>
          <p:cNvPr id="6" name="Stroomdiagram: Magnetische schijf 5"/>
          <p:cNvSpPr/>
          <p:nvPr/>
        </p:nvSpPr>
        <p:spPr>
          <a:xfrm>
            <a:off x="899592" y="2222554"/>
            <a:ext cx="1800200" cy="709236"/>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VIVET-werkomgeving</a:t>
            </a:r>
          </a:p>
        </p:txBody>
      </p:sp>
      <p:sp>
        <p:nvSpPr>
          <p:cNvPr id="7" name="Stroomdiagram: Vooraf gedefinieerd proces 6"/>
          <p:cNvSpPr/>
          <p:nvPr/>
        </p:nvSpPr>
        <p:spPr>
          <a:xfrm>
            <a:off x="3707904" y="1584068"/>
            <a:ext cx="1656184" cy="411618"/>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Schrijver-1</a:t>
            </a:r>
          </a:p>
        </p:txBody>
      </p:sp>
      <p:sp>
        <p:nvSpPr>
          <p:cNvPr id="8" name="Stroomdiagram: Vooraf gedefinieerd proces 7"/>
          <p:cNvSpPr/>
          <p:nvPr/>
        </p:nvSpPr>
        <p:spPr>
          <a:xfrm>
            <a:off x="3707904" y="2067694"/>
            <a:ext cx="1656184" cy="393011"/>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Schrijver-2</a:t>
            </a:r>
          </a:p>
        </p:txBody>
      </p:sp>
      <p:sp>
        <p:nvSpPr>
          <p:cNvPr id="9" name="Stroomdiagram: Vooraf gedefinieerd proces 8"/>
          <p:cNvSpPr/>
          <p:nvPr/>
        </p:nvSpPr>
        <p:spPr>
          <a:xfrm>
            <a:off x="3707904" y="2537781"/>
            <a:ext cx="1656184" cy="394009"/>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l-NL" dirty="0"/>
              <a:t>Schrijver-n</a:t>
            </a:r>
          </a:p>
        </p:txBody>
      </p:sp>
      <p:cxnSp>
        <p:nvCxnSpPr>
          <p:cNvPr id="11" name="Gebogen verbindingslijn 10"/>
          <p:cNvCxnSpPr>
            <a:stCxn id="6" idx="4"/>
            <a:endCxn id="7" idx="1"/>
          </p:cNvCxnSpPr>
          <p:nvPr/>
        </p:nvCxnSpPr>
        <p:spPr>
          <a:xfrm flipV="1">
            <a:off x="2699792" y="1789877"/>
            <a:ext cx="1008112" cy="787295"/>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Afbeelding 12" descr="Rapport Verkenning Informatiemodel Energie-Installaties - Mozilla Firef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236088"/>
            <a:ext cx="2520280" cy="1615097"/>
          </a:xfrm>
          <a:prstGeom prst="rect">
            <a:avLst/>
          </a:prstGeom>
        </p:spPr>
      </p:pic>
      <p:cxnSp>
        <p:nvCxnSpPr>
          <p:cNvPr id="15" name="Gebogen verbindingslijn 14"/>
          <p:cNvCxnSpPr>
            <a:stCxn id="6" idx="4"/>
            <a:endCxn id="8" idx="1"/>
          </p:cNvCxnSpPr>
          <p:nvPr/>
        </p:nvCxnSpPr>
        <p:spPr>
          <a:xfrm flipV="1">
            <a:off x="2699792" y="2264200"/>
            <a:ext cx="1008112" cy="312972"/>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bogen verbindingslijn 17"/>
          <p:cNvCxnSpPr>
            <a:stCxn id="6" idx="4"/>
            <a:endCxn id="9" idx="1"/>
          </p:cNvCxnSpPr>
          <p:nvPr/>
        </p:nvCxnSpPr>
        <p:spPr>
          <a:xfrm>
            <a:off x="2699792" y="2577172"/>
            <a:ext cx="1008112" cy="157614"/>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hthoek 23"/>
          <p:cNvSpPr/>
          <p:nvPr/>
        </p:nvSpPr>
        <p:spPr>
          <a:xfrm>
            <a:off x="5436096" y="1563638"/>
            <a:ext cx="3600400" cy="280831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r>
              <a:rPr lang="nl-NL" dirty="0"/>
              <a:t>Samenwerken op GitHub</a:t>
            </a:r>
          </a:p>
          <a:p>
            <a:pPr marL="285750" indent="-285750">
              <a:buFontTx/>
              <a:buChar char="-"/>
            </a:pPr>
            <a:r>
              <a:rPr lang="nl-NL" dirty="0"/>
              <a:t>Versiebeheer op GitHub</a:t>
            </a:r>
          </a:p>
          <a:p>
            <a:pPr marL="285750" indent="-285750">
              <a:buFontTx/>
              <a:buChar char="-"/>
            </a:pPr>
            <a:endParaRPr lang="nl-NL" dirty="0"/>
          </a:p>
          <a:p>
            <a:pPr marL="285750" indent="-285750">
              <a:buFontTx/>
              <a:buChar char="-"/>
            </a:pPr>
            <a:r>
              <a:rPr lang="nl-NL" dirty="0"/>
              <a:t>Document in </a:t>
            </a:r>
            <a:r>
              <a:rPr lang="nl-NL" dirty="0" err="1"/>
              <a:t>Respec</a:t>
            </a:r>
            <a:r>
              <a:rPr lang="nl-NL" dirty="0"/>
              <a:t> (</a:t>
            </a:r>
            <a:r>
              <a:rPr lang="nl-NL" dirty="0" err="1"/>
              <a:t>webbased</a:t>
            </a:r>
            <a:r>
              <a:rPr lang="nl-NL" dirty="0" smtClean="0"/>
              <a:t>)</a:t>
            </a:r>
          </a:p>
          <a:p>
            <a:pPr marL="285750" indent="-285750">
              <a:buFontTx/>
              <a:buChar char="-"/>
            </a:pPr>
            <a:r>
              <a:rPr lang="nl-NL" dirty="0" smtClean="0"/>
              <a:t>Informatiemodel (H5)</a:t>
            </a:r>
            <a:endParaRPr lang="nl-NL" dirty="0"/>
          </a:p>
          <a:p>
            <a:pPr marL="285750" indent="-285750">
              <a:buFontTx/>
              <a:buChar char="-"/>
            </a:pPr>
            <a:endParaRPr lang="nl-NL" dirty="0"/>
          </a:p>
          <a:p>
            <a:pPr marL="285750" indent="-285750">
              <a:buFontTx/>
              <a:buChar char="-"/>
            </a:pPr>
            <a:r>
              <a:rPr lang="nl-NL" dirty="0"/>
              <a:t>Lokaal editen, centraal samenvoegen</a:t>
            </a:r>
          </a:p>
          <a:p>
            <a:pPr marL="285750" indent="-285750">
              <a:buFontTx/>
              <a:buChar char="-"/>
            </a:pPr>
            <a:r>
              <a:rPr lang="nl-NL" dirty="0"/>
              <a:t>MS-Word of </a:t>
            </a:r>
            <a:r>
              <a:rPr lang="nl-NL" dirty="0" err="1"/>
              <a:t>Markdown</a:t>
            </a:r>
            <a:endParaRPr lang="nl-NL" dirty="0"/>
          </a:p>
          <a:p>
            <a:pPr marL="285750" indent="-285750">
              <a:buFontTx/>
              <a:buChar char="-"/>
            </a:pPr>
            <a:endParaRPr lang="nl-NL" dirty="0"/>
          </a:p>
        </p:txBody>
      </p:sp>
    </p:spTree>
    <p:extLst>
      <p:ext uri="{BB962C8B-B14F-4D97-AF65-F5344CB8AC3E}">
        <p14:creationId xmlns:p14="http://schemas.microsoft.com/office/powerpoint/2010/main" val="3690201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Projectaanpak(4 </a:t>
            </a:r>
            <a:r>
              <a:rPr lang="nl-NL" dirty="0">
                <a:latin typeface="Calibri" panose="020F0502020204030204" pitchFamily="34" charset="0"/>
              </a:rPr>
              <a:t>- werkwijze)</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a:t>
            </a:r>
            <a:r>
              <a:rPr lang="nl-NL" dirty="0"/>
              <a:t> – </a:t>
            </a:r>
            <a:r>
              <a:rPr lang="nl-NL" dirty="0" smtClean="0">
                <a:latin typeface="Calibri" panose="020F0502020204030204" pitchFamily="34" charset="0"/>
              </a:rPr>
              <a:t>14:00</a:t>
            </a:r>
            <a:endParaRPr lang="nl-NL" dirty="0">
              <a:latin typeface="Calibri" panose="020F0502020204030204" pitchFamily="34" charset="0"/>
            </a:endParaRPr>
          </a:p>
        </p:txBody>
      </p:sp>
      <p:sp>
        <p:nvSpPr>
          <p:cNvPr id="5" name="Rechthoek 4"/>
          <p:cNvSpPr/>
          <p:nvPr/>
        </p:nvSpPr>
        <p:spPr>
          <a:xfrm>
            <a:off x="323528" y="1923678"/>
            <a:ext cx="8496944" cy="194421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r>
              <a:rPr lang="nl-NL" dirty="0" smtClean="0"/>
              <a:t>Input </a:t>
            </a:r>
            <a:r>
              <a:rPr lang="nl-NL" dirty="0"/>
              <a:t>aanleveren aan Redacteur, die ze dan verwerkt in het document.</a:t>
            </a:r>
          </a:p>
          <a:p>
            <a:pPr marL="285750" indent="-285750">
              <a:buFontTx/>
              <a:buChar char="-"/>
            </a:pPr>
            <a:endParaRPr lang="nl-NL" dirty="0"/>
          </a:p>
          <a:p>
            <a:pPr marL="285750" indent="-285750">
              <a:buFontTx/>
              <a:buChar char="-"/>
            </a:pPr>
            <a:r>
              <a:rPr lang="nl-NL" dirty="0"/>
              <a:t>Actief </a:t>
            </a:r>
            <a:r>
              <a:rPr lang="nl-NL" dirty="0" smtClean="0"/>
              <a:t>meedoen </a:t>
            </a:r>
            <a:r>
              <a:rPr lang="nl-NL" dirty="0"/>
              <a:t>aan </a:t>
            </a:r>
            <a:r>
              <a:rPr lang="nl-NL" dirty="0" smtClean="0"/>
              <a:t> inhoudelijke vervolgsessies.</a:t>
            </a:r>
            <a:endParaRPr lang="nl-NL" dirty="0"/>
          </a:p>
          <a:p>
            <a:pPr marL="285750" indent="-285750">
              <a:buFontTx/>
              <a:buChar char="-"/>
            </a:pPr>
            <a:endParaRPr lang="nl-NL" dirty="0"/>
          </a:p>
          <a:p>
            <a:pPr marL="285750" indent="-285750">
              <a:buFontTx/>
              <a:buChar char="-"/>
            </a:pPr>
            <a:r>
              <a:rPr lang="nl-NL" dirty="0"/>
              <a:t>Mee/Tegenlezen en issues aanleveren op GitHub in Werk- en Consultatieversie.</a:t>
            </a:r>
          </a:p>
        </p:txBody>
      </p:sp>
      <p:sp>
        <p:nvSpPr>
          <p:cNvPr id="6" name="Rechthoek 5"/>
          <p:cNvSpPr/>
          <p:nvPr/>
        </p:nvSpPr>
        <p:spPr>
          <a:xfrm>
            <a:off x="323528" y="1397278"/>
            <a:ext cx="8496944"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t>Hoe wil je bijdragen?</a:t>
            </a:r>
          </a:p>
        </p:txBody>
      </p:sp>
    </p:spTree>
    <p:extLst>
      <p:ext uri="{BB962C8B-B14F-4D97-AF65-F5344CB8AC3E}">
        <p14:creationId xmlns:p14="http://schemas.microsoft.com/office/powerpoint/2010/main" val="213113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Resultaat (sneak preview)</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a:t>
            </a:r>
            <a:r>
              <a:rPr lang="nl-NL" dirty="0"/>
              <a:t> – </a:t>
            </a:r>
            <a:r>
              <a:rPr lang="nl-NL" dirty="0" smtClean="0">
                <a:latin typeface="Calibri" panose="020F0502020204030204" pitchFamily="34" charset="0"/>
              </a:rPr>
              <a:t>14:00</a:t>
            </a:r>
            <a:endParaRPr lang="nl-NL" dirty="0">
              <a:latin typeface="Calibri" panose="020F0502020204030204" pitchFamily="34" charset="0"/>
            </a:endParaRPr>
          </a:p>
        </p:txBody>
      </p:sp>
      <p:pic>
        <p:nvPicPr>
          <p:cNvPr id="5" name="Afbeelding 4" descr="Rapport Verkenning Informatiemodel Energie-Installaties - Mozilla Firef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368880"/>
            <a:ext cx="5051806" cy="3237400"/>
          </a:xfrm>
          <a:prstGeom prst="rect">
            <a:avLst/>
          </a:prstGeom>
        </p:spPr>
      </p:pic>
      <p:sp>
        <p:nvSpPr>
          <p:cNvPr id="6" name="Rechthoek 5"/>
          <p:cNvSpPr/>
          <p:nvPr/>
        </p:nvSpPr>
        <p:spPr>
          <a:xfrm>
            <a:off x="5508104" y="1486242"/>
            <a:ext cx="3312368" cy="261610"/>
          </a:xfrm>
          <a:prstGeom prst="rect">
            <a:avLst/>
          </a:prstGeom>
        </p:spPr>
        <p:txBody>
          <a:bodyPr wrap="square">
            <a:spAutoFit/>
          </a:bodyPr>
          <a:lstStyle/>
          <a:p>
            <a:r>
              <a:rPr lang="nl-NL" sz="1100" dirty="0">
                <a:hlinkClick r:id="rId3"/>
              </a:rPr>
              <a:t>https://github.com/Geonovum/VIVET-Werkomgeving</a:t>
            </a:r>
            <a:endParaRPr lang="nl-NL" sz="1100" dirty="0"/>
          </a:p>
        </p:txBody>
      </p:sp>
      <p:sp>
        <p:nvSpPr>
          <p:cNvPr id="7" name="Rechthoek 6"/>
          <p:cNvSpPr/>
          <p:nvPr/>
        </p:nvSpPr>
        <p:spPr>
          <a:xfrm>
            <a:off x="5508104" y="1886480"/>
            <a:ext cx="3654152" cy="261610"/>
          </a:xfrm>
          <a:prstGeom prst="rect">
            <a:avLst/>
          </a:prstGeom>
        </p:spPr>
        <p:txBody>
          <a:bodyPr wrap="square">
            <a:spAutoFit/>
          </a:bodyPr>
          <a:lstStyle/>
          <a:p>
            <a:r>
              <a:rPr lang="nl-NL" sz="1100" dirty="0">
                <a:hlinkClick r:id="rId4"/>
              </a:rPr>
              <a:t>https://geonovum.github.io/VIVET-Werkomgeving/VIMET-I/</a:t>
            </a:r>
            <a:endParaRPr lang="nl-NL" sz="1100" dirty="0"/>
          </a:p>
        </p:txBody>
      </p:sp>
    </p:spTree>
    <p:extLst>
      <p:ext uri="{BB962C8B-B14F-4D97-AF65-F5344CB8AC3E}">
        <p14:creationId xmlns:p14="http://schemas.microsoft.com/office/powerpoint/2010/main" val="2566934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Wat weten we al?</a:t>
            </a:r>
            <a:endParaRPr lang="nl-NL" dirty="0">
              <a:latin typeface="Calibri" panose="020F0502020204030204" pitchFamily="34" charset="0"/>
            </a:endParaRP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13:45</a:t>
            </a:r>
            <a:r>
              <a:rPr lang="nl-NL" dirty="0"/>
              <a:t> – </a:t>
            </a:r>
            <a:r>
              <a:rPr lang="nl-NL" dirty="0" smtClean="0">
                <a:latin typeface="Calibri" panose="020F0502020204030204" pitchFamily="34" charset="0"/>
              </a:rPr>
              <a:t>14:00</a:t>
            </a:r>
            <a:endParaRPr lang="nl-NL" dirty="0">
              <a:latin typeface="Calibri" panose="020F0502020204030204" pitchFamily="34" charset="0"/>
            </a:endParaRPr>
          </a:p>
        </p:txBody>
      </p:sp>
      <p:sp>
        <p:nvSpPr>
          <p:cNvPr id="8" name="Rechthoek 7"/>
          <p:cNvSpPr/>
          <p:nvPr/>
        </p:nvSpPr>
        <p:spPr>
          <a:xfrm>
            <a:off x="323528" y="1923678"/>
            <a:ext cx="8496944" cy="25922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nl-NL" dirty="0"/>
              <a:t>Domeinen</a:t>
            </a:r>
          </a:p>
          <a:p>
            <a:pPr marL="285750" indent="-285750">
              <a:buFont typeface="Arial" panose="020B0604020202020204" pitchFamily="34" charset="0"/>
              <a:buChar char="•"/>
            </a:pPr>
            <a:r>
              <a:rPr lang="nl-NL" dirty="0"/>
              <a:t>Datasets</a:t>
            </a:r>
          </a:p>
          <a:p>
            <a:pPr marL="285750" indent="-285750">
              <a:buFont typeface="Arial" panose="020B0604020202020204" pitchFamily="34" charset="0"/>
              <a:buChar char="•"/>
            </a:pPr>
            <a:r>
              <a:rPr lang="nl-NL" dirty="0"/>
              <a:t>Projecten</a:t>
            </a:r>
          </a:p>
          <a:p>
            <a:pPr marL="285750" indent="-285750">
              <a:buFont typeface="Arial" panose="020B0604020202020204" pitchFamily="34" charset="0"/>
              <a:buChar char="•"/>
            </a:pPr>
            <a:r>
              <a:rPr lang="nl-NL" dirty="0"/>
              <a:t>Afsprakenstelsels</a:t>
            </a:r>
          </a:p>
          <a:p>
            <a:pPr marL="285750" indent="-285750">
              <a:buFont typeface="Arial" panose="020B0604020202020204" pitchFamily="34" charset="0"/>
              <a:buChar char="•"/>
            </a:pPr>
            <a:r>
              <a:rPr lang="nl-NL" dirty="0"/>
              <a:t>Standaarden / normen</a:t>
            </a:r>
          </a:p>
          <a:p>
            <a:pPr marL="285750" indent="-285750">
              <a:buFont typeface="Arial" panose="020B0604020202020204" pitchFamily="34" charset="0"/>
              <a:buChar char="•"/>
            </a:pPr>
            <a:r>
              <a:rPr lang="nl-NL" dirty="0"/>
              <a:t>Informatiemodellen</a:t>
            </a:r>
          </a:p>
          <a:p>
            <a:pPr marL="285750" indent="-285750">
              <a:buFont typeface="Arial" panose="020B0604020202020204" pitchFamily="34" charset="0"/>
              <a:buChar char="•"/>
            </a:pPr>
            <a:r>
              <a:rPr lang="nl-NL" dirty="0"/>
              <a:t>Taxonomieën / </a:t>
            </a:r>
            <a:r>
              <a:rPr lang="nl-NL" dirty="0" smtClean="0"/>
              <a:t>Classificaties</a:t>
            </a:r>
            <a:endParaRPr lang="nl-NL" sz="2800" dirty="0">
              <a:latin typeface="Calibri" panose="020F0502020204030204" pitchFamily="34" charset="0"/>
              <a:ea typeface="Calibri" panose="020F0502020204030204" pitchFamily="34" charset="0"/>
            </a:endParaRPr>
          </a:p>
          <a:p>
            <a:pPr marL="285750" indent="-285750">
              <a:buFontTx/>
              <a:buChar char="-"/>
            </a:pPr>
            <a:endParaRPr lang="nl-NL" dirty="0"/>
          </a:p>
        </p:txBody>
      </p:sp>
    </p:spTree>
    <p:extLst>
      <p:ext uri="{BB962C8B-B14F-4D97-AF65-F5344CB8AC3E}">
        <p14:creationId xmlns:p14="http://schemas.microsoft.com/office/powerpoint/2010/main" val="1572190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Domeinen</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a:latin typeface="Calibri" panose="020F0502020204030204" pitchFamily="34" charset="0"/>
              </a:rPr>
              <a:t>13:45</a:t>
            </a:r>
            <a:r>
              <a:rPr lang="nl-NL" dirty="0"/>
              <a:t> – </a:t>
            </a:r>
            <a:r>
              <a:rPr lang="nl-NL" dirty="0">
                <a:latin typeface="Calibri" panose="020F0502020204030204" pitchFamily="34" charset="0"/>
              </a:rPr>
              <a:t>14:00</a:t>
            </a:r>
          </a:p>
        </p:txBody>
      </p:sp>
      <p:sp>
        <p:nvSpPr>
          <p:cNvPr id="5" name="Ovaal 4">
            <a:extLst>
              <a:ext uri="{FF2B5EF4-FFF2-40B4-BE49-F238E27FC236}">
                <a16:creationId xmlns:a16="http://schemas.microsoft.com/office/drawing/2014/main" id="{539AE7ED-BA9B-4ADA-92BD-A40794E49A5D}"/>
              </a:ext>
            </a:extLst>
          </p:cNvPr>
          <p:cNvSpPr/>
          <p:nvPr/>
        </p:nvSpPr>
        <p:spPr>
          <a:xfrm>
            <a:off x="2915816" y="2226587"/>
            <a:ext cx="1872208"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Energie-transitie</a:t>
            </a:r>
            <a:endParaRPr lang="nl-NL" dirty="0">
              <a:solidFill>
                <a:schemeClr val="tx1"/>
              </a:solidFill>
            </a:endParaRPr>
          </a:p>
        </p:txBody>
      </p:sp>
      <p:sp>
        <p:nvSpPr>
          <p:cNvPr id="10" name="Ovaal 9">
            <a:extLst>
              <a:ext uri="{FF2B5EF4-FFF2-40B4-BE49-F238E27FC236}">
                <a16:creationId xmlns:a16="http://schemas.microsoft.com/office/drawing/2014/main" id="{49BF89CF-C5E6-410D-B100-5F360F523109}"/>
              </a:ext>
            </a:extLst>
          </p:cNvPr>
          <p:cNvSpPr/>
          <p:nvPr/>
        </p:nvSpPr>
        <p:spPr>
          <a:xfrm>
            <a:off x="3923930" y="3723878"/>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Bouwen</a:t>
            </a:r>
          </a:p>
          <a:p>
            <a:pPr algn="ctr"/>
            <a:r>
              <a:rPr lang="nl-NL" dirty="0"/>
              <a:t>(techniek)</a:t>
            </a:r>
          </a:p>
        </p:txBody>
      </p:sp>
      <p:sp>
        <p:nvSpPr>
          <p:cNvPr id="11" name="Ovaal 10">
            <a:extLst>
              <a:ext uri="{FF2B5EF4-FFF2-40B4-BE49-F238E27FC236}">
                <a16:creationId xmlns:a16="http://schemas.microsoft.com/office/drawing/2014/main" id="{89245FF4-AF57-4956-8C59-6D5E5655A5AB}"/>
              </a:ext>
            </a:extLst>
          </p:cNvPr>
          <p:cNvSpPr/>
          <p:nvPr/>
        </p:nvSpPr>
        <p:spPr>
          <a:xfrm>
            <a:off x="5940152" y="275177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Gebouw (gebruik)</a:t>
            </a:r>
          </a:p>
        </p:txBody>
      </p:sp>
      <p:sp>
        <p:nvSpPr>
          <p:cNvPr id="12" name="Ovaal 11">
            <a:extLst>
              <a:ext uri="{FF2B5EF4-FFF2-40B4-BE49-F238E27FC236}">
                <a16:creationId xmlns:a16="http://schemas.microsoft.com/office/drawing/2014/main" id="{F32F7C6C-551F-4A3D-B666-342C7710EC81}"/>
              </a:ext>
            </a:extLst>
          </p:cNvPr>
          <p:cNvSpPr/>
          <p:nvPr/>
        </p:nvSpPr>
        <p:spPr>
          <a:xfrm>
            <a:off x="1475656" y="3723878"/>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Installaties</a:t>
            </a:r>
          </a:p>
        </p:txBody>
      </p:sp>
      <p:sp>
        <p:nvSpPr>
          <p:cNvPr id="13" name="Ovaal 12">
            <a:extLst>
              <a:ext uri="{FF2B5EF4-FFF2-40B4-BE49-F238E27FC236}">
                <a16:creationId xmlns:a16="http://schemas.microsoft.com/office/drawing/2014/main" id="{2EC7FF81-9837-4D1E-85D9-D4C4B691AD84}"/>
              </a:ext>
            </a:extLst>
          </p:cNvPr>
          <p:cNvSpPr/>
          <p:nvPr/>
        </p:nvSpPr>
        <p:spPr>
          <a:xfrm>
            <a:off x="285100" y="239173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Geo</a:t>
            </a:r>
          </a:p>
        </p:txBody>
      </p:sp>
      <p:sp>
        <p:nvSpPr>
          <p:cNvPr id="14" name="Ovaal 13">
            <a:extLst>
              <a:ext uri="{FF2B5EF4-FFF2-40B4-BE49-F238E27FC236}">
                <a16:creationId xmlns:a16="http://schemas.microsoft.com/office/drawing/2014/main" id="{44861818-CA73-44D3-AC14-64FE00A46B81}"/>
              </a:ext>
            </a:extLst>
          </p:cNvPr>
          <p:cNvSpPr/>
          <p:nvPr/>
        </p:nvSpPr>
        <p:spPr>
          <a:xfrm>
            <a:off x="323528" y="1131590"/>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Basis-registraties</a:t>
            </a:r>
          </a:p>
        </p:txBody>
      </p:sp>
      <p:sp>
        <p:nvSpPr>
          <p:cNvPr id="15" name="Ovaal 14">
            <a:extLst>
              <a:ext uri="{FF2B5EF4-FFF2-40B4-BE49-F238E27FC236}">
                <a16:creationId xmlns:a16="http://schemas.microsoft.com/office/drawing/2014/main" id="{0CFAF38E-6038-4B90-81E7-1DB59262972F}"/>
              </a:ext>
            </a:extLst>
          </p:cNvPr>
          <p:cNvSpPr/>
          <p:nvPr/>
        </p:nvSpPr>
        <p:spPr>
          <a:xfrm>
            <a:off x="5220072" y="1409887"/>
            <a:ext cx="187220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Energie</a:t>
            </a:r>
          </a:p>
        </p:txBody>
      </p:sp>
    </p:spTree>
    <p:extLst>
      <p:ext uri="{BB962C8B-B14F-4D97-AF65-F5344CB8AC3E}">
        <p14:creationId xmlns:p14="http://schemas.microsoft.com/office/powerpoint/2010/main" val="1588823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12699-E789-41A6-B827-FFBCCF53A310}"/>
              </a:ext>
            </a:extLst>
          </p:cNvPr>
          <p:cNvSpPr>
            <a:spLocks noGrp="1"/>
          </p:cNvSpPr>
          <p:nvPr>
            <p:ph type="title"/>
          </p:nvPr>
        </p:nvSpPr>
        <p:spPr/>
        <p:txBody>
          <a:bodyPr/>
          <a:lstStyle/>
          <a:p>
            <a:r>
              <a:rPr lang="nl-NL" dirty="0"/>
              <a:t>Datasets</a:t>
            </a:r>
          </a:p>
        </p:txBody>
      </p:sp>
      <p:pic>
        <p:nvPicPr>
          <p:cNvPr id="5" name="Afbeelding 4">
            <a:extLst>
              <a:ext uri="{FF2B5EF4-FFF2-40B4-BE49-F238E27FC236}">
                <a16:creationId xmlns:a16="http://schemas.microsoft.com/office/drawing/2014/main" id="{76CF6785-B735-4A29-959D-FFCA3470C23A}"/>
              </a:ext>
            </a:extLst>
          </p:cNvPr>
          <p:cNvPicPr>
            <a:picLocks noChangeAspect="1"/>
          </p:cNvPicPr>
          <p:nvPr/>
        </p:nvPicPr>
        <p:blipFill>
          <a:blip r:embed="rId2"/>
          <a:stretch>
            <a:fillRect/>
          </a:stretch>
        </p:blipFill>
        <p:spPr>
          <a:xfrm>
            <a:off x="251520" y="1707654"/>
            <a:ext cx="3516884" cy="2422922"/>
          </a:xfrm>
          <a:prstGeom prst="rect">
            <a:avLst/>
          </a:prstGeom>
        </p:spPr>
      </p:pic>
      <p:pic>
        <p:nvPicPr>
          <p:cNvPr id="6" name="Afbeelding 5">
            <a:extLst>
              <a:ext uri="{FF2B5EF4-FFF2-40B4-BE49-F238E27FC236}">
                <a16:creationId xmlns:a16="http://schemas.microsoft.com/office/drawing/2014/main" id="{044DF25C-41F8-4564-9107-7A860ACC22A2}"/>
              </a:ext>
            </a:extLst>
          </p:cNvPr>
          <p:cNvPicPr>
            <a:picLocks noChangeAspect="1"/>
          </p:cNvPicPr>
          <p:nvPr/>
        </p:nvPicPr>
        <p:blipFill>
          <a:blip r:embed="rId3"/>
          <a:stretch>
            <a:fillRect/>
          </a:stretch>
        </p:blipFill>
        <p:spPr>
          <a:xfrm>
            <a:off x="4572000" y="1707654"/>
            <a:ext cx="3997593" cy="3075806"/>
          </a:xfrm>
          <a:prstGeom prst="rect">
            <a:avLst/>
          </a:prstGeom>
        </p:spPr>
      </p:pic>
    </p:spTree>
    <p:extLst>
      <p:ext uri="{BB962C8B-B14F-4D97-AF65-F5344CB8AC3E}">
        <p14:creationId xmlns:p14="http://schemas.microsoft.com/office/powerpoint/2010/main" val="144680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60A9F-2DFE-4AE5-8D21-3F24536BF149}"/>
              </a:ext>
            </a:extLst>
          </p:cNvPr>
          <p:cNvSpPr>
            <a:spLocks noGrp="1"/>
          </p:cNvSpPr>
          <p:nvPr>
            <p:ph type="title"/>
          </p:nvPr>
        </p:nvSpPr>
        <p:spPr/>
        <p:txBody>
          <a:bodyPr/>
          <a:lstStyle/>
          <a:p>
            <a:r>
              <a:rPr lang="nl-NL" dirty="0"/>
              <a:t>Projecten</a:t>
            </a:r>
          </a:p>
        </p:txBody>
      </p:sp>
      <p:pic>
        <p:nvPicPr>
          <p:cNvPr id="7" name="Afbeelding 6">
            <a:extLst>
              <a:ext uri="{FF2B5EF4-FFF2-40B4-BE49-F238E27FC236}">
                <a16:creationId xmlns:a16="http://schemas.microsoft.com/office/drawing/2014/main" id="{C3E601B2-9100-4460-B315-99C6325B5549}"/>
              </a:ext>
            </a:extLst>
          </p:cNvPr>
          <p:cNvPicPr>
            <a:picLocks noChangeAspect="1"/>
          </p:cNvPicPr>
          <p:nvPr/>
        </p:nvPicPr>
        <p:blipFill>
          <a:blip r:embed="rId2"/>
          <a:stretch>
            <a:fillRect/>
          </a:stretch>
        </p:blipFill>
        <p:spPr>
          <a:xfrm>
            <a:off x="1628411" y="1707654"/>
            <a:ext cx="5887178" cy="3168352"/>
          </a:xfrm>
          <a:prstGeom prst="rect">
            <a:avLst/>
          </a:prstGeom>
        </p:spPr>
      </p:pic>
    </p:spTree>
    <p:extLst>
      <p:ext uri="{BB962C8B-B14F-4D97-AF65-F5344CB8AC3E}">
        <p14:creationId xmlns:p14="http://schemas.microsoft.com/office/powerpoint/2010/main" val="2276884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8CC6E3-F928-44DC-B130-69555CB6A3A1}"/>
              </a:ext>
            </a:extLst>
          </p:cNvPr>
          <p:cNvSpPr>
            <a:spLocks noGrp="1"/>
          </p:cNvSpPr>
          <p:nvPr>
            <p:ph type="title"/>
          </p:nvPr>
        </p:nvSpPr>
        <p:spPr/>
        <p:txBody>
          <a:bodyPr/>
          <a:lstStyle/>
          <a:p>
            <a:r>
              <a:rPr lang="nl-NL" dirty="0"/>
              <a:t>Afsprakenstelsels</a:t>
            </a:r>
          </a:p>
        </p:txBody>
      </p:sp>
      <p:pic>
        <p:nvPicPr>
          <p:cNvPr id="5" name="Afbeelding 4">
            <a:extLst>
              <a:ext uri="{FF2B5EF4-FFF2-40B4-BE49-F238E27FC236}">
                <a16:creationId xmlns:a16="http://schemas.microsoft.com/office/drawing/2014/main" id="{A2C397A8-0E3D-411D-A553-4E5E6DE2F461}"/>
              </a:ext>
            </a:extLst>
          </p:cNvPr>
          <p:cNvPicPr>
            <a:picLocks noChangeAspect="1"/>
          </p:cNvPicPr>
          <p:nvPr/>
        </p:nvPicPr>
        <p:blipFill>
          <a:blip r:embed="rId2"/>
          <a:stretch>
            <a:fillRect/>
          </a:stretch>
        </p:blipFill>
        <p:spPr>
          <a:xfrm>
            <a:off x="1449371" y="1685851"/>
            <a:ext cx="6245258" cy="3096344"/>
          </a:xfrm>
          <a:prstGeom prst="rect">
            <a:avLst/>
          </a:prstGeom>
        </p:spPr>
      </p:pic>
    </p:spTree>
    <p:extLst>
      <p:ext uri="{BB962C8B-B14F-4D97-AF65-F5344CB8AC3E}">
        <p14:creationId xmlns:p14="http://schemas.microsoft.com/office/powerpoint/2010/main" val="116713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Agenda</a:t>
            </a:r>
          </a:p>
        </p:txBody>
      </p:sp>
      <p:graphicFrame>
        <p:nvGraphicFramePr>
          <p:cNvPr id="4" name="Tabel 3"/>
          <p:cNvGraphicFramePr>
            <a:graphicFrameLocks noGrp="1"/>
          </p:cNvGraphicFramePr>
          <p:nvPr>
            <p:extLst>
              <p:ext uri="{D42A27DB-BD31-4B8C-83A1-F6EECF244321}">
                <p14:modId xmlns:p14="http://schemas.microsoft.com/office/powerpoint/2010/main" val="2417145788"/>
              </p:ext>
            </p:extLst>
          </p:nvPr>
        </p:nvGraphicFramePr>
        <p:xfrm>
          <a:off x="683568" y="1601222"/>
          <a:ext cx="7915961" cy="2469632"/>
        </p:xfrm>
        <a:graphic>
          <a:graphicData uri="http://schemas.openxmlformats.org/drawingml/2006/table">
            <a:tbl>
              <a:tblPr/>
              <a:tblGrid>
                <a:gridCol w="908914">
                  <a:extLst>
                    <a:ext uri="{9D8B030D-6E8A-4147-A177-3AD203B41FA5}">
                      <a16:colId xmlns:a16="http://schemas.microsoft.com/office/drawing/2014/main" val="80136406"/>
                    </a:ext>
                  </a:extLst>
                </a:gridCol>
                <a:gridCol w="7007047">
                  <a:extLst>
                    <a:ext uri="{9D8B030D-6E8A-4147-A177-3AD203B41FA5}">
                      <a16:colId xmlns:a16="http://schemas.microsoft.com/office/drawing/2014/main" val="3810774165"/>
                    </a:ext>
                  </a:extLst>
                </a:gridCol>
              </a:tblGrid>
              <a:tr h="263836">
                <a:tc>
                  <a:txBody>
                    <a:bodyPr/>
                    <a:lstStyle/>
                    <a:p>
                      <a:pPr marL="0" marR="0" fontAlgn="t">
                        <a:spcBef>
                          <a:spcPts val="0"/>
                        </a:spcBef>
                        <a:spcAft>
                          <a:spcPts val="0"/>
                        </a:spcAft>
                      </a:pPr>
                      <a:r>
                        <a:rPr lang="nl-NL" sz="1100">
                          <a:effectLst/>
                          <a:latin typeface="Calibri" panose="020F0502020204030204" pitchFamily="34" charset="0"/>
                        </a:rPr>
                        <a:t>13:00-13:15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Opening en </a:t>
                      </a:r>
                      <a:r>
                        <a:rPr lang="nl-NL" sz="1100" dirty="0" smtClean="0">
                          <a:effectLst/>
                          <a:latin typeface="Calibri" panose="020F0502020204030204" pitchFamily="34" charset="0"/>
                        </a:rPr>
                        <a:t>Kennismaking</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11320667"/>
                  </a:ext>
                </a:extLst>
              </a:tr>
              <a:tr h="428112">
                <a:tc>
                  <a:txBody>
                    <a:bodyPr/>
                    <a:lstStyle/>
                    <a:p>
                      <a:pPr marL="0" marR="0" fontAlgn="t">
                        <a:spcBef>
                          <a:spcPts val="0"/>
                        </a:spcBef>
                        <a:spcAft>
                          <a:spcPts val="0"/>
                        </a:spcAft>
                      </a:pPr>
                      <a:r>
                        <a:rPr lang="nl-NL" sz="1100">
                          <a:effectLst/>
                          <a:latin typeface="Calibri" panose="020F0502020204030204" pitchFamily="34" charset="0"/>
                        </a:rPr>
                        <a:t>13:15-13:30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smtClean="0">
                          <a:effectLst/>
                          <a:latin typeface="Calibri" panose="020F0502020204030204" pitchFamily="34" charset="0"/>
                        </a:rPr>
                        <a:t>Aanleiding en Deliverables opdracht</a:t>
                      </a:r>
                    </a:p>
                    <a:p>
                      <a:pPr marL="0" marR="0" fontAlgn="t">
                        <a:spcBef>
                          <a:spcPts val="0"/>
                        </a:spcBef>
                        <a:spcAft>
                          <a:spcPts val="0"/>
                        </a:spcAft>
                      </a:pPr>
                      <a:r>
                        <a:rPr lang="nl-NL" sz="1100" dirty="0" smtClean="0">
                          <a:effectLst/>
                          <a:latin typeface="Calibri" panose="020F0502020204030204" pitchFamily="34" charset="0"/>
                        </a:rPr>
                        <a:t>Twee</a:t>
                      </a:r>
                      <a:r>
                        <a:rPr lang="nl-NL" sz="1100" baseline="0" dirty="0" smtClean="0">
                          <a:effectLst/>
                          <a:latin typeface="Calibri" panose="020F0502020204030204" pitchFamily="34" charset="0"/>
                        </a:rPr>
                        <a:t> </a:t>
                      </a:r>
                      <a:r>
                        <a:rPr lang="nl-NL" sz="1100" baseline="0" dirty="0" err="1" smtClean="0">
                          <a:effectLst/>
                          <a:latin typeface="Calibri" panose="020F0502020204030204" pitchFamily="34" charset="0"/>
                        </a:rPr>
                        <a:t>usescases</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37641827"/>
                  </a:ext>
                </a:extLst>
              </a:tr>
              <a:tr h="428112">
                <a:tc>
                  <a:txBody>
                    <a:bodyPr/>
                    <a:lstStyle/>
                    <a:p>
                      <a:pPr marL="0" marR="0" fontAlgn="t">
                        <a:spcBef>
                          <a:spcPts val="0"/>
                        </a:spcBef>
                        <a:spcAft>
                          <a:spcPts val="0"/>
                        </a:spcAft>
                      </a:pPr>
                      <a:r>
                        <a:rPr lang="nl-NL" sz="1100" dirty="0">
                          <a:effectLst/>
                          <a:latin typeface="Calibri" panose="020F0502020204030204" pitchFamily="34" charset="0"/>
                        </a:rPr>
                        <a:t>13:30-13:45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Informatiemodellering t.b.v. </a:t>
                      </a:r>
                      <a:r>
                        <a:rPr lang="nl-NL" sz="1100" dirty="0" smtClean="0">
                          <a:effectLst/>
                          <a:latin typeface="Calibri" panose="020F0502020204030204" pitchFamily="34" charset="0"/>
                        </a:rPr>
                        <a:t>energietransitie</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09956894"/>
                  </a:ext>
                </a:extLst>
              </a:tr>
              <a:tr h="386704">
                <a:tc>
                  <a:txBody>
                    <a:bodyPr/>
                    <a:lstStyle/>
                    <a:p>
                      <a:pPr marL="0" marR="0" fontAlgn="t">
                        <a:spcBef>
                          <a:spcPts val="0"/>
                        </a:spcBef>
                        <a:spcAft>
                          <a:spcPts val="0"/>
                        </a:spcAft>
                      </a:pPr>
                      <a:r>
                        <a:rPr lang="nl-NL" sz="1100">
                          <a:effectLst/>
                          <a:latin typeface="Calibri" panose="020F0502020204030204" pitchFamily="34" charset="0"/>
                        </a:rPr>
                        <a:t>13:45-14:00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smtClean="0">
                          <a:effectLst/>
                          <a:latin typeface="Calibri" panose="020F0502020204030204" pitchFamily="34" charset="0"/>
                        </a:rPr>
                        <a:t>Projectaanpak</a:t>
                      </a:r>
                    </a:p>
                    <a:p>
                      <a:pPr marL="0" marR="0" fontAlgn="t">
                        <a:spcBef>
                          <a:spcPts val="0"/>
                        </a:spcBef>
                        <a:spcAft>
                          <a:spcPts val="0"/>
                        </a:spcAft>
                      </a:pPr>
                      <a:r>
                        <a:rPr lang="nl-NL" sz="1100" dirty="0" smtClean="0">
                          <a:effectLst/>
                          <a:latin typeface="Calibri" panose="020F0502020204030204" pitchFamily="34" charset="0"/>
                        </a:rPr>
                        <a:t>Speelveld</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915712"/>
                  </a:ext>
                </a:extLst>
              </a:tr>
              <a:tr h="360040">
                <a:tc>
                  <a:txBody>
                    <a:bodyPr/>
                    <a:lstStyle/>
                    <a:p>
                      <a:pPr marL="0" marR="0" fontAlgn="t">
                        <a:spcBef>
                          <a:spcPts val="0"/>
                        </a:spcBef>
                        <a:spcAft>
                          <a:spcPts val="0"/>
                        </a:spcAft>
                      </a:pPr>
                      <a:r>
                        <a:rPr lang="nl-NL" sz="1100" dirty="0">
                          <a:effectLst/>
                          <a:latin typeface="Calibri" panose="020F0502020204030204" pitchFamily="34" charset="0"/>
                        </a:rPr>
                        <a:t>14:00-14:45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Brainstorm aspecten informatiemodel energie </a:t>
                      </a:r>
                      <a:r>
                        <a:rPr lang="nl-NL" sz="1100" dirty="0" smtClean="0">
                          <a:effectLst/>
                          <a:latin typeface="Calibri" panose="020F0502020204030204" pitchFamily="34" charset="0"/>
                        </a:rPr>
                        <a:t>installaties</a:t>
                      </a:r>
                      <a:endParaRPr lang="nl-NL"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76490914"/>
                  </a:ext>
                </a:extLst>
              </a:tr>
              <a:tr h="263836">
                <a:tc>
                  <a:txBody>
                    <a:bodyPr/>
                    <a:lstStyle/>
                    <a:p>
                      <a:pPr marL="0" marR="0" fontAlgn="t">
                        <a:spcBef>
                          <a:spcPts val="0"/>
                        </a:spcBef>
                        <a:spcAft>
                          <a:spcPts val="0"/>
                        </a:spcAft>
                      </a:pPr>
                      <a:r>
                        <a:rPr lang="nl-NL" sz="1100" dirty="0">
                          <a:effectLst/>
                          <a:latin typeface="Calibri" panose="020F0502020204030204" pitchFamily="34" charset="0"/>
                        </a:rPr>
                        <a:t>14:45-15:00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Afspraken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48950246"/>
                  </a:ext>
                </a:extLst>
              </a:tr>
              <a:tr h="263836">
                <a:tc>
                  <a:txBody>
                    <a:bodyPr/>
                    <a:lstStyle/>
                    <a:p>
                      <a:pPr marL="0" marR="0" fontAlgn="t">
                        <a:spcBef>
                          <a:spcPts val="0"/>
                        </a:spcBef>
                        <a:spcAft>
                          <a:spcPts val="0"/>
                        </a:spcAft>
                      </a:pPr>
                      <a:r>
                        <a:rPr lang="nl-NL" sz="1100" dirty="0">
                          <a:effectLst/>
                          <a:latin typeface="Calibri" panose="020F0502020204030204" pitchFamily="34" charset="0"/>
                        </a:rPr>
                        <a:t>15:00-15:15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nl-NL" sz="1100" dirty="0">
                          <a:effectLst/>
                          <a:latin typeface="Calibri" panose="020F0502020204030204" pitchFamily="34" charset="0"/>
                        </a:rPr>
                        <a:t>Rondvraag en Sluiting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12827733"/>
                  </a:ext>
                </a:extLst>
              </a:tr>
            </a:tbl>
          </a:graphicData>
        </a:graphic>
      </p:graphicFrame>
      <p:sp>
        <p:nvSpPr>
          <p:cNvPr id="6" name="Tekstvak 5"/>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910629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82C6A-665D-4D20-A202-5905FA2C6C2B}"/>
              </a:ext>
            </a:extLst>
          </p:cNvPr>
          <p:cNvSpPr>
            <a:spLocks noGrp="1"/>
          </p:cNvSpPr>
          <p:nvPr>
            <p:ph type="title"/>
          </p:nvPr>
        </p:nvSpPr>
        <p:spPr/>
        <p:txBody>
          <a:bodyPr/>
          <a:lstStyle/>
          <a:p>
            <a:r>
              <a:rPr lang="nl-NL" dirty="0"/>
              <a:t>Standaarden / Normen</a:t>
            </a:r>
          </a:p>
        </p:txBody>
      </p:sp>
      <p:pic>
        <p:nvPicPr>
          <p:cNvPr id="4" name="Afbeelding 3">
            <a:extLst>
              <a:ext uri="{FF2B5EF4-FFF2-40B4-BE49-F238E27FC236}">
                <a16:creationId xmlns:a16="http://schemas.microsoft.com/office/drawing/2014/main" id="{3AFABA09-E298-448B-AA48-1794E964F784}"/>
              </a:ext>
            </a:extLst>
          </p:cNvPr>
          <p:cNvPicPr>
            <a:picLocks noChangeAspect="1"/>
          </p:cNvPicPr>
          <p:nvPr/>
        </p:nvPicPr>
        <p:blipFill>
          <a:blip r:embed="rId2"/>
          <a:stretch>
            <a:fillRect/>
          </a:stretch>
        </p:blipFill>
        <p:spPr>
          <a:xfrm>
            <a:off x="1547664" y="1779662"/>
            <a:ext cx="5515719" cy="2639577"/>
          </a:xfrm>
          <a:prstGeom prst="rect">
            <a:avLst/>
          </a:prstGeom>
        </p:spPr>
      </p:pic>
    </p:spTree>
    <p:extLst>
      <p:ext uri="{BB962C8B-B14F-4D97-AF65-F5344CB8AC3E}">
        <p14:creationId xmlns:p14="http://schemas.microsoft.com/office/powerpoint/2010/main" val="589691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95862-7B1A-48A3-88AE-564FA30C114D}"/>
              </a:ext>
            </a:extLst>
          </p:cNvPr>
          <p:cNvSpPr>
            <a:spLocks noGrp="1"/>
          </p:cNvSpPr>
          <p:nvPr>
            <p:ph type="title"/>
          </p:nvPr>
        </p:nvSpPr>
        <p:spPr/>
        <p:txBody>
          <a:bodyPr/>
          <a:lstStyle/>
          <a:p>
            <a:r>
              <a:rPr lang="nl-NL" dirty="0"/>
              <a:t>Informatiemodellen</a:t>
            </a:r>
          </a:p>
        </p:txBody>
      </p:sp>
      <p:pic>
        <p:nvPicPr>
          <p:cNvPr id="3" name="Afbeelding 2">
            <a:extLst>
              <a:ext uri="{FF2B5EF4-FFF2-40B4-BE49-F238E27FC236}">
                <a16:creationId xmlns:a16="http://schemas.microsoft.com/office/drawing/2014/main" id="{EBC08C64-1351-4C05-A01B-4C0F6909F724}"/>
              </a:ext>
            </a:extLst>
          </p:cNvPr>
          <p:cNvPicPr>
            <a:picLocks noChangeAspect="1"/>
          </p:cNvPicPr>
          <p:nvPr/>
        </p:nvPicPr>
        <p:blipFill>
          <a:blip r:embed="rId3"/>
          <a:stretch>
            <a:fillRect/>
          </a:stretch>
        </p:blipFill>
        <p:spPr>
          <a:xfrm>
            <a:off x="2411760" y="1491630"/>
            <a:ext cx="4176464" cy="3515484"/>
          </a:xfrm>
          <a:prstGeom prst="rect">
            <a:avLst/>
          </a:prstGeom>
        </p:spPr>
      </p:pic>
    </p:spTree>
    <p:extLst>
      <p:ext uri="{BB962C8B-B14F-4D97-AF65-F5344CB8AC3E}">
        <p14:creationId xmlns:p14="http://schemas.microsoft.com/office/powerpoint/2010/main" val="210325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6F34-E444-43AD-91EE-9E8EAF73528B}"/>
              </a:ext>
            </a:extLst>
          </p:cNvPr>
          <p:cNvSpPr>
            <a:spLocks noGrp="1"/>
          </p:cNvSpPr>
          <p:nvPr>
            <p:ph type="title"/>
          </p:nvPr>
        </p:nvSpPr>
        <p:spPr/>
        <p:txBody>
          <a:bodyPr/>
          <a:lstStyle/>
          <a:p>
            <a:r>
              <a:rPr lang="nl-NL" dirty="0"/>
              <a:t>Taxonomieën / Classificaties</a:t>
            </a:r>
          </a:p>
        </p:txBody>
      </p:sp>
      <p:pic>
        <p:nvPicPr>
          <p:cNvPr id="5" name="Afbeelding 4">
            <a:extLst>
              <a:ext uri="{FF2B5EF4-FFF2-40B4-BE49-F238E27FC236}">
                <a16:creationId xmlns:a16="http://schemas.microsoft.com/office/drawing/2014/main" id="{A44DBF3D-52D1-4DBB-9DE5-FB18014E1275}"/>
              </a:ext>
            </a:extLst>
          </p:cNvPr>
          <p:cNvPicPr>
            <a:picLocks noChangeAspect="1"/>
          </p:cNvPicPr>
          <p:nvPr/>
        </p:nvPicPr>
        <p:blipFill>
          <a:blip r:embed="rId2"/>
          <a:stretch>
            <a:fillRect/>
          </a:stretch>
        </p:blipFill>
        <p:spPr>
          <a:xfrm>
            <a:off x="2410094" y="1563638"/>
            <a:ext cx="4323812" cy="3256958"/>
          </a:xfrm>
          <a:prstGeom prst="rect">
            <a:avLst/>
          </a:prstGeom>
        </p:spPr>
      </p:pic>
    </p:spTree>
    <p:extLst>
      <p:ext uri="{BB962C8B-B14F-4D97-AF65-F5344CB8AC3E}">
        <p14:creationId xmlns:p14="http://schemas.microsoft.com/office/powerpoint/2010/main" val="334557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ff bakkie?</a:t>
            </a:r>
            <a:endParaRPr lang="nl-NL" dirty="0">
              <a:latin typeface="Calibri" panose="020F0502020204030204" pitchFamily="34" charset="0"/>
            </a:endParaRP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14:00</a:t>
            </a:r>
            <a:r>
              <a:rPr lang="nl-NL" dirty="0"/>
              <a:t> – </a:t>
            </a:r>
            <a:r>
              <a:rPr lang="nl-NL" dirty="0" smtClean="0">
                <a:latin typeface="Calibri" panose="020F0502020204030204" pitchFamily="34" charset="0"/>
              </a:rPr>
              <a:t>14:45</a:t>
            </a:r>
            <a:endParaRPr lang="nl-NL" dirty="0">
              <a:latin typeface="Calibri" panose="020F0502020204030204" pitchFamily="34" charset="0"/>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417658"/>
            <a:ext cx="3924300" cy="3248025"/>
          </a:xfrm>
          <a:prstGeom prst="rect">
            <a:avLst/>
          </a:prstGeom>
        </p:spPr>
      </p:pic>
    </p:spTree>
    <p:extLst>
      <p:ext uri="{BB962C8B-B14F-4D97-AF65-F5344CB8AC3E}">
        <p14:creationId xmlns:p14="http://schemas.microsoft.com/office/powerpoint/2010/main" val="1907767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installaties(1)</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14:00</a:t>
            </a:r>
            <a:r>
              <a:rPr lang="nl-NL" dirty="0"/>
              <a:t> – </a:t>
            </a:r>
            <a:r>
              <a:rPr lang="nl-NL" dirty="0" smtClean="0">
                <a:latin typeface="Calibri" panose="020F0502020204030204" pitchFamily="34" charset="0"/>
              </a:rPr>
              <a:t>14:45</a:t>
            </a:r>
            <a:endParaRPr lang="nl-NL" dirty="0">
              <a:latin typeface="Calibri" panose="020F0502020204030204" pitchFamily="34" charset="0"/>
            </a:endParaRPr>
          </a:p>
        </p:txBody>
      </p:sp>
      <p:sp>
        <p:nvSpPr>
          <p:cNvPr id="5" name="Rechthoek 4"/>
          <p:cNvSpPr/>
          <p:nvPr/>
        </p:nvSpPr>
        <p:spPr>
          <a:xfrm>
            <a:off x="323528" y="1397278"/>
            <a:ext cx="8204950"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sp>
        <p:nvSpPr>
          <p:cNvPr id="7" name="Rechthoek 6"/>
          <p:cNvSpPr/>
          <p:nvPr/>
        </p:nvSpPr>
        <p:spPr>
          <a:xfrm>
            <a:off x="323528" y="1880980"/>
            <a:ext cx="8204950"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Zien jullie nog een belangrijkste </a:t>
            </a:r>
            <a:r>
              <a:rPr lang="nl-NL" dirty="0" err="1">
                <a:solidFill>
                  <a:schemeClr val="bg1"/>
                </a:solidFill>
              </a:rPr>
              <a:t>use</a:t>
            </a:r>
            <a:r>
              <a:rPr lang="nl-NL" dirty="0">
                <a:solidFill>
                  <a:schemeClr val="bg1"/>
                </a:solidFill>
              </a:rPr>
              <a:t> case om ET te versnellen met scope installaties?</a:t>
            </a:r>
          </a:p>
        </p:txBody>
      </p:sp>
      <p:sp>
        <p:nvSpPr>
          <p:cNvPr id="8" name="Rechthoek 7"/>
          <p:cNvSpPr/>
          <p:nvPr/>
        </p:nvSpPr>
        <p:spPr>
          <a:xfrm>
            <a:off x="323528" y="2361953"/>
            <a:ext cx="8202119"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sp>
        <p:nvSpPr>
          <p:cNvPr id="11" name="Ezelsoor 10"/>
          <p:cNvSpPr/>
          <p:nvPr/>
        </p:nvSpPr>
        <p:spPr>
          <a:xfrm rot="755097">
            <a:off x="1524589" y="3056612"/>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3vragen</a:t>
            </a:r>
            <a:endParaRPr lang="nl-NL" b="1" dirty="0">
              <a:solidFill>
                <a:schemeClr val="tx1"/>
              </a:solidFill>
              <a:latin typeface="Ink Free" panose="03080402000500000000" pitchFamily="66" charset="0"/>
            </a:endParaRPr>
          </a:p>
          <a:p>
            <a:pPr algn="ctr"/>
            <a:r>
              <a:rPr lang="nl-NL" b="1" dirty="0">
                <a:solidFill>
                  <a:schemeClr val="tx1"/>
                </a:solidFill>
                <a:latin typeface="Ink Free" panose="03080402000500000000" pitchFamily="66" charset="0"/>
              </a:rPr>
              <a:t>in</a:t>
            </a:r>
          </a:p>
          <a:p>
            <a:pPr algn="ctr"/>
            <a:r>
              <a:rPr lang="nl-NL" b="1" dirty="0">
                <a:solidFill>
                  <a:schemeClr val="tx1"/>
                </a:solidFill>
                <a:latin typeface="Ink Free" panose="03080402000500000000" pitchFamily="66" charset="0"/>
              </a:rPr>
              <a:t>3 kwartier</a:t>
            </a:r>
          </a:p>
        </p:txBody>
      </p:sp>
      <p:sp>
        <p:nvSpPr>
          <p:cNvPr id="13" name="Ezelsoor 12"/>
          <p:cNvSpPr/>
          <p:nvPr/>
        </p:nvSpPr>
        <p:spPr>
          <a:xfrm rot="20925219">
            <a:off x="2965119" y="3283289"/>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err="1" smtClean="0">
                <a:solidFill>
                  <a:schemeClr val="tx1"/>
                </a:solidFill>
                <a:latin typeface="Ink Free" panose="03080402000500000000" pitchFamily="66" charset="0"/>
              </a:rPr>
              <a:t>Caroussel</a:t>
            </a:r>
            <a:endParaRPr lang="nl-NL" b="1" dirty="0">
              <a:solidFill>
                <a:schemeClr val="tx1"/>
              </a:solidFill>
              <a:latin typeface="Ink Free" panose="03080402000500000000" pitchFamily="66" charset="0"/>
            </a:endParaRPr>
          </a:p>
        </p:txBody>
      </p:sp>
      <p:sp>
        <p:nvSpPr>
          <p:cNvPr id="12" name="Ezelsoor 11"/>
          <p:cNvSpPr/>
          <p:nvPr/>
        </p:nvSpPr>
        <p:spPr>
          <a:xfrm rot="399177">
            <a:off x="4136166" y="3239790"/>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Best wel  ambitieus…</a:t>
            </a:r>
          </a:p>
        </p:txBody>
      </p:sp>
    </p:spTree>
    <p:extLst>
      <p:ext uri="{BB962C8B-B14F-4D97-AF65-F5344CB8AC3E}">
        <p14:creationId xmlns:p14="http://schemas.microsoft.com/office/powerpoint/2010/main" val="14807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9326"/>
            <a:ext cx="8568952" cy="26146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installaties(2)</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14:00</a:t>
            </a:r>
            <a:r>
              <a:rPr lang="nl-NL" dirty="0"/>
              <a:t> – </a:t>
            </a:r>
            <a:r>
              <a:rPr lang="nl-NL" dirty="0" smtClean="0">
                <a:latin typeface="Calibri" panose="020F0502020204030204" pitchFamily="34" charset="0"/>
              </a:rPr>
              <a:t>14:45</a:t>
            </a:r>
            <a:endParaRPr lang="nl-NL" dirty="0">
              <a:latin typeface="Calibri" panose="020F0502020204030204" pitchFamily="34" charset="0"/>
            </a:endParaRPr>
          </a:p>
        </p:txBody>
      </p:sp>
      <p:sp>
        <p:nvSpPr>
          <p:cNvPr id="7" name="Ezelsoor 6"/>
          <p:cNvSpPr/>
          <p:nvPr/>
        </p:nvSpPr>
        <p:spPr>
          <a:xfrm rot="21112077">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8" name="Ezelsoor 7"/>
          <p:cNvSpPr/>
          <p:nvPr/>
        </p:nvSpPr>
        <p:spPr>
          <a:xfrm rot="420090">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9" name="Ezelsoor 8"/>
          <p:cNvSpPr/>
          <p:nvPr/>
        </p:nvSpPr>
        <p:spPr>
          <a:xfrm rot="494683">
            <a:off x="3743908" y="2090892"/>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0" name="Ezelsoor 9"/>
          <p:cNvSpPr/>
          <p:nvPr/>
        </p:nvSpPr>
        <p:spPr>
          <a:xfrm rot="20863791">
            <a:off x="5145240" y="24773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
        <p:nvSpPr>
          <p:cNvPr id="11" name="Rechthoek 10"/>
          <p:cNvSpPr/>
          <p:nvPr/>
        </p:nvSpPr>
        <p:spPr>
          <a:xfrm>
            <a:off x="323528" y="1397278"/>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Wat missen we gezien het geschetste speelveld?</a:t>
            </a:r>
          </a:p>
        </p:txBody>
      </p:sp>
    </p:spTree>
    <p:extLst>
      <p:ext uri="{BB962C8B-B14F-4D97-AF65-F5344CB8AC3E}">
        <p14:creationId xmlns:p14="http://schemas.microsoft.com/office/powerpoint/2010/main" val="32577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8"/>
            <a:ext cx="8568952" cy="2616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installaties(3)</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14:00</a:t>
            </a:r>
            <a:r>
              <a:rPr lang="nl-NL" dirty="0"/>
              <a:t> – </a:t>
            </a:r>
            <a:r>
              <a:rPr lang="nl-NL" dirty="0" smtClean="0">
                <a:latin typeface="Calibri" panose="020F0502020204030204" pitchFamily="34" charset="0"/>
              </a:rPr>
              <a:t>14:45</a:t>
            </a:r>
            <a:endParaRPr lang="nl-NL" dirty="0">
              <a:latin typeface="Calibri" panose="020F0502020204030204" pitchFamily="34" charset="0"/>
            </a:endParaRP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Zien jullie nog een belangrijkste </a:t>
            </a:r>
            <a:r>
              <a:rPr lang="nl-NL" dirty="0" err="1">
                <a:solidFill>
                  <a:schemeClr val="bg1"/>
                </a:solidFill>
              </a:rPr>
              <a:t>use</a:t>
            </a:r>
            <a:r>
              <a:rPr lang="nl-NL" dirty="0">
                <a:solidFill>
                  <a:schemeClr val="bg1"/>
                </a:solidFill>
              </a:rPr>
              <a:t> case om ET te versnellen met scope installaties?</a:t>
            </a:r>
          </a:p>
        </p:txBody>
      </p:sp>
      <p:sp>
        <p:nvSpPr>
          <p:cNvPr id="7" name="Ezelsoor 6"/>
          <p:cNvSpPr/>
          <p:nvPr/>
        </p:nvSpPr>
        <p:spPr>
          <a:xfrm rot="21159775">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8" name="Ezelsoor 7"/>
          <p:cNvSpPr/>
          <p:nvPr/>
        </p:nvSpPr>
        <p:spPr>
          <a:xfrm rot="395612">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9" name="Ezelsoor 8"/>
          <p:cNvSpPr/>
          <p:nvPr/>
        </p:nvSpPr>
        <p:spPr>
          <a:xfrm rot="1054249">
            <a:off x="3578772" y="25328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0" name="Ezelsoor 9"/>
          <p:cNvSpPr/>
          <p:nvPr/>
        </p:nvSpPr>
        <p:spPr>
          <a:xfrm rot="21061842">
            <a:off x="4995948" y="220405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1" name="Ezelsoor 10"/>
          <p:cNvSpPr/>
          <p:nvPr/>
        </p:nvSpPr>
        <p:spPr>
          <a:xfrm rot="274078">
            <a:off x="6491153" y="263864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2" name="Ezelsoor 11"/>
          <p:cNvSpPr/>
          <p:nvPr/>
        </p:nvSpPr>
        <p:spPr>
          <a:xfrm rot="20863791">
            <a:off x="4554534" y="3206715"/>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90323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323528" y="1827918"/>
            <a:ext cx="8568952" cy="2616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Tx/>
              <a:buChar char="-"/>
            </a:pPr>
            <a:endParaRPr lang="nl-NL" dirty="0"/>
          </a:p>
        </p:txBody>
      </p:sp>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Brainstorm aspecten informatiemodel energie installaties(4)</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14:00</a:t>
            </a:r>
            <a:r>
              <a:rPr lang="nl-NL" dirty="0"/>
              <a:t> – </a:t>
            </a:r>
            <a:r>
              <a:rPr lang="nl-NL" dirty="0" smtClean="0">
                <a:latin typeface="Calibri" panose="020F0502020204030204" pitchFamily="34" charset="0"/>
              </a:rPr>
              <a:t>14:45</a:t>
            </a:r>
            <a:endParaRPr lang="nl-NL" dirty="0">
              <a:latin typeface="Calibri" panose="020F0502020204030204" pitchFamily="34" charset="0"/>
            </a:endParaRPr>
          </a:p>
        </p:txBody>
      </p:sp>
      <p:sp>
        <p:nvSpPr>
          <p:cNvPr id="5" name="Rechthoek 4"/>
          <p:cNvSpPr/>
          <p:nvPr/>
        </p:nvSpPr>
        <p:spPr>
          <a:xfrm>
            <a:off x="323528" y="1393030"/>
            <a:ext cx="8568952" cy="3823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nl-NL" dirty="0">
                <a:solidFill>
                  <a:schemeClr val="bg1"/>
                </a:solidFill>
              </a:rPr>
              <a:t>Hoe zou jij bij willen en kunnen bijdragen om eerste versie van IM vorm te geven?</a:t>
            </a:r>
          </a:p>
        </p:txBody>
      </p:sp>
      <p:sp>
        <p:nvSpPr>
          <p:cNvPr id="7" name="Ezelsoor 6"/>
          <p:cNvSpPr/>
          <p:nvPr/>
        </p:nvSpPr>
        <p:spPr>
          <a:xfrm rot="21159775">
            <a:off x="683568" y="218280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8" name="Ezelsoor 7"/>
          <p:cNvSpPr/>
          <p:nvPr/>
        </p:nvSpPr>
        <p:spPr>
          <a:xfrm rot="395612">
            <a:off x="2195736" y="2355726"/>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9" name="Ezelsoor 8"/>
          <p:cNvSpPr/>
          <p:nvPr/>
        </p:nvSpPr>
        <p:spPr>
          <a:xfrm rot="1054249">
            <a:off x="3578772" y="2532898"/>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0" name="Ezelsoor 9"/>
          <p:cNvSpPr/>
          <p:nvPr/>
        </p:nvSpPr>
        <p:spPr>
          <a:xfrm rot="21061842">
            <a:off x="4995948" y="220405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1" name="Ezelsoor 10"/>
          <p:cNvSpPr/>
          <p:nvPr/>
        </p:nvSpPr>
        <p:spPr>
          <a:xfrm rot="274078">
            <a:off x="6491153" y="2638647"/>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smtClean="0">
                <a:solidFill>
                  <a:schemeClr val="tx1"/>
                </a:solidFill>
                <a:latin typeface="Ink Free" panose="03080402000500000000" pitchFamily="66" charset="0"/>
              </a:rPr>
              <a:t>??</a:t>
            </a:r>
            <a:endParaRPr lang="nl-NL" b="1" dirty="0">
              <a:solidFill>
                <a:schemeClr val="tx1"/>
              </a:solidFill>
              <a:latin typeface="Ink Free" panose="03080402000500000000" pitchFamily="66" charset="0"/>
            </a:endParaRPr>
          </a:p>
        </p:txBody>
      </p:sp>
      <p:sp>
        <p:nvSpPr>
          <p:cNvPr id="13" name="Ezelsoor 12"/>
          <p:cNvSpPr/>
          <p:nvPr/>
        </p:nvSpPr>
        <p:spPr>
          <a:xfrm rot="20863791">
            <a:off x="4554534" y="3206715"/>
            <a:ext cx="1296144" cy="1253039"/>
          </a:xfrm>
          <a:prstGeom prst="foldedCorne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735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smtClean="0">
                <a:latin typeface="Calibri" panose="020F0502020204030204" pitchFamily="34" charset="0"/>
              </a:rPr>
              <a:t>Terugkoppeling en Afspraken</a:t>
            </a:r>
            <a:endParaRPr lang="nl-NL" dirty="0">
              <a:latin typeface="Calibri" panose="020F0502020204030204" pitchFamily="34" charset="0"/>
            </a:endParaRP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14:45</a:t>
            </a:r>
            <a:r>
              <a:rPr lang="nl-NL" dirty="0"/>
              <a:t> – </a:t>
            </a:r>
            <a:r>
              <a:rPr lang="nl-NL" dirty="0" smtClean="0">
                <a:latin typeface="Calibri" panose="020F0502020204030204" pitchFamily="34" charset="0"/>
              </a:rPr>
              <a:t>15:00</a:t>
            </a:r>
            <a:endParaRPr lang="nl-NL" dirty="0">
              <a:latin typeface="Calibri" panose="020F0502020204030204" pitchFamily="34" charset="0"/>
            </a:endParaRPr>
          </a:p>
        </p:txBody>
      </p:sp>
      <p:graphicFrame>
        <p:nvGraphicFramePr>
          <p:cNvPr id="4" name="Tabel 3"/>
          <p:cNvGraphicFramePr>
            <a:graphicFrameLocks noGrp="1"/>
          </p:cNvGraphicFramePr>
          <p:nvPr>
            <p:extLst>
              <p:ext uri="{D42A27DB-BD31-4B8C-83A1-F6EECF244321}">
                <p14:modId xmlns:p14="http://schemas.microsoft.com/office/powerpoint/2010/main" val="929457395"/>
              </p:ext>
            </p:extLst>
          </p:nvPr>
        </p:nvGraphicFramePr>
        <p:xfrm>
          <a:off x="1619672" y="185167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51751744"/>
                    </a:ext>
                  </a:extLst>
                </a:gridCol>
                <a:gridCol w="2032000">
                  <a:extLst>
                    <a:ext uri="{9D8B030D-6E8A-4147-A177-3AD203B41FA5}">
                      <a16:colId xmlns:a16="http://schemas.microsoft.com/office/drawing/2014/main" val="1599841592"/>
                    </a:ext>
                  </a:extLst>
                </a:gridCol>
                <a:gridCol w="2032000">
                  <a:extLst>
                    <a:ext uri="{9D8B030D-6E8A-4147-A177-3AD203B41FA5}">
                      <a16:colId xmlns:a16="http://schemas.microsoft.com/office/drawing/2014/main" val="3702130063"/>
                    </a:ext>
                  </a:extLst>
                </a:gridCol>
              </a:tblGrid>
              <a:tr h="370840">
                <a:tc>
                  <a:txBody>
                    <a:bodyPr/>
                    <a:lstStyle/>
                    <a:p>
                      <a:r>
                        <a:rPr lang="nl-NL" dirty="0" smtClean="0"/>
                        <a:t>Wie</a:t>
                      </a:r>
                      <a:endParaRPr lang="nl-NL" dirty="0"/>
                    </a:p>
                  </a:txBody>
                  <a:tcPr/>
                </a:tc>
                <a:tc>
                  <a:txBody>
                    <a:bodyPr/>
                    <a:lstStyle/>
                    <a:p>
                      <a:r>
                        <a:rPr lang="nl-NL" dirty="0" smtClean="0"/>
                        <a:t>Wat</a:t>
                      </a:r>
                      <a:endParaRPr lang="nl-NL" dirty="0"/>
                    </a:p>
                  </a:txBody>
                  <a:tcPr/>
                </a:tc>
                <a:tc>
                  <a:txBody>
                    <a:bodyPr/>
                    <a:lstStyle/>
                    <a:p>
                      <a:r>
                        <a:rPr lang="nl-NL" dirty="0" smtClean="0"/>
                        <a:t>Hoe</a:t>
                      </a:r>
                      <a:endParaRPr lang="nl-NL" dirty="0"/>
                    </a:p>
                  </a:txBody>
                  <a:tcPr/>
                </a:tc>
                <a:extLst>
                  <a:ext uri="{0D108BD9-81ED-4DB2-BD59-A6C34878D82A}">
                    <a16:rowId xmlns:a16="http://schemas.microsoft.com/office/drawing/2014/main" val="684901319"/>
                  </a:ext>
                </a:extLst>
              </a:tr>
              <a:tr h="370840">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2961435529"/>
                  </a:ext>
                </a:extLst>
              </a:tr>
              <a:tr h="370840">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1425165131"/>
                  </a:ext>
                </a:extLst>
              </a:tr>
              <a:tr h="370840">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2404173870"/>
                  </a:ext>
                </a:extLst>
              </a:tr>
              <a:tr h="370840">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4120395573"/>
                  </a:ext>
                </a:extLst>
              </a:tr>
              <a:tr h="370840">
                <a:tc>
                  <a:txBody>
                    <a:bodyPr/>
                    <a:lstStyle/>
                    <a:p>
                      <a:endParaRPr lang="nl-NL"/>
                    </a:p>
                  </a:txBody>
                  <a:tcPr/>
                </a:tc>
                <a:tc>
                  <a:txBody>
                    <a:bodyPr/>
                    <a:lstStyle/>
                    <a:p>
                      <a:endParaRPr lang="nl-NL"/>
                    </a:p>
                  </a:txBody>
                  <a:tcPr/>
                </a:tc>
                <a:tc>
                  <a:txBody>
                    <a:bodyPr/>
                    <a:lstStyle/>
                    <a:p>
                      <a:endParaRPr lang="nl-NL" dirty="0"/>
                    </a:p>
                  </a:txBody>
                  <a:tcPr/>
                </a:tc>
                <a:extLst>
                  <a:ext uri="{0D108BD9-81ED-4DB2-BD59-A6C34878D82A}">
                    <a16:rowId xmlns:a16="http://schemas.microsoft.com/office/drawing/2014/main" val="4016660479"/>
                  </a:ext>
                </a:extLst>
              </a:tr>
            </a:tbl>
          </a:graphicData>
        </a:graphic>
      </p:graphicFrame>
    </p:spTree>
    <p:extLst>
      <p:ext uri="{BB962C8B-B14F-4D97-AF65-F5344CB8AC3E}">
        <p14:creationId xmlns:p14="http://schemas.microsoft.com/office/powerpoint/2010/main" val="447310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normAutofit/>
          </a:bodyPr>
          <a:lstStyle/>
          <a:p>
            <a:pPr fontAlgn="t">
              <a:spcBef>
                <a:spcPts val="0"/>
              </a:spcBef>
            </a:pPr>
            <a:r>
              <a:rPr lang="nl-NL" dirty="0">
                <a:latin typeface="Calibri" panose="020F0502020204030204" pitchFamily="34" charset="0"/>
              </a:rPr>
              <a:t>Rondvraag en Sluiting</a:t>
            </a:r>
          </a:p>
        </p:txBody>
      </p:sp>
      <p:sp>
        <p:nvSpPr>
          <p:cNvPr id="3" name="Tekstvak 2"/>
          <p:cNvSpPr txBox="1"/>
          <p:nvPr/>
        </p:nvSpPr>
        <p:spPr>
          <a:xfrm>
            <a:off x="7238520" y="4722698"/>
            <a:ext cx="1467068" cy="369332"/>
          </a:xfrm>
          <a:prstGeom prst="rect">
            <a:avLst/>
          </a:prstGeom>
          <a:noFill/>
        </p:spPr>
        <p:txBody>
          <a:bodyPr wrap="none" rtlCol="0">
            <a:spAutoFit/>
          </a:bodyPr>
          <a:lstStyle/>
          <a:p>
            <a:pPr fontAlgn="t"/>
            <a:r>
              <a:rPr lang="nl-NL" dirty="0" smtClean="0">
                <a:latin typeface="Calibri" panose="020F0502020204030204" pitchFamily="34" charset="0"/>
              </a:rPr>
              <a:t>15:00</a:t>
            </a:r>
            <a:r>
              <a:rPr lang="nl-NL" dirty="0"/>
              <a:t> – </a:t>
            </a:r>
            <a:r>
              <a:rPr lang="nl-NL" dirty="0" smtClean="0">
                <a:latin typeface="Calibri" panose="020F0502020204030204" pitchFamily="34" charset="0"/>
              </a:rPr>
              <a:t>15:15</a:t>
            </a:r>
            <a:endParaRPr lang="nl-NL" dirty="0">
              <a:latin typeface="Calibri" panose="020F0502020204030204" pitchFamily="34" charset="0"/>
            </a:endParaRP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1851670"/>
            <a:ext cx="2143125" cy="2143125"/>
          </a:xfrm>
          <a:prstGeom prst="rect">
            <a:avLst/>
          </a:prstGeom>
        </p:spPr>
      </p:pic>
    </p:spTree>
    <p:extLst>
      <p:ext uri="{BB962C8B-B14F-4D97-AF65-F5344CB8AC3E}">
        <p14:creationId xmlns:p14="http://schemas.microsoft.com/office/powerpoint/2010/main" val="4213875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Opening en Kennismaking</a:t>
            </a:r>
          </a:p>
        </p:txBody>
      </p:sp>
      <p:sp>
        <p:nvSpPr>
          <p:cNvPr id="5" name="Ondertitel 2"/>
          <p:cNvSpPr txBox="1">
            <a:spLocks/>
          </p:cNvSpPr>
          <p:nvPr/>
        </p:nvSpPr>
        <p:spPr>
          <a:xfrm>
            <a:off x="1371600" y="3291830"/>
            <a:ext cx="6400800" cy="13144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nl-NL" dirty="0"/>
          </a:p>
        </p:txBody>
      </p:sp>
      <p:sp>
        <p:nvSpPr>
          <p:cNvPr id="6" name="Tekstvak 5"/>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1314610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smtClean="0"/>
              <a:t>Genodigden</a:t>
            </a:r>
            <a:endParaRPr lang="nl-NL" dirty="0"/>
          </a:p>
        </p:txBody>
      </p:sp>
      <p:graphicFrame>
        <p:nvGraphicFramePr>
          <p:cNvPr id="5" name="Tabel 4"/>
          <p:cNvGraphicFramePr>
            <a:graphicFrameLocks noGrp="1"/>
          </p:cNvGraphicFramePr>
          <p:nvPr>
            <p:extLst>
              <p:ext uri="{D42A27DB-BD31-4B8C-83A1-F6EECF244321}">
                <p14:modId xmlns:p14="http://schemas.microsoft.com/office/powerpoint/2010/main" val="4159973787"/>
              </p:ext>
            </p:extLst>
          </p:nvPr>
        </p:nvGraphicFramePr>
        <p:xfrm>
          <a:off x="1979712" y="1347614"/>
          <a:ext cx="5256583" cy="3348048"/>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3928065725"/>
                    </a:ext>
                  </a:extLst>
                </a:gridCol>
                <a:gridCol w="1440160">
                  <a:extLst>
                    <a:ext uri="{9D8B030D-6E8A-4147-A177-3AD203B41FA5}">
                      <a16:colId xmlns:a16="http://schemas.microsoft.com/office/drawing/2014/main" val="3620327519"/>
                    </a:ext>
                  </a:extLst>
                </a:gridCol>
                <a:gridCol w="2232247">
                  <a:extLst>
                    <a:ext uri="{9D8B030D-6E8A-4147-A177-3AD203B41FA5}">
                      <a16:colId xmlns:a16="http://schemas.microsoft.com/office/drawing/2014/main" val="2837526316"/>
                    </a:ext>
                  </a:extLst>
                </a:gridCol>
              </a:tblGrid>
              <a:tr h="152184">
                <a:tc>
                  <a:txBody>
                    <a:bodyPr/>
                    <a:lstStyle/>
                    <a:p>
                      <a:pPr algn="l" fontAlgn="b"/>
                      <a:r>
                        <a:rPr lang="nl-NL" sz="900" b="1" u="none" strike="noStrike" dirty="0">
                          <a:effectLst/>
                        </a:rPr>
                        <a:t>Naam</a:t>
                      </a:r>
                      <a:endParaRPr lang="nl-NL" sz="900" b="1"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b"/>
                      <a:r>
                        <a:rPr lang="nl-NL" sz="900" b="1" u="none" strike="noStrike" dirty="0">
                          <a:effectLst/>
                        </a:rPr>
                        <a:t>Organisatie</a:t>
                      </a:r>
                      <a:endParaRPr lang="nl-NL" sz="900" b="1"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b"/>
                      <a:r>
                        <a:rPr lang="nl-NL" sz="900" b="1" u="none" strike="noStrike" dirty="0">
                          <a:effectLst/>
                        </a:rPr>
                        <a:t>email</a:t>
                      </a:r>
                      <a:endParaRPr lang="nl-NL" sz="900" b="1" i="0" u="none" strike="noStrike" dirty="0">
                        <a:solidFill>
                          <a:srgbClr val="000000"/>
                        </a:solidFill>
                        <a:effectLst/>
                        <a:latin typeface="Calibri" panose="020F0502020204030204" pitchFamily="34" charset="0"/>
                      </a:endParaRPr>
                    </a:p>
                  </a:txBody>
                  <a:tcPr marL="4005" marR="4005" marT="4005" marB="0" anchor="b"/>
                </a:tc>
                <a:extLst>
                  <a:ext uri="{0D108BD9-81ED-4DB2-BD59-A6C34878D82A}">
                    <a16:rowId xmlns:a16="http://schemas.microsoft.com/office/drawing/2014/main" val="4161172587"/>
                  </a:ext>
                </a:extLst>
              </a:tr>
              <a:tr h="152184">
                <a:tc>
                  <a:txBody>
                    <a:bodyPr/>
                    <a:lstStyle/>
                    <a:p>
                      <a:pPr algn="l" fontAlgn="b"/>
                      <a:r>
                        <a:rPr lang="nl-NL" sz="900" u="none" strike="noStrike">
                          <a:effectLst/>
                        </a:rPr>
                        <a:t>Bas Zeegers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RVO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3"/>
                        </a:rPr>
                        <a:t>bas.zeeger@rvo.nl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522982301"/>
                  </a:ext>
                </a:extLst>
              </a:tr>
              <a:tr h="152184">
                <a:tc>
                  <a:txBody>
                    <a:bodyPr/>
                    <a:lstStyle/>
                    <a:p>
                      <a:pPr algn="l" fontAlgn="b"/>
                      <a:r>
                        <a:rPr lang="nl-NL" sz="900" u="none" strike="noStrike">
                          <a:effectLst/>
                        </a:rPr>
                        <a:t>Gert Nijsink</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RWS</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4"/>
                        </a:rPr>
                        <a:t>gert.nijsink@rws.nl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270367955"/>
                  </a:ext>
                </a:extLst>
              </a:tr>
              <a:tr h="152184">
                <a:tc>
                  <a:txBody>
                    <a:bodyPr/>
                    <a:lstStyle/>
                    <a:p>
                      <a:pPr algn="l" fontAlgn="ctr"/>
                      <a:r>
                        <a:rPr lang="nl-NL" sz="900" u="none" strike="noStrike">
                          <a:effectLst/>
                        </a:rPr>
                        <a:t>Gineke van Putten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b"/>
                      <a:r>
                        <a:rPr lang="nl-NL" sz="900" u="sng" strike="noStrike">
                          <a:effectLst/>
                          <a:hlinkClick r:id="rId5"/>
                        </a:rPr>
                        <a:t>g.vanputten@geonovum.nl</a:t>
                      </a:r>
                      <a:endParaRPr lang="nl-NL" sz="900" b="0" i="0" u="sng" strike="noStrike">
                        <a:solidFill>
                          <a:srgbClr val="0563C1"/>
                        </a:solidFill>
                        <a:effectLst/>
                        <a:latin typeface="Calibri" panose="020F0502020204030204" pitchFamily="34" charset="0"/>
                      </a:endParaRPr>
                    </a:p>
                  </a:txBody>
                  <a:tcPr marL="4005" marR="4005" marT="4005" marB="0" anchor="b"/>
                </a:tc>
                <a:extLst>
                  <a:ext uri="{0D108BD9-81ED-4DB2-BD59-A6C34878D82A}">
                    <a16:rowId xmlns:a16="http://schemas.microsoft.com/office/drawing/2014/main" val="1875418394"/>
                  </a:ext>
                </a:extLst>
              </a:tr>
              <a:tr h="152184">
                <a:tc>
                  <a:txBody>
                    <a:bodyPr/>
                    <a:lstStyle/>
                    <a:p>
                      <a:pPr algn="l" fontAlgn="b"/>
                      <a:r>
                        <a:rPr lang="nl-NL" sz="900" u="none" strike="noStrike" dirty="0">
                          <a:effectLst/>
                        </a:rPr>
                        <a:t>Hanneke de Jong</a:t>
                      </a:r>
                      <a:endParaRPr lang="nl-NL" sz="900" b="0"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EDSN</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6"/>
                        </a:rPr>
                        <a:t>Hanneke.deJong@edsn.nl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681909734"/>
                  </a:ext>
                </a:extLst>
              </a:tr>
              <a:tr h="152184">
                <a:tc>
                  <a:txBody>
                    <a:bodyPr/>
                    <a:lstStyle/>
                    <a:p>
                      <a:pPr algn="l" fontAlgn="b"/>
                      <a:r>
                        <a:rPr lang="nl-NL" sz="900" u="none" strike="noStrike">
                          <a:effectLst/>
                        </a:rPr>
                        <a:t>Jan Bruinenberg</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Alliander</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7"/>
                        </a:rPr>
                        <a:t>Jan.Bruinenberg@alliander.com</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17289608"/>
                  </a:ext>
                </a:extLst>
              </a:tr>
              <a:tr h="152184">
                <a:tc>
                  <a:txBody>
                    <a:bodyPr/>
                    <a:lstStyle/>
                    <a:p>
                      <a:pPr algn="l" fontAlgn="b"/>
                      <a:r>
                        <a:rPr lang="nl-NL" sz="900" u="none" strike="noStrike">
                          <a:effectLst/>
                        </a:rPr>
                        <a:t>Jan van Gelder</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8"/>
                        </a:rPr>
                        <a:t>j.vangelder@geonovum.nl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822865698"/>
                  </a:ext>
                </a:extLst>
              </a:tr>
              <a:tr h="152184">
                <a:tc>
                  <a:txBody>
                    <a:bodyPr/>
                    <a:lstStyle/>
                    <a:p>
                      <a:pPr algn="l" fontAlgn="b"/>
                      <a:r>
                        <a:rPr lang="nl-NL" sz="900" u="none" strike="noStrike">
                          <a:effectLst/>
                        </a:rPr>
                        <a:t>Jeroen Baltussen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9"/>
                        </a:rPr>
                        <a:t>j.baltussen@geonovum.nl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357172480"/>
                  </a:ext>
                </a:extLst>
              </a:tr>
              <a:tr h="152184">
                <a:tc>
                  <a:txBody>
                    <a:bodyPr/>
                    <a:lstStyle/>
                    <a:p>
                      <a:pPr algn="l" fontAlgn="b"/>
                      <a:r>
                        <a:rPr lang="nl-NL" sz="900" u="none" strike="noStrike">
                          <a:effectLst/>
                        </a:rPr>
                        <a:t>Jeroen Damhuiser</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Stedin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0"/>
                        </a:rPr>
                        <a:t>jeroen.damshuiser@stedin.net</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629561792"/>
                  </a:ext>
                </a:extLst>
              </a:tr>
              <a:tr h="152184">
                <a:tc>
                  <a:txBody>
                    <a:bodyPr/>
                    <a:lstStyle/>
                    <a:p>
                      <a:pPr algn="l" fontAlgn="b"/>
                      <a:r>
                        <a:rPr lang="nl-NL" sz="900" u="none" strike="noStrike">
                          <a:effectLst/>
                        </a:rPr>
                        <a:t>Koen Smekens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TNO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1"/>
                        </a:rPr>
                        <a:t>Koen.smekens@tno.nl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285327180"/>
                  </a:ext>
                </a:extLst>
              </a:tr>
              <a:tr h="152184">
                <a:tc>
                  <a:txBody>
                    <a:bodyPr/>
                    <a:lstStyle/>
                    <a:p>
                      <a:pPr algn="l" fontAlgn="b"/>
                      <a:r>
                        <a:rPr lang="nl-NL" sz="900" u="none" strike="noStrike">
                          <a:effectLst/>
                        </a:rPr>
                        <a:t>Leen van Doorn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dirty="0">
                          <a:effectLst/>
                        </a:rPr>
                        <a:t>Geonovum</a:t>
                      </a:r>
                      <a:endParaRPr lang="nl-NL" sz="900" b="0" i="0" u="none" strike="noStrike" dirty="0">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2"/>
                        </a:rPr>
                        <a:t>l.vandoorn@geonovum.nl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44252535"/>
                  </a:ext>
                </a:extLst>
              </a:tr>
              <a:tr h="152184">
                <a:tc>
                  <a:txBody>
                    <a:bodyPr/>
                    <a:lstStyle/>
                    <a:p>
                      <a:pPr algn="l" fontAlgn="b"/>
                      <a:r>
                        <a:rPr lang="nl-NL" sz="900" u="none" strike="noStrike">
                          <a:effectLst/>
                        </a:rPr>
                        <a:t>Lydia Dijkshoorn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RVO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3"/>
                        </a:rPr>
                        <a:t>lydia.dijkshoorn@rvo.nl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14413311"/>
                  </a:ext>
                </a:extLst>
              </a:tr>
              <a:tr h="152184">
                <a:tc>
                  <a:txBody>
                    <a:bodyPr/>
                    <a:lstStyle/>
                    <a:p>
                      <a:pPr algn="l" fontAlgn="b"/>
                      <a:r>
                        <a:rPr lang="nl-NL" sz="900" u="none" strike="noStrike">
                          <a:effectLst/>
                        </a:rPr>
                        <a:t>Margreet van Zanten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RIVM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4"/>
                        </a:rPr>
                        <a:t>Margreet.van.Zanten@rivm.nl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38631144"/>
                  </a:ext>
                </a:extLst>
              </a:tr>
              <a:tr h="152184">
                <a:tc>
                  <a:txBody>
                    <a:bodyPr/>
                    <a:lstStyle/>
                    <a:p>
                      <a:pPr algn="l" fontAlgn="b"/>
                      <a:r>
                        <a:rPr lang="nl-NL" sz="900" u="none" strike="noStrike" dirty="0">
                          <a:effectLst/>
                        </a:rPr>
                        <a:t>Matthieu Zuidema</a:t>
                      </a:r>
                      <a:endParaRPr lang="nl-NL" sz="900" b="0" i="0" u="none" strike="noStrike" dirty="0">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Kadaster</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5"/>
                        </a:rPr>
                        <a:t>matthieu.zuidema@kadaster.nl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874314195"/>
                  </a:ext>
                </a:extLst>
              </a:tr>
              <a:tr h="152184">
                <a:tc>
                  <a:txBody>
                    <a:bodyPr/>
                    <a:lstStyle/>
                    <a:p>
                      <a:pPr algn="l" fontAlgn="b"/>
                      <a:r>
                        <a:rPr lang="nl-NL" sz="900" u="none" strike="noStrike">
                          <a:effectLst/>
                        </a:rPr>
                        <a:t>Otto Swertz</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CBS</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6"/>
                        </a:rPr>
                        <a:t>o.swertz@cbs.nl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812033676"/>
                  </a:ext>
                </a:extLst>
              </a:tr>
              <a:tr h="152184">
                <a:tc>
                  <a:txBody>
                    <a:bodyPr/>
                    <a:lstStyle/>
                    <a:p>
                      <a:pPr algn="l" fontAlgn="b"/>
                      <a:r>
                        <a:rPr lang="nl-NL" sz="900" u="none" strike="noStrike">
                          <a:effectLst/>
                        </a:rPr>
                        <a:t>Paul Janssen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7"/>
                        </a:rPr>
                        <a:t>p.janssen@geonovum.nl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2653843003"/>
                  </a:ext>
                </a:extLst>
              </a:tr>
              <a:tr h="152184">
                <a:tc>
                  <a:txBody>
                    <a:bodyPr/>
                    <a:lstStyle/>
                    <a:p>
                      <a:pPr algn="l" fontAlgn="b"/>
                      <a:r>
                        <a:rPr lang="nl-NL" sz="900" u="none" strike="noStrike">
                          <a:effectLst/>
                        </a:rPr>
                        <a:t>Paul Padding</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Geonovum</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8"/>
                        </a:rPr>
                        <a:t>p.padding@geonovum.nl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48569276"/>
                  </a:ext>
                </a:extLst>
              </a:tr>
              <a:tr h="152184">
                <a:tc>
                  <a:txBody>
                    <a:bodyPr/>
                    <a:lstStyle/>
                    <a:p>
                      <a:pPr algn="l" fontAlgn="b"/>
                      <a:r>
                        <a:rPr lang="nl-NL" sz="900" u="none" strike="noStrike">
                          <a:effectLst/>
                        </a:rPr>
                        <a:t>Remco van der Linden</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Techniek Nederland</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19"/>
                        </a:rPr>
                        <a:t>r.vanderlinden@technieknederland.nl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17770683"/>
                  </a:ext>
                </a:extLst>
              </a:tr>
              <a:tr h="152184">
                <a:tc>
                  <a:txBody>
                    <a:bodyPr/>
                    <a:lstStyle/>
                    <a:p>
                      <a:pPr algn="l" fontAlgn="b"/>
                      <a:r>
                        <a:rPr lang="nl-NL" sz="900" u="none" strike="noStrike">
                          <a:effectLst/>
                        </a:rPr>
                        <a:t>Richard Westerga</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TNO</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0"/>
                        </a:rPr>
                        <a:t>richard.westerga@tno.nl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600803650"/>
                  </a:ext>
                </a:extLst>
              </a:tr>
              <a:tr h="152184">
                <a:tc>
                  <a:txBody>
                    <a:bodyPr/>
                    <a:lstStyle/>
                    <a:p>
                      <a:pPr algn="l" fontAlgn="b"/>
                      <a:r>
                        <a:rPr lang="nl-NL" sz="900" u="none" strike="noStrike">
                          <a:effectLst/>
                        </a:rPr>
                        <a:t>Ruud van de Wijgaart</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PBL</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1"/>
                        </a:rPr>
                        <a:t>Ruud.vandenWijngaart@pbl.nl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1690840326"/>
                  </a:ext>
                </a:extLst>
              </a:tr>
              <a:tr h="152184">
                <a:tc>
                  <a:txBody>
                    <a:bodyPr/>
                    <a:lstStyle/>
                    <a:p>
                      <a:pPr algn="l" fontAlgn="b"/>
                      <a:r>
                        <a:rPr lang="nl-NL" sz="900" u="none" strike="noStrike">
                          <a:effectLst/>
                        </a:rPr>
                        <a:t>Thomas Piessens</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Techniek Nederland</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a:effectLst/>
                          <a:hlinkClick r:id="rId22"/>
                        </a:rPr>
                        <a:t>t.piessens@tenchnieknederland.nl</a:t>
                      </a:r>
                      <a:endParaRPr lang="nl-NL" sz="900" b="0" i="0" u="sng" strike="noStrike">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3530556890"/>
                  </a:ext>
                </a:extLst>
              </a:tr>
              <a:tr h="152184">
                <a:tc>
                  <a:txBody>
                    <a:bodyPr/>
                    <a:lstStyle/>
                    <a:p>
                      <a:pPr algn="l" fontAlgn="b"/>
                      <a:r>
                        <a:rPr lang="nl-NL" sz="900" u="none" strike="noStrike">
                          <a:effectLst/>
                        </a:rPr>
                        <a:t>Yun Wu</a:t>
                      </a:r>
                      <a:endParaRPr lang="nl-NL" sz="900" b="0" i="0" u="none" strike="noStrike">
                        <a:solidFill>
                          <a:srgbClr val="000000"/>
                        </a:solidFill>
                        <a:effectLst/>
                        <a:latin typeface="Calibri" panose="020F0502020204030204" pitchFamily="34" charset="0"/>
                      </a:endParaRPr>
                    </a:p>
                  </a:txBody>
                  <a:tcPr marL="4005" marR="4005" marT="4005" marB="0" anchor="b"/>
                </a:tc>
                <a:tc>
                  <a:txBody>
                    <a:bodyPr/>
                    <a:lstStyle/>
                    <a:p>
                      <a:pPr algn="l" fontAlgn="ctr"/>
                      <a:r>
                        <a:rPr lang="nl-NL" sz="900" u="none" strike="noStrike">
                          <a:effectLst/>
                        </a:rPr>
                        <a:t>EDSN</a:t>
                      </a:r>
                      <a:endParaRPr lang="nl-NL" sz="900" b="0" i="0" u="none" strike="noStrike">
                        <a:solidFill>
                          <a:srgbClr val="000000"/>
                        </a:solidFill>
                        <a:effectLst/>
                        <a:latin typeface="Calibri" panose="020F0502020204030204" pitchFamily="34" charset="0"/>
                      </a:endParaRPr>
                    </a:p>
                  </a:txBody>
                  <a:tcPr marL="4005" marR="4005" marT="4005" marB="0" anchor="ctr"/>
                </a:tc>
                <a:tc>
                  <a:txBody>
                    <a:bodyPr/>
                    <a:lstStyle/>
                    <a:p>
                      <a:pPr algn="l" fontAlgn="ctr"/>
                      <a:r>
                        <a:rPr lang="nl-NL" sz="900" u="sng" strike="noStrike" dirty="0">
                          <a:effectLst/>
                          <a:hlinkClick r:id="rId23"/>
                        </a:rPr>
                        <a:t>yun.wu@edsn.nl</a:t>
                      </a:r>
                      <a:endParaRPr lang="nl-NL" sz="900" b="0" i="0" u="sng" strike="noStrike" dirty="0">
                        <a:solidFill>
                          <a:srgbClr val="0563C1"/>
                        </a:solidFill>
                        <a:effectLst/>
                        <a:latin typeface="Calibri" panose="020F0502020204030204" pitchFamily="34" charset="0"/>
                      </a:endParaRPr>
                    </a:p>
                  </a:txBody>
                  <a:tcPr marL="4005" marR="4005" marT="4005" marB="0" anchor="ctr"/>
                </a:tc>
                <a:extLst>
                  <a:ext uri="{0D108BD9-81ED-4DB2-BD59-A6C34878D82A}">
                    <a16:rowId xmlns:a16="http://schemas.microsoft.com/office/drawing/2014/main" val="4141741343"/>
                  </a:ext>
                </a:extLst>
              </a:tr>
            </a:tbl>
          </a:graphicData>
        </a:graphic>
      </p:graphicFrame>
      <p:sp>
        <p:nvSpPr>
          <p:cNvPr id="4" name="Tekstvak 3"/>
          <p:cNvSpPr txBox="1"/>
          <p:nvPr/>
        </p:nvSpPr>
        <p:spPr>
          <a:xfrm>
            <a:off x="7238520" y="4722698"/>
            <a:ext cx="1467068" cy="369332"/>
          </a:xfrm>
          <a:prstGeom prst="rect">
            <a:avLst/>
          </a:prstGeom>
          <a:noFill/>
        </p:spPr>
        <p:txBody>
          <a:bodyPr wrap="none" rtlCol="0">
            <a:spAutoFit/>
          </a:bodyPr>
          <a:lstStyle/>
          <a:p>
            <a:r>
              <a:rPr lang="nl-NL" dirty="0"/>
              <a:t>13:00 – 13:15</a:t>
            </a:r>
          </a:p>
        </p:txBody>
      </p:sp>
    </p:spTree>
    <p:extLst>
      <p:ext uri="{BB962C8B-B14F-4D97-AF65-F5344CB8AC3E}">
        <p14:creationId xmlns:p14="http://schemas.microsoft.com/office/powerpoint/2010/main" val="9497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a:t>Aanleiding opdracht</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
        <p:nvSpPr>
          <p:cNvPr id="4" name="Afgeronde rechthoek 3"/>
          <p:cNvSpPr/>
          <p:nvPr/>
        </p:nvSpPr>
        <p:spPr>
          <a:xfrm>
            <a:off x="318356" y="1419622"/>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Het eerste VIVET-werkplan constateert onder meer dat een centraal overzicht van installaties voor de energievoorziening nog niet is georganiseerd. We weten dat informatie deels niet beschikbaar is, deels niet vindbaar, deels niet ontsloten of niet </a:t>
            </a:r>
            <a:r>
              <a:rPr lang="nl-NL" sz="1100" dirty="0" err="1"/>
              <a:t>koppelbaar</a:t>
            </a:r>
            <a:r>
              <a:rPr lang="nl-NL" sz="1100" dirty="0"/>
              <a:t>. Dat betekent dat optimale besluitvorming voor de regionale energie strategieën en de transitievisie warmte thans niet goed mogelijk is.</a:t>
            </a:r>
          </a:p>
        </p:txBody>
      </p:sp>
      <p:sp>
        <p:nvSpPr>
          <p:cNvPr id="5" name="Afgeronde rechthoek 4"/>
          <p:cNvSpPr/>
          <p:nvPr/>
        </p:nvSpPr>
        <p:spPr>
          <a:xfrm>
            <a:off x="318356" y="2211710"/>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Om na te gaan wat nodig is om te komen tot zo’n overzicht, is een deelstudie gestart: Voorstudie Centraal installatieregister. </a:t>
            </a:r>
          </a:p>
          <a:p>
            <a:r>
              <a:rPr lang="nl-NL" sz="1100" dirty="0"/>
              <a:t>Deze voorstudie bestaat uit drie delen:	- A. Inzicht in informatiemodel</a:t>
            </a:r>
          </a:p>
          <a:p>
            <a:r>
              <a:rPr lang="nl-NL" sz="1100" dirty="0"/>
              <a:t>			- B. Inzicht in ICT architectuur</a:t>
            </a:r>
          </a:p>
          <a:p>
            <a:r>
              <a:rPr lang="nl-NL" sz="1100" dirty="0"/>
              <a:t>			- C. </a:t>
            </a:r>
            <a:r>
              <a:rPr lang="nl-NL" sz="1100" dirty="0" err="1"/>
              <a:t>Proof</a:t>
            </a:r>
            <a:r>
              <a:rPr lang="nl-NL" sz="1100" dirty="0"/>
              <a:t> of Concept</a:t>
            </a:r>
          </a:p>
        </p:txBody>
      </p:sp>
      <p:sp>
        <p:nvSpPr>
          <p:cNvPr id="6" name="Afgeronde rechthoek 5"/>
          <p:cNvSpPr/>
          <p:nvPr/>
        </p:nvSpPr>
        <p:spPr>
          <a:xfrm>
            <a:off x="318356" y="3003798"/>
            <a:ext cx="8430108" cy="7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100" dirty="0"/>
              <a:t>Voor onderdeel ‘A. Inzicht in informatiemodel’ is Geonovum gevraagd om dit uit te voeren.</a:t>
            </a:r>
          </a:p>
          <a:p>
            <a:r>
              <a:rPr lang="nl-NL" sz="1100" dirty="0"/>
              <a:t>Dit kortlopende onderzoek moet resulteren in een voorstel hoe een breed gedragen informatiemodel voor energie-installaties tot stand kan komen. Daarnaast wordt een eerste versie van een informatiemodel opgeleverd waarmee verschillende VIVET-</a:t>
            </a:r>
            <a:r>
              <a:rPr lang="nl-NL" sz="1100" dirty="0" err="1"/>
              <a:t>usecases</a:t>
            </a:r>
            <a:r>
              <a:rPr lang="nl-NL" sz="1100" dirty="0"/>
              <a:t> kunnen worden beproefd.</a:t>
            </a:r>
          </a:p>
        </p:txBody>
      </p:sp>
      <p:sp>
        <p:nvSpPr>
          <p:cNvPr id="8" name="Afgeronde rechthoek 7"/>
          <p:cNvSpPr/>
          <p:nvPr/>
        </p:nvSpPr>
        <p:spPr>
          <a:xfrm>
            <a:off x="318356" y="3796494"/>
            <a:ext cx="8430108" cy="57545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b="1" dirty="0"/>
              <a:t>In deze kick-off meeting willen we graag de scope, aanpak en beoogde resultaten van het onderzoek met u bespreken, en hopen we met betrokkenen nadere afspraken te maken voor de uit te voeren activiteiten inzake de verkenning. </a:t>
            </a:r>
            <a:endParaRPr lang="nl-NL" sz="1200" dirty="0"/>
          </a:p>
        </p:txBody>
      </p:sp>
      <p:sp>
        <p:nvSpPr>
          <p:cNvPr id="9" name="Ovaal 8"/>
          <p:cNvSpPr/>
          <p:nvPr/>
        </p:nvSpPr>
        <p:spPr>
          <a:xfrm>
            <a:off x="3059832" y="2355726"/>
            <a:ext cx="20882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1944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r>
              <a:rPr lang="nl-NL" dirty="0" smtClean="0"/>
              <a:t>Deliverables </a:t>
            </a:r>
            <a:r>
              <a:rPr lang="nl-NL" dirty="0"/>
              <a:t>opdracht</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
        <p:nvSpPr>
          <p:cNvPr id="4" name="Afgeronde rechthoek 3"/>
          <p:cNvSpPr/>
          <p:nvPr/>
        </p:nvSpPr>
        <p:spPr>
          <a:xfrm>
            <a:off x="318356" y="1419622"/>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smtClean="0"/>
              <a:t>1</a:t>
            </a:r>
            <a:r>
              <a:rPr lang="nl-NL" sz="1200" dirty="0" smtClean="0">
                <a:solidFill>
                  <a:schemeClr val="bg1"/>
                </a:solidFill>
              </a:rPr>
              <a:t>)</a:t>
            </a:r>
            <a:r>
              <a:rPr lang="nl-NL" sz="1200" dirty="0">
                <a:solidFill>
                  <a:schemeClr val="bg1"/>
                </a:solidFill>
              </a:rPr>
              <a:t> Een voorstel hoe een breed gedragen informatiemodel voor energie installaties tot stand kan komen  om de huidige en toekomstige informatie uitwisseling te faciliteren voor versnelling van de energietransitie.</a:t>
            </a:r>
          </a:p>
          <a:p>
            <a:endParaRPr lang="nl-NL" sz="1100" dirty="0">
              <a:solidFill>
                <a:schemeClr val="bg1"/>
              </a:solidFill>
            </a:endParaRPr>
          </a:p>
        </p:txBody>
      </p:sp>
      <p:sp>
        <p:nvSpPr>
          <p:cNvPr id="5" name="Afgeronde rechthoek 4"/>
          <p:cNvSpPr/>
          <p:nvPr/>
        </p:nvSpPr>
        <p:spPr>
          <a:xfrm>
            <a:off x="318356" y="2211710"/>
            <a:ext cx="843010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a:t>2) Creëren van draagvlak bij de belangrijkste stakeholders om tot een gemeenschappelijk informatiemodel te komen.</a:t>
            </a:r>
          </a:p>
          <a:p>
            <a:endParaRPr lang="nl-NL" sz="1200" dirty="0"/>
          </a:p>
        </p:txBody>
      </p:sp>
      <p:sp>
        <p:nvSpPr>
          <p:cNvPr id="6" name="Afgeronde rechthoek 5"/>
          <p:cNvSpPr/>
          <p:nvPr/>
        </p:nvSpPr>
        <p:spPr>
          <a:xfrm>
            <a:off x="318356" y="3003798"/>
            <a:ext cx="8430108" cy="7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200" dirty="0"/>
              <a:t>3) Opleveren van een eerste versie van een informatiemodel, waarmee een </a:t>
            </a:r>
            <a:r>
              <a:rPr lang="nl-NL" sz="1200" dirty="0" err="1"/>
              <a:t>Proof</a:t>
            </a:r>
            <a:r>
              <a:rPr lang="nl-NL" sz="1200" dirty="0"/>
              <a:t> Of Concept (POC) kan worden gevoerd. De scope </a:t>
            </a:r>
            <a:r>
              <a:rPr lang="nl-NL" sz="1200" dirty="0" smtClean="0"/>
              <a:t>van dit informatiemodel </a:t>
            </a:r>
            <a:r>
              <a:rPr lang="nl-NL" sz="1200" dirty="0"/>
              <a:t>beperkt zich tot de door VIVET aangedragen </a:t>
            </a:r>
            <a:r>
              <a:rPr lang="nl-NL" sz="1200" dirty="0" err="1"/>
              <a:t>usecases</a:t>
            </a:r>
            <a:r>
              <a:rPr lang="nl-NL" sz="1200" dirty="0"/>
              <a:t>, </a:t>
            </a:r>
            <a:r>
              <a:rPr lang="nl-NL" sz="1200" dirty="0" smtClean="0"/>
              <a:t>als basis voor een </a:t>
            </a:r>
            <a:r>
              <a:rPr lang="nl-NL" sz="1200" dirty="0"/>
              <a:t>breder model binnen het energie domein, onder andere voor installaties, gebouwen, het netwerk</a:t>
            </a:r>
            <a:r>
              <a:rPr lang="nl-NL" sz="1200" dirty="0" smtClean="0"/>
              <a:t>.</a:t>
            </a:r>
            <a:endParaRPr lang="nl-NL" sz="1200" dirty="0"/>
          </a:p>
        </p:txBody>
      </p:sp>
    </p:spTree>
    <p:extLst>
      <p:ext uri="{BB962C8B-B14F-4D97-AF65-F5344CB8AC3E}">
        <p14:creationId xmlns:p14="http://schemas.microsoft.com/office/powerpoint/2010/main" val="49822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504" y="850404"/>
            <a:ext cx="8928992" cy="497210"/>
          </a:xfrm>
        </p:spPr>
        <p:txBody>
          <a:bodyPr>
            <a:normAutofit fontScale="90000"/>
          </a:bodyPr>
          <a:lstStyle/>
          <a:p>
            <a:r>
              <a:rPr lang="nl-NL" dirty="0" smtClean="0"/>
              <a:t> </a:t>
            </a:r>
            <a:r>
              <a:rPr lang="nl-NL" dirty="0" err="1" smtClean="0"/>
              <a:t>Usecase</a:t>
            </a:r>
            <a:r>
              <a:rPr lang="nl-NL" dirty="0" smtClean="0"/>
              <a:t> 1 </a:t>
            </a:r>
            <a:r>
              <a:rPr lang="nl-NL" dirty="0"/>
              <a:t>- </a:t>
            </a:r>
            <a:r>
              <a:rPr lang="nl-NL" dirty="0" smtClean="0"/>
              <a:t>Productiecapaciteit </a:t>
            </a:r>
            <a:r>
              <a:rPr lang="nl-NL" dirty="0"/>
              <a:t>zon-PV uit PIR/CERES </a:t>
            </a:r>
          </a:p>
        </p:txBody>
      </p:sp>
      <p:sp>
        <p:nvSpPr>
          <p:cNvPr id="8" name="Rechthoek 7"/>
          <p:cNvSpPr/>
          <p:nvPr/>
        </p:nvSpPr>
        <p:spPr>
          <a:xfrm>
            <a:off x="107504" y="1275606"/>
            <a:ext cx="8928992" cy="37444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1400"/>
              </a:lnSpc>
              <a:defRPr/>
            </a:pPr>
            <a:endParaRPr lang="nl-NL" sz="800" dirty="0" smtClean="0">
              <a:solidFill>
                <a:srgbClr val="017BC6"/>
              </a:solidFill>
            </a:endParaRPr>
          </a:p>
          <a:p>
            <a:pPr>
              <a:lnSpc>
                <a:spcPts val="1400"/>
              </a:lnSpc>
              <a:spcAft>
                <a:spcPts val="0"/>
              </a:spcAft>
            </a:pPr>
            <a:r>
              <a:rPr lang="nl-NL" sz="900" dirty="0">
                <a:solidFill>
                  <a:schemeClr val="accent1"/>
                </a:solidFill>
                <a:latin typeface="Verdana" panose="020B0604030504040204" pitchFamily="34" charset="0"/>
                <a:ea typeface="Verdana" panose="020B0604030504040204" pitchFamily="34" charset="0"/>
              </a:rPr>
              <a:t>Introductie</a:t>
            </a:r>
            <a:endParaRPr lang="nl-NL" sz="900" dirty="0">
              <a:latin typeface="Verdana" panose="020B0604030504040204" pitchFamily="34" charset="0"/>
              <a:ea typeface="Verdana" panose="020B0604030504040204" pitchFamily="34" charset="0"/>
            </a:endParaRPr>
          </a:p>
          <a:p>
            <a:pPr>
              <a:lnSpc>
                <a:spcPts val="1400"/>
              </a:lnSpc>
              <a:spcAft>
                <a:spcPts val="0"/>
              </a:spcAft>
            </a:pPr>
            <a:r>
              <a:rPr lang="nl-NL" sz="800" b="1" dirty="0">
                <a:solidFill>
                  <a:schemeClr val="tx1"/>
                </a:solidFill>
              </a:rPr>
              <a:t>Het Product Installatie Register (PIR) en het Centrale Registatie van Systeemelementen (CERES), beheerd door ESDN, bevat informatie over installaties die elektriciteit opwekken of gebruiken. Het ontsluiten van deze gegevens stelt partijen bij de Energietransitie in staat om te beschikken over de informatie die in deze registers beschikbaar is. Deze </a:t>
            </a:r>
            <a:r>
              <a:rPr lang="nl-NL" sz="800" b="1" dirty="0" err="1">
                <a:solidFill>
                  <a:schemeClr val="tx1"/>
                </a:solidFill>
              </a:rPr>
              <a:t>Use</a:t>
            </a:r>
            <a:r>
              <a:rPr lang="nl-NL" sz="800" b="1" dirty="0">
                <a:solidFill>
                  <a:schemeClr val="tx1"/>
                </a:solidFill>
              </a:rPr>
              <a:t> Case richt zich op het beschikbaar stellen van de actuele informatie over de productiecapaciteit van zon-PV zoals deze in de registers is opgenomen. </a:t>
            </a:r>
            <a:endParaRPr lang="nl-NL" sz="800" b="1" i="1" dirty="0">
              <a:solidFill>
                <a:schemeClr val="tx1"/>
              </a:solidFill>
            </a:endParaRPr>
          </a:p>
          <a:p>
            <a:pPr>
              <a:lnSpc>
                <a:spcPts val="1400"/>
              </a:lnSpc>
              <a:spcAft>
                <a:spcPts val="0"/>
              </a:spcAft>
            </a:pPr>
            <a:endParaRPr lang="nl-NL" sz="800" b="1" dirty="0" smtClean="0">
              <a:solidFill>
                <a:schemeClr val="accent1"/>
              </a:solidFill>
            </a:endParaRPr>
          </a:p>
          <a:p>
            <a:pPr>
              <a:lnSpc>
                <a:spcPts val="1400"/>
              </a:lnSpc>
              <a:spcAft>
                <a:spcPts val="0"/>
              </a:spcAft>
            </a:pPr>
            <a:r>
              <a:rPr lang="nl-NL" sz="900" dirty="0" smtClean="0">
                <a:solidFill>
                  <a:schemeClr val="accent1"/>
                </a:solidFill>
                <a:latin typeface="Verdana" panose="020B0604030504040204" pitchFamily="34" charset="0"/>
                <a:ea typeface="Verdana" panose="020B0604030504040204" pitchFamily="34" charset="0"/>
              </a:rPr>
              <a:t>Doel</a:t>
            </a:r>
            <a:endParaRPr lang="nl-NL" sz="900" dirty="0">
              <a:solidFill>
                <a:schemeClr val="accent1"/>
              </a:solidFill>
              <a:latin typeface="Verdana" panose="020B0604030504040204" pitchFamily="34" charset="0"/>
              <a:ea typeface="Verdana" panose="020B0604030504040204" pitchFamily="34" charset="0"/>
            </a:endParaRPr>
          </a:p>
          <a:p>
            <a:pPr>
              <a:lnSpc>
                <a:spcPts val="1400"/>
              </a:lnSpc>
            </a:pPr>
            <a:r>
              <a:rPr lang="nl-NL" sz="800" b="1" dirty="0">
                <a:solidFill>
                  <a:schemeClr val="tx1"/>
                </a:solidFill>
              </a:rPr>
              <a:t>Ontsluiten van zon-PV informatie uit PIR/CERES ten behoeve van de </a:t>
            </a:r>
            <a:r>
              <a:rPr lang="nl-NL" sz="800" b="1" dirty="0" smtClean="0">
                <a:solidFill>
                  <a:schemeClr val="tx1"/>
                </a:solidFill>
              </a:rPr>
              <a:t>energietransitie</a:t>
            </a:r>
            <a:endParaRPr lang="nl-NL" sz="800" b="1" dirty="0">
              <a:solidFill>
                <a:schemeClr val="tx1"/>
              </a:solidFill>
            </a:endParaRPr>
          </a:p>
          <a:p>
            <a:pPr marL="285750" indent="-285750">
              <a:lnSpc>
                <a:spcPts val="1400"/>
              </a:lnSpc>
              <a:spcAft>
                <a:spcPts val="0"/>
              </a:spcAft>
              <a:buFontTx/>
              <a:buChar char="-"/>
            </a:pPr>
            <a:r>
              <a:rPr lang="nl-NL" sz="800" b="1" dirty="0">
                <a:solidFill>
                  <a:schemeClr val="tx1"/>
                </a:solidFill>
              </a:rPr>
              <a:t>Stel op basis van een polygoon een extract van informatie (over productiecapaciteit zon-PV) uit PIR/CERES beschikbaar aan een afnemer. </a:t>
            </a:r>
          </a:p>
          <a:p>
            <a:pPr marL="742950" lvl="1" indent="-285750">
              <a:lnSpc>
                <a:spcPts val="1400"/>
              </a:lnSpc>
              <a:buFontTx/>
              <a:buChar char="-"/>
            </a:pPr>
            <a:r>
              <a:rPr lang="nl-NL" sz="800" b="1" dirty="0">
                <a:solidFill>
                  <a:schemeClr val="tx1"/>
                </a:solidFill>
              </a:rPr>
              <a:t>Zo gedetailleerd als mogelijk (gelet op wet- en regelgeving)</a:t>
            </a:r>
          </a:p>
          <a:p>
            <a:pPr marL="742950" lvl="1" indent="-285750">
              <a:lnSpc>
                <a:spcPts val="1400"/>
              </a:lnSpc>
              <a:buFontTx/>
              <a:buChar char="-"/>
            </a:pPr>
            <a:r>
              <a:rPr lang="nl-NL" sz="800" b="1" dirty="0">
                <a:solidFill>
                  <a:schemeClr val="tx1"/>
                </a:solidFill>
              </a:rPr>
              <a:t>In een daartoe geschikte vorm </a:t>
            </a:r>
          </a:p>
          <a:p>
            <a:pPr>
              <a:lnSpc>
                <a:spcPts val="1400"/>
              </a:lnSpc>
            </a:pPr>
            <a:endParaRPr lang="nl-NL" sz="800" b="1" dirty="0" smtClean="0">
              <a:solidFill>
                <a:schemeClr val="tx1"/>
              </a:solidFill>
            </a:endParaRPr>
          </a:p>
          <a:p>
            <a:pPr>
              <a:lnSpc>
                <a:spcPts val="1400"/>
              </a:lnSpc>
            </a:pPr>
            <a:r>
              <a:rPr lang="nl-NL" sz="800" b="1" dirty="0" smtClean="0">
                <a:solidFill>
                  <a:schemeClr val="tx1"/>
                </a:solidFill>
              </a:rPr>
              <a:t>Vervolg</a:t>
            </a:r>
            <a:r>
              <a:rPr lang="nl-NL" sz="800" b="1" dirty="0">
                <a:solidFill>
                  <a:schemeClr val="tx1"/>
                </a:solidFill>
              </a:rPr>
              <a:t>: Onderzoek de mogelijkheden tot het beschikbaar stellen van extra informatie of informatie op lager abstractieniveau wanneer de afnemer een afgebakende groep uit de Energietransitie betreft (voor deze </a:t>
            </a:r>
            <a:r>
              <a:rPr lang="nl-NL" sz="800" b="1" dirty="0" err="1">
                <a:solidFill>
                  <a:schemeClr val="tx1"/>
                </a:solidFill>
              </a:rPr>
              <a:t>use</a:t>
            </a:r>
            <a:r>
              <a:rPr lang="nl-NL" sz="800" b="1" dirty="0">
                <a:solidFill>
                  <a:schemeClr val="tx1"/>
                </a:solidFill>
              </a:rPr>
              <a:t> case Gemeenten en RES-regio’s</a:t>
            </a:r>
            <a:r>
              <a:rPr lang="nl-NL" sz="800" b="1" dirty="0" smtClean="0">
                <a:solidFill>
                  <a:schemeClr val="tx1"/>
                </a:solidFill>
              </a:rPr>
              <a:t>)</a:t>
            </a:r>
          </a:p>
          <a:p>
            <a:pPr>
              <a:lnSpc>
                <a:spcPts val="1400"/>
              </a:lnSpc>
            </a:pPr>
            <a:endParaRPr lang="nl-NL" sz="800" b="1" dirty="0"/>
          </a:p>
          <a:p>
            <a:pPr>
              <a:lnSpc>
                <a:spcPts val="1400"/>
              </a:lnSpc>
            </a:pPr>
            <a:r>
              <a:rPr lang="nl-NL" sz="900" dirty="0">
                <a:solidFill>
                  <a:schemeClr val="accent1"/>
                </a:solidFill>
                <a:latin typeface="Verdana" panose="020B0604030504040204" pitchFamily="34" charset="0"/>
                <a:ea typeface="Verdana" panose="020B0604030504040204" pitchFamily="34" charset="0"/>
              </a:rPr>
              <a:t>Primaire Actor</a:t>
            </a:r>
          </a:p>
          <a:p>
            <a:pPr marL="285750" indent="-285750">
              <a:lnSpc>
                <a:spcPts val="1400"/>
              </a:lnSpc>
              <a:buFontTx/>
              <a:buChar char="-"/>
            </a:pPr>
            <a:r>
              <a:rPr lang="nl-NL" sz="800" b="1" dirty="0">
                <a:solidFill>
                  <a:schemeClr val="tx1"/>
                </a:solidFill>
              </a:rPr>
              <a:t>Eenieder die over deze informatie wil beschikken </a:t>
            </a:r>
            <a:r>
              <a:rPr lang="nl-NL" sz="800" b="1" dirty="0" err="1">
                <a:solidFill>
                  <a:schemeClr val="tx1"/>
                </a:solidFill>
              </a:rPr>
              <a:t>ihkv</a:t>
            </a:r>
            <a:r>
              <a:rPr lang="nl-NL" sz="800" b="1" dirty="0">
                <a:solidFill>
                  <a:schemeClr val="tx1"/>
                </a:solidFill>
              </a:rPr>
              <a:t> de </a:t>
            </a:r>
            <a:r>
              <a:rPr lang="nl-NL" sz="800" b="1" dirty="0" smtClean="0">
                <a:solidFill>
                  <a:schemeClr val="tx1"/>
                </a:solidFill>
              </a:rPr>
              <a:t>Energietransitie</a:t>
            </a:r>
          </a:p>
          <a:p>
            <a:pPr marL="285750" indent="-285750">
              <a:lnSpc>
                <a:spcPts val="1400"/>
              </a:lnSpc>
              <a:buFontTx/>
              <a:buChar char="-"/>
            </a:pPr>
            <a:endParaRPr lang="nl-NL" sz="800" b="1" dirty="0">
              <a:solidFill>
                <a:schemeClr val="tx1"/>
              </a:solidFill>
              <a:highlight>
                <a:srgbClr val="FFFF00"/>
              </a:highlight>
            </a:endParaRPr>
          </a:p>
          <a:p>
            <a:pPr>
              <a:lnSpc>
                <a:spcPts val="1400"/>
              </a:lnSpc>
            </a:pPr>
            <a:r>
              <a:rPr lang="nl-NL" sz="900" dirty="0">
                <a:solidFill>
                  <a:schemeClr val="accent1"/>
                </a:solidFill>
                <a:latin typeface="Verdana" panose="020B0604030504040204" pitchFamily="34" charset="0"/>
                <a:ea typeface="Verdana" panose="020B0604030504040204" pitchFamily="34" charset="0"/>
              </a:rPr>
              <a:t>Randvoorwaarden</a:t>
            </a:r>
          </a:p>
          <a:p>
            <a:pPr marL="285750" indent="-285750">
              <a:lnSpc>
                <a:spcPts val="1400"/>
              </a:lnSpc>
              <a:buFontTx/>
              <a:buChar char="-"/>
            </a:pPr>
            <a:r>
              <a:rPr lang="nl-NL" sz="800" b="1" dirty="0">
                <a:solidFill>
                  <a:schemeClr val="tx1"/>
                </a:solidFill>
              </a:rPr>
              <a:t>Voor het uitvoeren van de </a:t>
            </a:r>
            <a:r>
              <a:rPr lang="nl-NL" sz="800" b="1" dirty="0" err="1">
                <a:solidFill>
                  <a:schemeClr val="tx1"/>
                </a:solidFill>
              </a:rPr>
              <a:t>Use</a:t>
            </a:r>
            <a:r>
              <a:rPr lang="nl-NL" sz="800" b="1" dirty="0">
                <a:solidFill>
                  <a:schemeClr val="tx1"/>
                </a:solidFill>
              </a:rPr>
              <a:t> Case wordt gebruik gemaakt van het onder project ontwikkelde datamodel en ICT infrastructuur</a:t>
            </a:r>
          </a:p>
          <a:p>
            <a:pPr marL="285750" indent="-285750">
              <a:lnSpc>
                <a:spcPts val="1400"/>
              </a:lnSpc>
              <a:buFontTx/>
              <a:buChar char="-"/>
            </a:pPr>
            <a:r>
              <a:rPr lang="nl-NL" sz="800" b="1" dirty="0">
                <a:solidFill>
                  <a:schemeClr val="tx1"/>
                </a:solidFill>
              </a:rPr>
              <a:t>Toestemming van de Netbeheerders en EDSN om de informatie (al dan niet specifiek voor een pilot) te delen.</a:t>
            </a:r>
          </a:p>
          <a:p>
            <a:pPr algn="ctr"/>
            <a:endParaRPr lang="nl-NL" sz="800" dirty="0">
              <a:solidFill>
                <a:schemeClr val="tx1"/>
              </a:solidFill>
            </a:endParaRP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Tree>
    <p:extLst>
      <p:ext uri="{BB962C8B-B14F-4D97-AF65-F5344CB8AC3E}">
        <p14:creationId xmlns:p14="http://schemas.microsoft.com/office/powerpoint/2010/main" val="272363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normAutofit/>
          </a:bodyPr>
          <a:lstStyle/>
          <a:p>
            <a:r>
              <a:rPr lang="nl-NL" sz="2200" dirty="0" smtClean="0"/>
              <a:t> </a:t>
            </a:r>
            <a:r>
              <a:rPr lang="nl-NL" sz="2200" dirty="0" err="1" smtClean="0"/>
              <a:t>Usecase</a:t>
            </a:r>
            <a:r>
              <a:rPr lang="nl-NL" sz="2200" dirty="0" smtClean="0"/>
              <a:t> 2 - </a:t>
            </a:r>
            <a:r>
              <a:rPr lang="de-DE" sz="2200" dirty="0" smtClean="0"/>
              <a:t>Elektrisch </a:t>
            </a:r>
            <a:r>
              <a:rPr lang="de-DE" sz="2200" dirty="0"/>
              <a:t>laden Smart </a:t>
            </a:r>
            <a:r>
              <a:rPr lang="de-DE" sz="2200" dirty="0" err="1" smtClean="0"/>
              <a:t>Zwolle</a:t>
            </a:r>
            <a:endParaRPr lang="nl-NL" sz="2200" dirty="0"/>
          </a:p>
        </p:txBody>
      </p:sp>
      <p:sp>
        <p:nvSpPr>
          <p:cNvPr id="8" name="Rechthoek 7"/>
          <p:cNvSpPr/>
          <p:nvPr/>
        </p:nvSpPr>
        <p:spPr>
          <a:xfrm>
            <a:off x="107504" y="1275606"/>
            <a:ext cx="8928992" cy="37444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1400"/>
              </a:lnSpc>
              <a:defRPr/>
            </a:pPr>
            <a:endParaRPr lang="nl-NL" sz="800" dirty="0" smtClean="0">
              <a:solidFill>
                <a:srgbClr val="017BC6"/>
              </a:solidFill>
              <a:latin typeface="Verdana"/>
            </a:endParaRPr>
          </a:p>
          <a:p>
            <a:pPr lvl="0">
              <a:lnSpc>
                <a:spcPts val="1400"/>
              </a:lnSpc>
              <a:defRPr/>
            </a:pPr>
            <a:r>
              <a:rPr lang="nl-NL" sz="900" dirty="0" smtClean="0">
                <a:solidFill>
                  <a:srgbClr val="017BC6"/>
                </a:solidFill>
                <a:latin typeface="Verdana"/>
              </a:rPr>
              <a:t>Introductie</a:t>
            </a:r>
            <a:endParaRPr lang="nl-NL" sz="900" dirty="0">
              <a:solidFill>
                <a:srgbClr val="000000"/>
              </a:solidFill>
              <a:latin typeface="Verdana"/>
            </a:endParaRPr>
          </a:p>
          <a:p>
            <a:pPr lvl="0">
              <a:lnSpc>
                <a:spcPts val="1400"/>
              </a:lnSpc>
            </a:pPr>
            <a:r>
              <a:rPr lang="nl-NL" sz="800" b="1" dirty="0">
                <a:solidFill>
                  <a:srgbClr val="000000"/>
                </a:solidFill>
              </a:rPr>
              <a:t>De aanleiding voor deze casus is de verwachte grote groei van het gebruik van elektrisch vervoer en daarmee de toenemende vraag naar laadpalen. Het laden via elektrische oplaadpalen zal een grote elektriciteitsvraag op het netwerk tot gevolg hebben. De vraag voor de gemeente Zwolle is: In hoeverre is de huidige capaciteit van het elektriciteitsnetwerk (specifiek de bekabeling en de transformatorstations beheerd door </a:t>
            </a:r>
            <a:r>
              <a:rPr lang="nl-NL" sz="800" b="1" dirty="0" err="1">
                <a:solidFill>
                  <a:srgbClr val="000000"/>
                </a:solidFill>
              </a:rPr>
              <a:t>Enexis</a:t>
            </a:r>
            <a:r>
              <a:rPr lang="nl-NL" sz="800" b="1" dirty="0">
                <a:solidFill>
                  <a:srgbClr val="000000"/>
                </a:solidFill>
              </a:rPr>
              <a:t>) in staat om aan deze toenemende vraag te voldoen? Hoeveel elektrische auto’s of laadpalen kunnen in het huidige netwerk gefaciliteerd worden zonder dat het netwerk wordt overbelast (i.e. de capaciteit van de transformatorstations of bekabeling wordt overschreden)? Binnen Smart Hub Zwolle wordt gewerkt aan een tool die deze vragen kan beantwoorden. Hiervoor is van verschillende partijen data nodig.</a:t>
            </a:r>
          </a:p>
          <a:p>
            <a:pPr lvl="0">
              <a:lnSpc>
                <a:spcPts val="1400"/>
              </a:lnSpc>
            </a:pPr>
            <a:endParaRPr lang="nl-NL" sz="800" i="1" dirty="0">
              <a:solidFill>
                <a:srgbClr val="000000"/>
              </a:solidFill>
              <a:latin typeface="Verdana"/>
            </a:endParaRPr>
          </a:p>
          <a:p>
            <a:pPr lvl="0">
              <a:lnSpc>
                <a:spcPts val="1400"/>
              </a:lnSpc>
              <a:defRPr/>
            </a:pPr>
            <a:r>
              <a:rPr lang="nl-NL" sz="900" dirty="0">
                <a:solidFill>
                  <a:srgbClr val="017BC6"/>
                </a:solidFill>
                <a:latin typeface="Verdana"/>
              </a:rPr>
              <a:t>Doel</a:t>
            </a:r>
          </a:p>
          <a:p>
            <a:pPr lvl="0">
              <a:lnSpc>
                <a:spcPts val="1400"/>
              </a:lnSpc>
            </a:pPr>
            <a:r>
              <a:rPr lang="nl-NL" sz="800" b="1" dirty="0">
                <a:solidFill>
                  <a:srgbClr val="000000"/>
                </a:solidFill>
              </a:rPr>
              <a:t>Om tot de softwaretool te komen die de vraag voor de gemeente Zwolle kan beantwoorden is veel informatie nodig (o.a. locatie en capaciteit van transformatorstations, laadvermogen van oplaadpalen, aantal elektrische auto’s). Een deel van die informatie is al beschikbaar en een deel moet nog worden ontsloten. Hierbij is de verwachting dat niet alle vereiste data makkelijk ter beschikking wordt gesteld (o.a. door privacy of bedrijfsmatige overwegingen). Het VIVET project helpt bij:</a:t>
            </a:r>
          </a:p>
          <a:p>
            <a:pPr marL="285750" lvl="0" indent="-285750">
              <a:lnSpc>
                <a:spcPts val="1400"/>
              </a:lnSpc>
              <a:buFontTx/>
              <a:buChar char="-"/>
            </a:pPr>
            <a:r>
              <a:rPr lang="nl-NL" sz="800" b="1" dirty="0">
                <a:solidFill>
                  <a:srgbClr val="000000"/>
                </a:solidFill>
              </a:rPr>
              <a:t>het ontsluiten van de benodigde informatie door gebruik van het binnen project E ontwikkelde datamodel en ICT infrastructuur</a:t>
            </a:r>
          </a:p>
          <a:p>
            <a:pPr marL="285750" lvl="0" indent="-285750">
              <a:lnSpc>
                <a:spcPts val="1400"/>
              </a:lnSpc>
              <a:buFontTx/>
              <a:buChar char="-"/>
            </a:pPr>
            <a:r>
              <a:rPr lang="nl-NL" sz="800" b="1" dirty="0">
                <a:solidFill>
                  <a:srgbClr val="000000"/>
                </a:solidFill>
              </a:rPr>
              <a:t>De uiteindelijke oplossing reproduceerbaar te maken voor het gebruik in andere gemeentes. </a:t>
            </a:r>
          </a:p>
          <a:p>
            <a:pPr marL="285750" lvl="0" indent="-285750">
              <a:lnSpc>
                <a:spcPts val="1400"/>
              </a:lnSpc>
              <a:buFontTx/>
              <a:buChar char="-"/>
              <a:defRPr/>
            </a:pPr>
            <a:endParaRPr lang="nl-NL" sz="800" dirty="0">
              <a:solidFill>
                <a:srgbClr val="000000"/>
              </a:solidFill>
              <a:latin typeface="Verdana"/>
            </a:endParaRPr>
          </a:p>
          <a:p>
            <a:pPr lvl="0">
              <a:lnSpc>
                <a:spcPts val="1400"/>
              </a:lnSpc>
              <a:defRPr/>
            </a:pPr>
            <a:r>
              <a:rPr lang="nl-NL" sz="900" dirty="0">
                <a:solidFill>
                  <a:srgbClr val="017BC6"/>
                </a:solidFill>
                <a:latin typeface="Verdana"/>
              </a:rPr>
              <a:t>Primaire Actor</a:t>
            </a:r>
          </a:p>
          <a:p>
            <a:pPr marL="285750" lvl="0" indent="-285750">
              <a:lnSpc>
                <a:spcPts val="1400"/>
              </a:lnSpc>
              <a:buFontTx/>
              <a:buChar char="-"/>
              <a:defRPr/>
            </a:pPr>
            <a:r>
              <a:rPr lang="nl-NL" sz="800" b="1" dirty="0">
                <a:solidFill>
                  <a:srgbClr val="000000"/>
                </a:solidFill>
              </a:rPr>
              <a:t>Smart Hub Zwolle</a:t>
            </a:r>
            <a:endParaRPr lang="nl-NL" sz="800" b="1" dirty="0">
              <a:solidFill>
                <a:srgbClr val="000000"/>
              </a:solidFill>
              <a:highlight>
                <a:srgbClr val="FFFF00"/>
              </a:highlight>
            </a:endParaRPr>
          </a:p>
          <a:p>
            <a:pPr marL="285750" lvl="0" indent="-285750">
              <a:lnSpc>
                <a:spcPts val="1400"/>
              </a:lnSpc>
              <a:buFontTx/>
              <a:buChar char="-"/>
              <a:defRPr/>
            </a:pPr>
            <a:endParaRPr lang="nl-NL" sz="800" dirty="0">
              <a:solidFill>
                <a:srgbClr val="000000"/>
              </a:solidFill>
              <a:highlight>
                <a:srgbClr val="FFFF00"/>
              </a:highlight>
              <a:latin typeface="Verdana"/>
            </a:endParaRPr>
          </a:p>
          <a:p>
            <a:pPr lvl="0">
              <a:lnSpc>
                <a:spcPts val="1400"/>
              </a:lnSpc>
              <a:defRPr/>
            </a:pPr>
            <a:r>
              <a:rPr lang="nl-NL" sz="900" dirty="0">
                <a:solidFill>
                  <a:srgbClr val="017BC6"/>
                </a:solidFill>
                <a:latin typeface="Verdana"/>
              </a:rPr>
              <a:t>Randvoorwaarden</a:t>
            </a:r>
          </a:p>
          <a:p>
            <a:pPr marL="285750" lvl="0" indent="-285750">
              <a:lnSpc>
                <a:spcPts val="1400"/>
              </a:lnSpc>
              <a:buFontTx/>
              <a:buChar char="-"/>
              <a:defRPr/>
            </a:pPr>
            <a:r>
              <a:rPr lang="nl-NL" sz="800" b="1" dirty="0">
                <a:solidFill>
                  <a:srgbClr val="000000"/>
                </a:solidFill>
              </a:rPr>
              <a:t>Voor het uitvoeren van de </a:t>
            </a:r>
            <a:r>
              <a:rPr lang="nl-NL" sz="800" b="1" dirty="0" err="1">
                <a:solidFill>
                  <a:srgbClr val="000000"/>
                </a:solidFill>
              </a:rPr>
              <a:t>Use</a:t>
            </a:r>
            <a:r>
              <a:rPr lang="nl-NL" sz="800" b="1" dirty="0">
                <a:solidFill>
                  <a:srgbClr val="000000"/>
                </a:solidFill>
              </a:rPr>
              <a:t> Case wordt gebruik gemaakt van het onder project ontwikkelde datamodel en ICT infrastructuur</a:t>
            </a:r>
          </a:p>
          <a:p>
            <a:pPr marL="285750" lvl="0" indent="-285750">
              <a:lnSpc>
                <a:spcPts val="1400"/>
              </a:lnSpc>
              <a:buFontTx/>
              <a:buChar char="-"/>
              <a:defRPr/>
            </a:pPr>
            <a:r>
              <a:rPr lang="nl-NL" sz="800" b="1" dirty="0">
                <a:solidFill>
                  <a:srgbClr val="000000"/>
                </a:solidFill>
              </a:rPr>
              <a:t>Voor het verkrijgen van de data is medewerking van </a:t>
            </a:r>
            <a:r>
              <a:rPr lang="nl-NL" sz="800" b="1" dirty="0" err="1">
                <a:solidFill>
                  <a:srgbClr val="000000"/>
                </a:solidFill>
              </a:rPr>
              <a:t>Enexis</a:t>
            </a:r>
            <a:r>
              <a:rPr lang="nl-NL" sz="800" b="1" dirty="0">
                <a:solidFill>
                  <a:srgbClr val="000000"/>
                </a:solidFill>
              </a:rPr>
              <a:t> en NBNL benodigd.</a:t>
            </a:r>
          </a:p>
          <a:p>
            <a:pPr algn="ctr"/>
            <a:endParaRPr lang="nl-NL" sz="800" dirty="0"/>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a:t>13:15 – 13:30</a:t>
            </a:r>
          </a:p>
        </p:txBody>
      </p:sp>
    </p:spTree>
    <p:extLst>
      <p:ext uri="{BB962C8B-B14F-4D97-AF65-F5344CB8AC3E}">
        <p14:creationId xmlns:p14="http://schemas.microsoft.com/office/powerpoint/2010/main" val="2461528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0404"/>
            <a:ext cx="8229600" cy="497210"/>
          </a:xfrm>
        </p:spPr>
        <p:txBody>
          <a:bodyPr/>
          <a:lstStyle/>
          <a:p>
            <a:pPr marL="0" marR="0" fontAlgn="t">
              <a:spcBef>
                <a:spcPts val="0"/>
              </a:spcBef>
              <a:spcAft>
                <a:spcPts val="0"/>
              </a:spcAft>
            </a:pPr>
            <a:r>
              <a:rPr lang="nl-NL" dirty="0">
                <a:latin typeface="Calibri" panose="020F0502020204030204" pitchFamily="34" charset="0"/>
              </a:rPr>
              <a:t>Informatiemodellering t.b.v. energietransitie</a:t>
            </a:r>
          </a:p>
        </p:txBody>
      </p:sp>
      <p:sp>
        <p:nvSpPr>
          <p:cNvPr id="3" name="Tekstvak 2"/>
          <p:cNvSpPr txBox="1"/>
          <p:nvPr/>
        </p:nvSpPr>
        <p:spPr>
          <a:xfrm>
            <a:off x="7238520" y="4722698"/>
            <a:ext cx="1467068" cy="369332"/>
          </a:xfrm>
          <a:prstGeom prst="rect">
            <a:avLst/>
          </a:prstGeom>
          <a:noFill/>
        </p:spPr>
        <p:txBody>
          <a:bodyPr wrap="none" rtlCol="0">
            <a:spAutoFit/>
          </a:bodyPr>
          <a:lstStyle/>
          <a:p>
            <a:r>
              <a:rPr lang="nl-NL" dirty="0" smtClean="0">
                <a:latin typeface="Calibri" panose="020F0502020204030204" pitchFamily="34" charset="0"/>
              </a:rPr>
              <a:t>13:30</a:t>
            </a:r>
            <a:r>
              <a:rPr lang="nl-NL" dirty="0"/>
              <a:t> – </a:t>
            </a:r>
            <a:r>
              <a:rPr lang="nl-NL" dirty="0" smtClean="0">
                <a:latin typeface="Calibri" panose="020F0502020204030204" pitchFamily="34" charset="0"/>
              </a:rPr>
              <a:t>13:45</a:t>
            </a:r>
            <a:endParaRPr lang="nl-NL" dirty="0"/>
          </a:p>
        </p:txBody>
      </p:sp>
      <p:sp>
        <p:nvSpPr>
          <p:cNvPr id="4" name="Rechthoek 3"/>
          <p:cNvSpPr/>
          <p:nvPr/>
        </p:nvSpPr>
        <p:spPr>
          <a:xfrm>
            <a:off x="1763688" y="1455626"/>
            <a:ext cx="3024336" cy="6480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IM-</a:t>
            </a:r>
            <a:r>
              <a:rPr lang="nl-NL" dirty="0" err="1" smtClean="0"/>
              <a:t>EnergieVoorziening</a:t>
            </a:r>
            <a:endParaRPr lang="nl-NL" dirty="0"/>
          </a:p>
        </p:txBody>
      </p:sp>
      <p:sp>
        <p:nvSpPr>
          <p:cNvPr id="5" name="Rechthoek 4"/>
          <p:cNvSpPr/>
          <p:nvPr/>
        </p:nvSpPr>
        <p:spPr>
          <a:xfrm>
            <a:off x="3635896" y="2571750"/>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IM-Installaties</a:t>
            </a:r>
          </a:p>
        </p:txBody>
      </p:sp>
      <p:cxnSp>
        <p:nvCxnSpPr>
          <p:cNvPr id="7" name="Gebogen verbindingslijn 6"/>
          <p:cNvCxnSpPr>
            <a:stCxn id="4" idx="2"/>
            <a:endCxn id="5" idx="1"/>
          </p:cNvCxnSpPr>
          <p:nvPr/>
        </p:nvCxnSpPr>
        <p:spPr>
          <a:xfrm rot="16200000" flipH="1">
            <a:off x="3059832" y="2319722"/>
            <a:ext cx="792088" cy="360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bogen verbindingslijn 10"/>
          <p:cNvCxnSpPr>
            <a:stCxn id="4" idx="2"/>
            <a:endCxn id="14" idx="1"/>
          </p:cNvCxnSpPr>
          <p:nvPr/>
        </p:nvCxnSpPr>
        <p:spPr>
          <a:xfrm rot="16200000" flipH="1">
            <a:off x="2591780" y="2787774"/>
            <a:ext cx="1728192" cy="360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hthoek 13"/>
          <p:cNvSpPr/>
          <p:nvPr/>
        </p:nvSpPr>
        <p:spPr>
          <a:xfrm>
            <a:off x="3635896" y="3507854"/>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IM-….</a:t>
            </a:r>
          </a:p>
        </p:txBody>
      </p:sp>
      <p:sp>
        <p:nvSpPr>
          <p:cNvPr id="9" name="Ovaal 8"/>
          <p:cNvSpPr/>
          <p:nvPr/>
        </p:nvSpPr>
        <p:spPr>
          <a:xfrm>
            <a:off x="3672007" y="2377759"/>
            <a:ext cx="208823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1475656" y="4296379"/>
            <a:ext cx="6192688" cy="369332"/>
          </a:xfrm>
          <a:prstGeom prst="rect">
            <a:avLst/>
          </a:prstGeom>
        </p:spPr>
        <p:txBody>
          <a:bodyPr wrap="square">
            <a:spAutoFit/>
          </a:bodyPr>
          <a:lstStyle/>
          <a:p>
            <a:r>
              <a:rPr lang="nl-NL" dirty="0">
                <a:hlinkClick r:id="rId3"/>
              </a:rPr>
              <a:t>https://register.geostandaarden.nl/?url=imkl2015</a:t>
            </a:r>
            <a:endParaRPr lang="nl-NL" dirty="0"/>
          </a:p>
        </p:txBody>
      </p:sp>
      <p:sp>
        <p:nvSpPr>
          <p:cNvPr id="8" name="Tekstvak 7"/>
          <p:cNvSpPr txBox="1"/>
          <p:nvPr/>
        </p:nvSpPr>
        <p:spPr>
          <a:xfrm>
            <a:off x="179512" y="4296379"/>
            <a:ext cx="1455720" cy="369332"/>
          </a:xfrm>
          <a:prstGeom prst="rect">
            <a:avLst/>
          </a:prstGeom>
          <a:noFill/>
        </p:spPr>
        <p:txBody>
          <a:bodyPr wrap="none" rtlCol="0">
            <a:spAutoFit/>
          </a:bodyPr>
          <a:lstStyle/>
          <a:p>
            <a:r>
              <a:rPr lang="nl-NL" dirty="0" smtClean="0"/>
              <a:t>Ter inspiratie:</a:t>
            </a:r>
            <a:endParaRPr lang="nl-NL" dirty="0"/>
          </a:p>
        </p:txBody>
      </p:sp>
      <p:sp>
        <p:nvSpPr>
          <p:cNvPr id="10" name="Ovaal 9"/>
          <p:cNvSpPr/>
          <p:nvPr/>
        </p:nvSpPr>
        <p:spPr>
          <a:xfrm>
            <a:off x="6912260" y="15996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Usecases</a:t>
            </a:r>
            <a:endParaRPr lang="nl-NL" dirty="0"/>
          </a:p>
        </p:txBody>
      </p:sp>
      <p:sp>
        <p:nvSpPr>
          <p:cNvPr id="13" name="Ovaal 12"/>
          <p:cNvSpPr/>
          <p:nvPr/>
        </p:nvSpPr>
        <p:spPr>
          <a:xfrm>
            <a:off x="7064660" y="17520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Usecases</a:t>
            </a:r>
            <a:endParaRPr lang="nl-NL" dirty="0"/>
          </a:p>
        </p:txBody>
      </p:sp>
      <p:sp>
        <p:nvSpPr>
          <p:cNvPr id="15" name="Ovaal 14"/>
          <p:cNvSpPr/>
          <p:nvPr/>
        </p:nvSpPr>
        <p:spPr>
          <a:xfrm>
            <a:off x="7217060" y="19044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Usecases</a:t>
            </a:r>
            <a:endParaRPr lang="nl-NL" dirty="0"/>
          </a:p>
        </p:txBody>
      </p:sp>
      <p:sp>
        <p:nvSpPr>
          <p:cNvPr id="16" name="Ovaal 15"/>
          <p:cNvSpPr/>
          <p:nvPr/>
        </p:nvSpPr>
        <p:spPr>
          <a:xfrm>
            <a:off x="7369460" y="2056841"/>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Usecases</a:t>
            </a:r>
            <a:endParaRPr lang="nl-NL" dirty="0"/>
          </a:p>
        </p:txBody>
      </p:sp>
      <p:cxnSp>
        <p:nvCxnSpPr>
          <p:cNvPr id="17" name="Gekromde verbindingslijn 16"/>
          <p:cNvCxnSpPr>
            <a:stCxn id="10" idx="2"/>
            <a:endCxn id="5" idx="3"/>
          </p:cNvCxnSpPr>
          <p:nvPr/>
        </p:nvCxnSpPr>
        <p:spPr>
          <a:xfrm rot="10800000" flipV="1">
            <a:off x="5796136" y="1851668"/>
            <a:ext cx="1116124" cy="10441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Gekromde verbindingslijn 18"/>
          <p:cNvCxnSpPr>
            <a:stCxn id="13" idx="2"/>
            <a:endCxn id="9" idx="6"/>
          </p:cNvCxnSpPr>
          <p:nvPr/>
        </p:nvCxnSpPr>
        <p:spPr>
          <a:xfrm rot="10800000" flipV="1">
            <a:off x="5760240" y="2004069"/>
            <a:ext cx="1304421" cy="913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kromde verbindingslijn 21"/>
          <p:cNvCxnSpPr>
            <a:stCxn id="15" idx="2"/>
            <a:endCxn id="9" idx="6"/>
          </p:cNvCxnSpPr>
          <p:nvPr/>
        </p:nvCxnSpPr>
        <p:spPr>
          <a:xfrm rot="10800000" flipV="1">
            <a:off x="5760240" y="2156469"/>
            <a:ext cx="1456821" cy="761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kromde verbindingslijn 24"/>
          <p:cNvCxnSpPr>
            <a:stCxn id="16" idx="2"/>
            <a:endCxn id="9" idx="6"/>
          </p:cNvCxnSpPr>
          <p:nvPr/>
        </p:nvCxnSpPr>
        <p:spPr>
          <a:xfrm rot="10800000" flipV="1">
            <a:off x="5760240" y="2308869"/>
            <a:ext cx="1609221" cy="6089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Geonovum presentatie breedbeeld">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novum presentatie breedbeeld.potx" id="{16406371-B4C0-4813-9BAB-C342ED49275D}" vid="{BE602C00-B605-4313-918B-4B5C91508E7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Geonovum presentatie breedbeeld</Template>
  <TotalTime>0</TotalTime>
  <Words>1587</Words>
  <Application>Microsoft Office PowerPoint</Application>
  <PresentationFormat>Diavoorstelling (16:9)</PresentationFormat>
  <Paragraphs>326</Paragraphs>
  <Slides>29</Slides>
  <Notes>15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29</vt:i4>
      </vt:variant>
    </vt:vector>
  </HeadingPairs>
  <TitlesOfParts>
    <vt:vector size="35" baseType="lpstr">
      <vt:lpstr>Arial</vt:lpstr>
      <vt:lpstr>Calibri</vt:lpstr>
      <vt:lpstr>Ink Free</vt:lpstr>
      <vt:lpstr>Verdana</vt:lpstr>
      <vt:lpstr>Wingdings</vt:lpstr>
      <vt:lpstr>Geonovum presentatie breedbeeld</vt:lpstr>
      <vt:lpstr>Kickoff VIMET-I</vt:lpstr>
      <vt:lpstr>Agenda</vt:lpstr>
      <vt:lpstr>Opening en Kennismaking</vt:lpstr>
      <vt:lpstr>Genodigden</vt:lpstr>
      <vt:lpstr>Aanleiding opdracht</vt:lpstr>
      <vt:lpstr>Deliverables opdracht</vt:lpstr>
      <vt:lpstr> Usecase 1 - Productiecapaciteit zon-PV uit PIR/CERES </vt:lpstr>
      <vt:lpstr> Usecase 2 - Elektrisch laden Smart Zwolle</vt:lpstr>
      <vt:lpstr>Informatiemodellering t.b.v. energietransitie</vt:lpstr>
      <vt:lpstr>Projectaanpak(1 - Activiteiten)</vt:lpstr>
      <vt:lpstr>Projectaanpak(2 - globale planning)</vt:lpstr>
      <vt:lpstr>Projectaanpak(3 - tooling)</vt:lpstr>
      <vt:lpstr>Projectaanpak(4 - werkwijze)</vt:lpstr>
      <vt:lpstr>Resultaat (sneak preview)</vt:lpstr>
      <vt:lpstr>Wat weten we al?</vt:lpstr>
      <vt:lpstr>Domeinen</vt:lpstr>
      <vt:lpstr>Datasets</vt:lpstr>
      <vt:lpstr>Projecten</vt:lpstr>
      <vt:lpstr>Afsprakenstelsels</vt:lpstr>
      <vt:lpstr>Standaarden / Normen</vt:lpstr>
      <vt:lpstr>Informatiemodellen</vt:lpstr>
      <vt:lpstr>Taxonomieën / Classificaties</vt:lpstr>
      <vt:lpstr>ff bakkie?</vt:lpstr>
      <vt:lpstr>Brainstorm aspecten informatiemodel energie installaties(1)</vt:lpstr>
      <vt:lpstr>Brainstorm aspecten informatiemodel energie installaties(2)</vt:lpstr>
      <vt:lpstr>Brainstorm aspecten informatiemodel energie installaties(3)</vt:lpstr>
      <vt:lpstr>Brainstorm aspecten informatiemodel energie installaties(4)</vt:lpstr>
      <vt:lpstr>Terugkoppeling en Afspraken</vt:lpstr>
      <vt:lpstr>Rondvraag en Sluiting</vt:lpstr>
    </vt:vector>
  </TitlesOfParts>
  <Company>Alliander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Gelder, Jan van</dc:creator>
  <cp:lastModifiedBy>Gelder, Jan van</cp:lastModifiedBy>
  <cp:revision>55</cp:revision>
  <dcterms:created xsi:type="dcterms:W3CDTF">2020-02-03T13:34:01Z</dcterms:created>
  <dcterms:modified xsi:type="dcterms:W3CDTF">2020-02-10T10:55:39Z</dcterms:modified>
</cp:coreProperties>
</file>