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60" r:id="rId5"/>
    <p:sldId id="259" r:id="rId6"/>
    <p:sldId id="261" r:id="rId7"/>
    <p:sldId id="267" r:id="rId8"/>
    <p:sldId id="262" r:id="rId9"/>
    <p:sldId id="266" r:id="rId10"/>
    <p:sldId id="263" r:id="rId11"/>
    <p:sldId id="264" r:id="rId12"/>
    <p:sldId id="265"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2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4D9E98-D934-488F-8B9B-9BE75519BAD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B90E3139-C92C-4263-909E-DE414841A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AD34EEF7-14B5-4E5C-9D2F-DC7DD8F7136F}"/>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5" name="Tijdelijke aanduiding voor voettekst 4">
            <a:extLst>
              <a:ext uri="{FF2B5EF4-FFF2-40B4-BE49-F238E27FC236}">
                <a16:creationId xmlns:a16="http://schemas.microsoft.com/office/drawing/2014/main" id="{8F4EB9E3-C7CC-4031-BBF3-82585D8E7E8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ED3063E-240D-4650-A425-923B6AAC1806}"/>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123180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6473FD-95B6-4709-8F97-36B33DED8A74}"/>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0C012218-A35D-4C1D-BBE6-F39C68FDB793}"/>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6192936-EACF-4216-9C8A-7A9F8A5D85EF}"/>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5" name="Tijdelijke aanduiding voor voettekst 4">
            <a:extLst>
              <a:ext uri="{FF2B5EF4-FFF2-40B4-BE49-F238E27FC236}">
                <a16:creationId xmlns:a16="http://schemas.microsoft.com/office/drawing/2014/main" id="{81BA3ED1-6FA9-4AD5-A3CC-D609AC6869A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E10BA02-C41C-4646-816B-BE0A7949F3A4}"/>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65343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846803B-266F-463D-AECC-9B2513FBC7B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8F267C0C-C7B2-4EB7-93A0-E2476C3947C3}"/>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21D3AF-0373-48FA-8AC7-6E929688104D}"/>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5" name="Tijdelijke aanduiding voor voettekst 4">
            <a:extLst>
              <a:ext uri="{FF2B5EF4-FFF2-40B4-BE49-F238E27FC236}">
                <a16:creationId xmlns:a16="http://schemas.microsoft.com/office/drawing/2014/main" id="{8AF98200-13D0-48E4-BCC1-279298C2143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FE609DD-D0D0-4AF7-ADC7-781898FC8867}"/>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33887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7709-66DE-45C8-B114-EF10A9E6C0B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D4A678D-7403-408D-85FA-3FFDFC80234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84E60DC-EE0E-4996-B834-04BBF400A5B1}"/>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5" name="Tijdelijke aanduiding voor voettekst 4">
            <a:extLst>
              <a:ext uri="{FF2B5EF4-FFF2-40B4-BE49-F238E27FC236}">
                <a16:creationId xmlns:a16="http://schemas.microsoft.com/office/drawing/2014/main" id="{B43A1540-0605-4EE7-BC04-9DC3A127493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FFFFDBC-EB80-401C-B8AE-A638213F9B84}"/>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1906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AE6E27-D8B3-4028-B960-1350A26AAF15}"/>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5E216E0-43F2-4A6A-BC13-BB0DAF527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65E930F3-BADB-493F-8E51-0E44D92F3D39}"/>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5" name="Tijdelijke aanduiding voor voettekst 4">
            <a:extLst>
              <a:ext uri="{FF2B5EF4-FFF2-40B4-BE49-F238E27FC236}">
                <a16:creationId xmlns:a16="http://schemas.microsoft.com/office/drawing/2014/main" id="{19388337-C674-45F7-8BA8-0421503AAAC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A32BE97-2DBF-4323-A02A-B606A19CA84A}"/>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76730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6805F1-8284-4AEF-B567-C1BB0414964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7E5F41E1-1B9F-48A0-AED8-7F503AC3536C}"/>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D6270AD-EB7B-4973-B0A1-44C677EA108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DC5CA00E-B97D-47EB-92C3-711BA919D577}"/>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6" name="Tijdelijke aanduiding voor voettekst 5">
            <a:extLst>
              <a:ext uri="{FF2B5EF4-FFF2-40B4-BE49-F238E27FC236}">
                <a16:creationId xmlns:a16="http://schemas.microsoft.com/office/drawing/2014/main" id="{104FCC8D-F7F3-4AD5-A119-2DCA33E33D6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EC529A8-CCAD-42E8-A43F-74809F3E216B}"/>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205949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B75116-E8AB-41DA-9F85-9AD07BC6D1D6}"/>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F5F5BB6-D87C-4C50-BD24-426F90F0D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DBC8592-39AB-4E79-84AF-B4CA7481890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FBFE96F-F38E-4EFB-A590-3758F5CE5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F93FB27-E07F-4CA5-8FFC-C7944CBD0055}"/>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E4BA0F9-7FE9-49F4-94E4-DA4EEF92C097}"/>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8" name="Tijdelijke aanduiding voor voettekst 7">
            <a:extLst>
              <a:ext uri="{FF2B5EF4-FFF2-40B4-BE49-F238E27FC236}">
                <a16:creationId xmlns:a16="http://schemas.microsoft.com/office/drawing/2014/main" id="{6E5D8CC5-3E4C-4C1E-A28D-80A55469DE5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B004F68-EF4A-4792-B78A-1BD418A44946}"/>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369020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F64070-0373-4A8C-82F9-0FB65AF9B655}"/>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3219A57-FFF4-4582-A2C9-BE27DB0C626A}"/>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4" name="Tijdelijke aanduiding voor voettekst 3">
            <a:extLst>
              <a:ext uri="{FF2B5EF4-FFF2-40B4-BE49-F238E27FC236}">
                <a16:creationId xmlns:a16="http://schemas.microsoft.com/office/drawing/2014/main" id="{824B7E33-CCE3-45B3-ACF3-C532FD05E01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3CB32F6-21C1-4BED-B300-50E8B624AAF0}"/>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41235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0B42E7B-0956-4D5E-B69B-95DBE112CE4C}"/>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3" name="Tijdelijke aanduiding voor voettekst 2">
            <a:extLst>
              <a:ext uri="{FF2B5EF4-FFF2-40B4-BE49-F238E27FC236}">
                <a16:creationId xmlns:a16="http://schemas.microsoft.com/office/drawing/2014/main" id="{F74AA1B7-DFD1-4746-ACF2-26DA818FC44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64B585F-C878-4226-B412-E5B0B9018626}"/>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290215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B8E01D-6A96-4A52-A43F-1BA042F852B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65B8BDF1-D617-42DC-8A7C-7ADA3A038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794FEAD3-77C4-46A7-99F1-D0B318D45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9BE73DA-AC72-410C-9B65-788C221CA436}"/>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6" name="Tijdelijke aanduiding voor voettekst 5">
            <a:extLst>
              <a:ext uri="{FF2B5EF4-FFF2-40B4-BE49-F238E27FC236}">
                <a16:creationId xmlns:a16="http://schemas.microsoft.com/office/drawing/2014/main" id="{2B556925-8C13-4FD1-8BD0-08C3B9B2661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1A57D39-B357-4D2B-B2E8-69ED01904CAA}"/>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31808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55E75-5C1A-40CD-BB9D-F040923DAC4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918A4CCA-0002-400B-B98B-F81B6181B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17358AE-6D3D-4090-B7EE-F44931F35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7EE0E11-EDFC-4124-BE4C-AD97314904A4}"/>
              </a:ext>
            </a:extLst>
          </p:cNvPr>
          <p:cNvSpPr>
            <a:spLocks noGrp="1"/>
          </p:cNvSpPr>
          <p:nvPr>
            <p:ph type="dt" sz="half" idx="10"/>
          </p:nvPr>
        </p:nvSpPr>
        <p:spPr/>
        <p:txBody>
          <a:bodyPr/>
          <a:lstStyle/>
          <a:p>
            <a:fld id="{45EA7B53-1E99-47A7-A8E3-90BCF7392856}" type="datetimeFigureOut">
              <a:rPr lang="nl-NL" smtClean="0"/>
              <a:t>10-12-2019</a:t>
            </a:fld>
            <a:endParaRPr lang="nl-NL"/>
          </a:p>
        </p:txBody>
      </p:sp>
      <p:sp>
        <p:nvSpPr>
          <p:cNvPr id="6" name="Tijdelijke aanduiding voor voettekst 5">
            <a:extLst>
              <a:ext uri="{FF2B5EF4-FFF2-40B4-BE49-F238E27FC236}">
                <a16:creationId xmlns:a16="http://schemas.microsoft.com/office/drawing/2014/main" id="{7EE9785B-0523-46FE-B056-100B930DAB2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B6BE2BB-F858-42DF-92B5-5226CA0419BB}"/>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118491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F6242B7-C406-48AB-939C-B326B59E2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AF8D8D73-1B09-4C3E-A448-D7AE12105E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18DFC53-1C08-4452-ADFA-2F34D8C23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A7B53-1E99-47A7-A8E3-90BCF7392856}" type="datetimeFigureOut">
              <a:rPr lang="nl-NL" smtClean="0"/>
              <a:t>10-12-2019</a:t>
            </a:fld>
            <a:endParaRPr lang="nl-NL"/>
          </a:p>
        </p:txBody>
      </p:sp>
      <p:sp>
        <p:nvSpPr>
          <p:cNvPr id="5" name="Tijdelijke aanduiding voor voettekst 4">
            <a:extLst>
              <a:ext uri="{FF2B5EF4-FFF2-40B4-BE49-F238E27FC236}">
                <a16:creationId xmlns:a16="http://schemas.microsoft.com/office/drawing/2014/main" id="{477D9C00-6D89-4833-A74B-35DE1619C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5689BF4C-E510-4C40-8012-308E331E9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677F2-6081-43B2-AF41-3225302F7FA0}" type="slidenum">
              <a:rPr lang="nl-NL" smtClean="0"/>
              <a:t>‹nr.›</a:t>
            </a:fld>
            <a:endParaRPr lang="nl-NL"/>
          </a:p>
        </p:txBody>
      </p:sp>
    </p:spTree>
    <p:extLst>
      <p:ext uri="{BB962C8B-B14F-4D97-AF65-F5344CB8AC3E}">
        <p14:creationId xmlns:p14="http://schemas.microsoft.com/office/powerpoint/2010/main" val="154764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0C0962D-1681-472F-A708-2E4148AE807B}"/>
              </a:ext>
            </a:extLst>
          </p:cNvPr>
          <p:cNvSpPr>
            <a:spLocks noGrp="1"/>
          </p:cNvSpPr>
          <p:nvPr>
            <p:ph type="title"/>
          </p:nvPr>
        </p:nvSpPr>
        <p:spPr>
          <a:xfrm>
            <a:off x="831850" y="33338"/>
            <a:ext cx="10515600" cy="2852737"/>
          </a:xfrm>
        </p:spPr>
        <p:txBody>
          <a:bodyPr>
            <a:normAutofit/>
          </a:bodyPr>
          <a:lstStyle/>
          <a:p>
            <a:r>
              <a:rPr lang="nl-NL"/>
              <a:t>Doorontwikkeling in samenhang</a:t>
            </a:r>
          </a:p>
        </p:txBody>
      </p:sp>
      <p:sp>
        <p:nvSpPr>
          <p:cNvPr id="5" name="Tijdelijke aanduiding voor tekst 4">
            <a:extLst>
              <a:ext uri="{FF2B5EF4-FFF2-40B4-BE49-F238E27FC236}">
                <a16:creationId xmlns:a16="http://schemas.microsoft.com/office/drawing/2014/main" id="{AA09728B-BD27-4342-89CB-F15C981D4A95}"/>
              </a:ext>
            </a:extLst>
          </p:cNvPr>
          <p:cNvSpPr>
            <a:spLocks noGrp="1"/>
          </p:cNvSpPr>
          <p:nvPr>
            <p:ph type="body" idx="1"/>
          </p:nvPr>
        </p:nvSpPr>
        <p:spPr>
          <a:xfrm>
            <a:off x="831850" y="2913063"/>
            <a:ext cx="10515600" cy="1500187"/>
          </a:xfrm>
        </p:spPr>
        <p:txBody>
          <a:bodyPr/>
          <a:lstStyle/>
          <a:p>
            <a:r>
              <a:rPr lang="nl-NL" sz="4000">
                <a:solidFill>
                  <a:prstClr val="black"/>
                </a:solidFill>
                <a:latin typeface="Calibri Light" panose="020F0302020204030204"/>
                <a:ea typeface="+mj-ea"/>
                <a:cs typeface="+mj-cs"/>
              </a:rPr>
              <a:t>Lessons learned uit de linked data demonstrator</a:t>
            </a:r>
            <a:endParaRPr lang="nl-NL"/>
          </a:p>
        </p:txBody>
      </p:sp>
    </p:spTree>
    <p:extLst>
      <p:ext uri="{BB962C8B-B14F-4D97-AF65-F5344CB8AC3E}">
        <p14:creationId xmlns:p14="http://schemas.microsoft.com/office/powerpoint/2010/main" val="81619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6135D-164E-4249-AA04-4D3D248F0EF1}"/>
              </a:ext>
            </a:extLst>
          </p:cNvPr>
          <p:cNvSpPr>
            <a:spLocks noGrp="1"/>
          </p:cNvSpPr>
          <p:nvPr>
            <p:ph type="title"/>
          </p:nvPr>
        </p:nvSpPr>
        <p:spPr/>
        <p:txBody>
          <a:bodyPr/>
          <a:lstStyle/>
          <a:p>
            <a:r>
              <a:rPr lang="nl-NL"/>
              <a:t>Semantische laag (2)</a:t>
            </a:r>
          </a:p>
        </p:txBody>
      </p:sp>
      <p:sp>
        <p:nvSpPr>
          <p:cNvPr id="3" name="Tijdelijke aanduiding voor inhoud 2">
            <a:extLst>
              <a:ext uri="{FF2B5EF4-FFF2-40B4-BE49-F238E27FC236}">
                <a16:creationId xmlns:a16="http://schemas.microsoft.com/office/drawing/2014/main" id="{FDBC48C0-2CE6-438B-B4ED-184060F3F932}"/>
              </a:ext>
            </a:extLst>
          </p:cNvPr>
          <p:cNvSpPr>
            <a:spLocks noGrp="1"/>
          </p:cNvSpPr>
          <p:nvPr>
            <p:ph idx="1"/>
          </p:nvPr>
        </p:nvSpPr>
        <p:spPr/>
        <p:txBody>
          <a:bodyPr/>
          <a:lstStyle/>
          <a:p>
            <a:pPr marL="0" indent="0">
              <a:buNone/>
            </a:pPr>
            <a:r>
              <a:rPr lang="nl-NL"/>
              <a:t>Beschrijft hoe de data in het stelsel zich tot elkaar verhoudt. </a:t>
            </a:r>
          </a:p>
          <a:p>
            <a:pPr marL="0" indent="0">
              <a:buNone/>
            </a:pPr>
            <a:r>
              <a:rPr lang="nl-NL"/>
              <a:t>(hieraan wordt gekoppeld welke data in welke API zit)</a:t>
            </a:r>
          </a:p>
          <a:p>
            <a:pPr marL="0" indent="0">
              <a:buNone/>
            </a:pPr>
            <a:endParaRPr lang="nl-NL"/>
          </a:p>
          <a:p>
            <a:pPr marL="0" indent="0">
              <a:buNone/>
            </a:pPr>
            <a:r>
              <a:rPr lang="nl-NL"/>
              <a:t>De </a:t>
            </a:r>
            <a:r>
              <a:rPr lang="nl-NL" b="1"/>
              <a:t>stelselcatalogus</a:t>
            </a:r>
            <a:r>
              <a:rPr lang="nl-NL"/>
              <a:t> zou hier in theorie voor gebruikt kunnen worden, maar is </a:t>
            </a:r>
            <a:r>
              <a:rPr lang="nl-NL" b="1"/>
              <a:t>nog niet geïntegreerd </a:t>
            </a:r>
            <a:r>
              <a:rPr lang="nl-NL"/>
              <a:t>met de daadwerkelijke definities van data modellen zoals de BAG (die als linked data beschikbaar is)</a:t>
            </a:r>
          </a:p>
          <a:p>
            <a:pPr marL="0" indent="0">
              <a:buNone/>
            </a:pPr>
            <a:endParaRPr lang="nl-NL"/>
          </a:p>
        </p:txBody>
      </p:sp>
    </p:spTree>
    <p:extLst>
      <p:ext uri="{BB962C8B-B14F-4D97-AF65-F5344CB8AC3E}">
        <p14:creationId xmlns:p14="http://schemas.microsoft.com/office/powerpoint/2010/main" val="266414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37B8BB-E0E7-4DAA-9EFA-EF1ACCA43A00}"/>
              </a:ext>
            </a:extLst>
          </p:cNvPr>
          <p:cNvSpPr>
            <a:spLocks noGrp="1"/>
          </p:cNvSpPr>
          <p:nvPr>
            <p:ph type="title"/>
          </p:nvPr>
        </p:nvSpPr>
        <p:spPr/>
        <p:txBody>
          <a:bodyPr/>
          <a:lstStyle/>
          <a:p>
            <a:r>
              <a:rPr lang="nl-NL"/>
              <a:t>Samenhang op data niveau</a:t>
            </a:r>
          </a:p>
        </p:txBody>
      </p:sp>
      <p:sp>
        <p:nvSpPr>
          <p:cNvPr id="3" name="Tijdelijke aanduiding voor inhoud 2">
            <a:extLst>
              <a:ext uri="{FF2B5EF4-FFF2-40B4-BE49-F238E27FC236}">
                <a16:creationId xmlns:a16="http://schemas.microsoft.com/office/drawing/2014/main" id="{CD9A3AE4-5BA6-4547-BFDB-07675333A3BB}"/>
              </a:ext>
            </a:extLst>
          </p:cNvPr>
          <p:cNvSpPr>
            <a:spLocks noGrp="1"/>
          </p:cNvSpPr>
          <p:nvPr>
            <p:ph idx="1"/>
          </p:nvPr>
        </p:nvSpPr>
        <p:spPr>
          <a:xfrm>
            <a:off x="838200" y="1825625"/>
            <a:ext cx="10515600" cy="2679263"/>
          </a:xfrm>
        </p:spPr>
        <p:txBody>
          <a:bodyPr/>
          <a:lstStyle/>
          <a:p>
            <a:pPr marL="0" indent="0">
              <a:buNone/>
            </a:pPr>
            <a:r>
              <a:rPr lang="nl-NL"/>
              <a:t>De data in APIs heeft veelal </a:t>
            </a:r>
            <a:r>
              <a:rPr lang="nl-NL" b="1"/>
              <a:t>geen links naar data in andere APIs</a:t>
            </a:r>
          </a:p>
          <a:p>
            <a:pPr marL="0" indent="0">
              <a:buNone/>
            </a:pPr>
            <a:endParaRPr lang="nl-NL"/>
          </a:p>
          <a:p>
            <a:pPr marL="0" indent="0">
              <a:buNone/>
            </a:pPr>
            <a:r>
              <a:rPr lang="nl-NL"/>
              <a:t>Maar om het stelsel (via APIs) in samenhang te kunnen bevragen, moet een API ook identifiers kunnen teruggeven van eraan gekoppelde basisregistraties. Bijvoorbeeld: aan een NHR API vragen stellen op basis van een BAG Verblijfsobject identifier. </a:t>
            </a:r>
          </a:p>
          <a:p>
            <a:pPr marL="0" indent="0">
              <a:buNone/>
            </a:pPr>
            <a:endParaRPr lang="nl-NL"/>
          </a:p>
        </p:txBody>
      </p:sp>
      <p:grpSp>
        <p:nvGrpSpPr>
          <p:cNvPr id="4" name="Groep 3">
            <a:extLst>
              <a:ext uri="{FF2B5EF4-FFF2-40B4-BE49-F238E27FC236}">
                <a16:creationId xmlns:a16="http://schemas.microsoft.com/office/drawing/2014/main" id="{7E43C4D3-B6D5-4E45-BAFF-B516BB11B237}"/>
              </a:ext>
            </a:extLst>
          </p:cNvPr>
          <p:cNvGrpSpPr/>
          <p:nvPr/>
        </p:nvGrpSpPr>
        <p:grpSpPr>
          <a:xfrm>
            <a:off x="1753299" y="4655891"/>
            <a:ext cx="7499758" cy="1921078"/>
            <a:chOff x="2843868" y="4655891"/>
            <a:chExt cx="7499758" cy="1921078"/>
          </a:xfrm>
        </p:grpSpPr>
        <p:sp>
          <p:nvSpPr>
            <p:cNvPr id="5" name="Rechthoek 4">
              <a:extLst>
                <a:ext uri="{FF2B5EF4-FFF2-40B4-BE49-F238E27FC236}">
                  <a16:creationId xmlns:a16="http://schemas.microsoft.com/office/drawing/2014/main" id="{258FA1F7-8CB0-4210-9517-F99A8C7D9C29}"/>
                </a:ext>
              </a:extLst>
            </p:cNvPr>
            <p:cNvSpPr/>
            <p:nvPr/>
          </p:nvSpPr>
          <p:spPr>
            <a:xfrm>
              <a:off x="2944536" y="4655891"/>
              <a:ext cx="7399090" cy="1921078"/>
            </a:xfrm>
            <a:prstGeom prst="rect">
              <a:avLst/>
            </a:prstGeom>
            <a:solidFill>
              <a:srgbClr val="F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b="1">
                  <a:solidFill>
                    <a:schemeClr val="tx1"/>
                  </a:solidFill>
                </a:rPr>
                <a:t>VOORBEELD</a:t>
              </a:r>
            </a:p>
            <a:p>
              <a:endParaRPr lang="nl-NL" b="1">
                <a:solidFill>
                  <a:schemeClr val="tx1"/>
                </a:solidFill>
              </a:endParaRPr>
            </a:p>
            <a:p>
              <a:r>
                <a:rPr lang="nl-NL" b="1">
                  <a:solidFill>
                    <a:schemeClr val="tx1"/>
                  </a:solidFill>
                </a:rPr>
                <a:t>Vraag: </a:t>
              </a:r>
              <a:r>
                <a:rPr lang="nl-NL">
                  <a:solidFill>
                    <a:schemeClr val="tx1"/>
                  </a:solidFill>
                </a:rPr>
                <a:t>Welk bedrijf zit er op dit adres? </a:t>
              </a:r>
            </a:p>
            <a:p>
              <a:endParaRPr lang="nl-NL">
                <a:solidFill>
                  <a:schemeClr val="tx1"/>
                </a:solidFill>
              </a:endParaRPr>
            </a:p>
            <a:p>
              <a:r>
                <a:rPr lang="nl-NL" b="1">
                  <a:solidFill>
                    <a:schemeClr val="tx1"/>
                  </a:solidFill>
                </a:rPr>
                <a:t>Vertaald: </a:t>
              </a:r>
              <a:r>
                <a:rPr lang="nl-NL">
                  <a:solidFill>
                    <a:schemeClr val="tx1"/>
                  </a:solidFill>
                </a:rPr>
                <a:t>API, geef mij het NHR object met [BAG verblijfsobject id] als adres.</a:t>
              </a:r>
              <a:endParaRPr lang="nl-NL" b="1">
                <a:solidFill>
                  <a:schemeClr val="tx1"/>
                </a:solidFill>
              </a:endParaRPr>
            </a:p>
          </p:txBody>
        </p:sp>
        <p:sp>
          <p:nvSpPr>
            <p:cNvPr id="6" name="Rechthoek 5">
              <a:extLst>
                <a:ext uri="{FF2B5EF4-FFF2-40B4-BE49-F238E27FC236}">
                  <a16:creationId xmlns:a16="http://schemas.microsoft.com/office/drawing/2014/main" id="{106E39BA-95C6-4BAE-B628-8D59F7409830}"/>
                </a:ext>
              </a:extLst>
            </p:cNvPr>
            <p:cNvSpPr/>
            <p:nvPr/>
          </p:nvSpPr>
          <p:spPr>
            <a:xfrm>
              <a:off x="2843868" y="4655891"/>
              <a:ext cx="100668" cy="19210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286717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88A62B-AA1C-4B87-A0B0-18565892E377}"/>
              </a:ext>
            </a:extLst>
          </p:cNvPr>
          <p:cNvSpPr>
            <a:spLocks noGrp="1"/>
          </p:cNvSpPr>
          <p:nvPr>
            <p:ph type="title"/>
          </p:nvPr>
        </p:nvSpPr>
        <p:spPr/>
        <p:txBody>
          <a:bodyPr/>
          <a:lstStyle/>
          <a:p>
            <a:r>
              <a:rPr lang="nl-NL"/>
              <a:t>Samenhang op data niveau (2)</a:t>
            </a:r>
          </a:p>
        </p:txBody>
      </p:sp>
      <p:sp>
        <p:nvSpPr>
          <p:cNvPr id="3" name="Tijdelijke aanduiding voor inhoud 2">
            <a:extLst>
              <a:ext uri="{FF2B5EF4-FFF2-40B4-BE49-F238E27FC236}">
                <a16:creationId xmlns:a16="http://schemas.microsoft.com/office/drawing/2014/main" id="{DB2614B9-72DA-4E41-A176-1C49FA168CE1}"/>
              </a:ext>
            </a:extLst>
          </p:cNvPr>
          <p:cNvSpPr>
            <a:spLocks noGrp="1"/>
          </p:cNvSpPr>
          <p:nvPr>
            <p:ph idx="1"/>
          </p:nvPr>
        </p:nvSpPr>
        <p:spPr/>
        <p:txBody>
          <a:bodyPr>
            <a:normAutofit fontScale="92500" lnSpcReduction="10000"/>
          </a:bodyPr>
          <a:lstStyle/>
          <a:p>
            <a:pPr marL="0" indent="0">
              <a:buNone/>
            </a:pPr>
            <a:r>
              <a:rPr lang="nl-NL"/>
              <a:t>Er moeten dus </a:t>
            </a:r>
            <a:r>
              <a:rPr lang="nl-NL" b="1"/>
              <a:t>links</a:t>
            </a:r>
            <a:r>
              <a:rPr lang="nl-NL"/>
              <a:t> gelegd worden op data instantie niveau</a:t>
            </a:r>
          </a:p>
          <a:p>
            <a:pPr marL="0" indent="0">
              <a:buNone/>
            </a:pPr>
            <a:endParaRPr lang="nl-NL"/>
          </a:p>
          <a:p>
            <a:pPr marL="0" indent="0">
              <a:buNone/>
            </a:pPr>
            <a:r>
              <a:rPr lang="nl-NL"/>
              <a:t>In de vorm van URIs, conform een landelijke afspraak zoals de URI strategie; op basis van identifiers uit de basisregistraties</a:t>
            </a:r>
          </a:p>
          <a:p>
            <a:pPr marL="0" indent="0">
              <a:buNone/>
            </a:pPr>
            <a:endParaRPr lang="nl-NL"/>
          </a:p>
          <a:p>
            <a:pPr marL="0" indent="0">
              <a:buNone/>
            </a:pPr>
            <a:r>
              <a:rPr lang="nl-NL"/>
              <a:t>Oók in APIs moeten links op een uniforme manier worden uitgedrukt &gt; opnemen in API strategie</a:t>
            </a:r>
          </a:p>
          <a:p>
            <a:pPr marL="0" indent="0">
              <a:buNone/>
            </a:pPr>
            <a:endParaRPr lang="nl-NL"/>
          </a:p>
          <a:p>
            <a:pPr marL="0" indent="0">
              <a:buNone/>
            </a:pPr>
            <a:r>
              <a:rPr lang="nl-NL"/>
              <a:t>Wie is verantwoordelijk voor het toevoegen en beheren van deze links? </a:t>
            </a:r>
          </a:p>
          <a:p>
            <a:pPr marL="0" indent="0">
              <a:buNone/>
            </a:pPr>
            <a:r>
              <a:rPr lang="nl-NL"/>
              <a:t>Deze verantwoordelijkheid wordt nu nog niet gevoeld…</a:t>
            </a:r>
          </a:p>
        </p:txBody>
      </p:sp>
    </p:spTree>
    <p:extLst>
      <p:ext uri="{BB962C8B-B14F-4D97-AF65-F5344CB8AC3E}">
        <p14:creationId xmlns:p14="http://schemas.microsoft.com/office/powerpoint/2010/main" val="135108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A32A9F0-ECF7-47DA-9AE2-FFEF56E56BB7}"/>
              </a:ext>
            </a:extLst>
          </p:cNvPr>
          <p:cNvSpPr>
            <a:spLocks noGrp="1"/>
          </p:cNvSpPr>
          <p:nvPr>
            <p:ph type="title"/>
          </p:nvPr>
        </p:nvSpPr>
        <p:spPr>
          <a:xfrm>
            <a:off x="838200" y="247679"/>
            <a:ext cx="10515600" cy="1325563"/>
          </a:xfrm>
        </p:spPr>
        <p:txBody>
          <a:bodyPr>
            <a:normAutofit/>
          </a:bodyPr>
          <a:lstStyle/>
          <a:p>
            <a:r>
              <a:rPr lang="nl-NL"/>
              <a:t>Maturiteit van APIs</a:t>
            </a:r>
            <a:br>
              <a:rPr lang="nl-NL"/>
            </a:br>
            <a:r>
              <a:rPr lang="nl-NL" sz="2400"/>
              <a:t>Veel APIs scoren niet goed op (al) deze punten</a:t>
            </a:r>
            <a:endParaRPr lang="nl-NL"/>
          </a:p>
        </p:txBody>
      </p:sp>
      <p:pic>
        <p:nvPicPr>
          <p:cNvPr id="6" name="table">
            <a:extLst>
              <a:ext uri="{FF2B5EF4-FFF2-40B4-BE49-F238E27FC236}">
                <a16:creationId xmlns:a16="http://schemas.microsoft.com/office/drawing/2014/main" id="{DBF37249-46DE-4B6E-87DB-ED348389E255}"/>
              </a:ext>
            </a:extLst>
          </p:cNvPr>
          <p:cNvPicPr>
            <a:picLocks noChangeAspect="1"/>
          </p:cNvPicPr>
          <p:nvPr/>
        </p:nvPicPr>
        <p:blipFill>
          <a:blip r:embed="rId2"/>
          <a:stretch>
            <a:fillRect/>
          </a:stretch>
        </p:blipFill>
        <p:spPr>
          <a:xfrm>
            <a:off x="191165" y="1413262"/>
            <a:ext cx="11714507" cy="5492582"/>
          </a:xfrm>
          <a:prstGeom prst="rect">
            <a:avLst/>
          </a:prstGeom>
        </p:spPr>
      </p:pic>
    </p:spTree>
    <p:extLst>
      <p:ext uri="{BB962C8B-B14F-4D97-AF65-F5344CB8AC3E}">
        <p14:creationId xmlns:p14="http://schemas.microsoft.com/office/powerpoint/2010/main" val="39358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CEE397-D903-48B3-B20C-4C887E900775}"/>
              </a:ext>
            </a:extLst>
          </p:cNvPr>
          <p:cNvSpPr>
            <a:spLocks noGrp="1"/>
          </p:cNvSpPr>
          <p:nvPr>
            <p:ph type="title"/>
          </p:nvPr>
        </p:nvSpPr>
        <p:spPr/>
        <p:txBody>
          <a:bodyPr/>
          <a:lstStyle/>
          <a:p>
            <a:r>
              <a:rPr lang="nl-NL"/>
              <a:t>API geeft geen Identifiers terug</a:t>
            </a:r>
          </a:p>
        </p:txBody>
      </p:sp>
      <p:sp>
        <p:nvSpPr>
          <p:cNvPr id="3" name="Tijdelijke aanduiding voor inhoud 2">
            <a:extLst>
              <a:ext uri="{FF2B5EF4-FFF2-40B4-BE49-F238E27FC236}">
                <a16:creationId xmlns:a16="http://schemas.microsoft.com/office/drawing/2014/main" id="{FA419F26-0A17-44BC-9CBC-0D5605C77BEF}"/>
              </a:ext>
            </a:extLst>
          </p:cNvPr>
          <p:cNvSpPr>
            <a:spLocks noGrp="1"/>
          </p:cNvSpPr>
          <p:nvPr>
            <p:ph idx="1"/>
          </p:nvPr>
        </p:nvSpPr>
        <p:spPr>
          <a:xfrm>
            <a:off x="838200" y="1825625"/>
            <a:ext cx="10515600" cy="2405716"/>
          </a:xfrm>
        </p:spPr>
        <p:txBody>
          <a:bodyPr>
            <a:normAutofit fontScale="92500" lnSpcReduction="10000"/>
          </a:bodyPr>
          <a:lstStyle/>
          <a:p>
            <a:pPr marL="0" indent="0">
              <a:buNone/>
            </a:pPr>
            <a:r>
              <a:rPr lang="nl-NL"/>
              <a:t>Op basis van een API bevraging komt bepaalde data terug. </a:t>
            </a:r>
          </a:p>
          <a:p>
            <a:pPr marL="0" indent="0">
              <a:buNone/>
            </a:pPr>
            <a:r>
              <a:rPr lang="nl-NL"/>
              <a:t>De verwachting is dat de data verwijzingen naar andere objecten doet op basis van een id.</a:t>
            </a:r>
          </a:p>
          <a:p>
            <a:pPr marL="0" indent="0">
              <a:buNone/>
            </a:pPr>
            <a:r>
              <a:rPr lang="nl-NL"/>
              <a:t>Op basis van dit principe kunnen we een generieke oplossing bedenken. Echter geeft de BAG API geen verblijfsobject id's terug, maar de API url's waar we de verblijfsobjecten op kunnen vragen.</a:t>
            </a:r>
          </a:p>
        </p:txBody>
      </p:sp>
      <p:grpSp>
        <p:nvGrpSpPr>
          <p:cNvPr id="7" name="Groep 6">
            <a:extLst>
              <a:ext uri="{FF2B5EF4-FFF2-40B4-BE49-F238E27FC236}">
                <a16:creationId xmlns:a16="http://schemas.microsoft.com/office/drawing/2014/main" id="{7AB1D8BB-1F5E-4657-B594-0A31D39AC12B}"/>
              </a:ext>
            </a:extLst>
          </p:cNvPr>
          <p:cNvGrpSpPr/>
          <p:nvPr/>
        </p:nvGrpSpPr>
        <p:grpSpPr>
          <a:xfrm>
            <a:off x="1753299" y="4374776"/>
            <a:ext cx="8869877" cy="2202193"/>
            <a:chOff x="2843868" y="4374776"/>
            <a:chExt cx="9013312" cy="2202193"/>
          </a:xfrm>
        </p:grpSpPr>
        <p:sp>
          <p:nvSpPr>
            <p:cNvPr id="8" name="Rechthoek 7">
              <a:extLst>
                <a:ext uri="{FF2B5EF4-FFF2-40B4-BE49-F238E27FC236}">
                  <a16:creationId xmlns:a16="http://schemas.microsoft.com/office/drawing/2014/main" id="{D727D58B-0B82-4066-A7E7-0C1918043AEC}"/>
                </a:ext>
              </a:extLst>
            </p:cNvPr>
            <p:cNvSpPr/>
            <p:nvPr/>
          </p:nvSpPr>
          <p:spPr>
            <a:xfrm>
              <a:off x="2944535" y="4374776"/>
              <a:ext cx="8912645" cy="2202193"/>
            </a:xfrm>
            <a:prstGeom prst="rect">
              <a:avLst/>
            </a:prstGeom>
            <a:solidFill>
              <a:srgbClr val="F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b="1">
                  <a:solidFill>
                    <a:schemeClr val="tx1"/>
                  </a:solidFill>
                </a:rPr>
                <a:t>VOORBEELD - bevraging van een specifiek pand in de BAG API</a:t>
              </a:r>
            </a:p>
            <a:p>
              <a:r>
                <a:rPr lang="nl-NL" b="1">
                  <a:solidFill>
                    <a:schemeClr val="tx1"/>
                  </a:solidFill>
                </a:rPr>
                <a:t>Verwacht antwoord:</a:t>
              </a:r>
            </a:p>
            <a:p>
              <a:r>
                <a:rPr lang="nl-NL">
                  <a:solidFill>
                    <a:schemeClr val="tx1"/>
                  </a:solidFill>
                  <a:latin typeface="Consolas" panose="020B0609020204030204" pitchFamily="49" charset="0"/>
                </a:rPr>
                <a:t>"verblijfsobject" : "</a:t>
              </a:r>
              <a:r>
                <a:rPr lang="nl-NL">
                  <a:solidFill>
                    <a:schemeClr val="accent6">
                      <a:lumMod val="75000"/>
                    </a:schemeClr>
                  </a:solidFill>
                  <a:latin typeface="Consolas" panose="020B0609020204030204" pitchFamily="49" charset="0"/>
                </a:rPr>
                <a:t>1895100000022868</a:t>
              </a:r>
              <a:r>
                <a:rPr lang="nl-NL">
                  <a:solidFill>
                    <a:schemeClr val="tx1"/>
                  </a:solidFill>
                  <a:latin typeface="Consolas" panose="020B0609020204030204" pitchFamily="49" charset="0"/>
                </a:rPr>
                <a:t>"</a:t>
              </a:r>
            </a:p>
            <a:p>
              <a:r>
                <a:rPr lang="nl-NL" b="1">
                  <a:solidFill>
                    <a:schemeClr val="tx1"/>
                  </a:solidFill>
                </a:rPr>
                <a:t>Daadwerkelijk antwoord:</a:t>
              </a:r>
            </a:p>
            <a:p>
              <a:r>
                <a:rPr lang="nl-NL" b="1">
                  <a:solidFill>
                    <a:schemeClr val="tx1"/>
                  </a:solidFill>
                </a:rPr>
                <a:t>"verblijfsobject" : </a:t>
              </a:r>
              <a:r>
                <a:rPr lang="nl-NL">
                  <a:solidFill>
                    <a:schemeClr val="tx1"/>
                  </a:solidFill>
                  <a:latin typeface="Consolas" panose="020B0609020204030204" pitchFamily="49" charset="0"/>
                </a:rPr>
                <a:t>"</a:t>
              </a:r>
              <a:r>
                <a:rPr lang="nl-NL">
                  <a:solidFill>
                    <a:srgbClr val="FF0000"/>
                  </a:solidFill>
                  <a:latin typeface="Consolas" panose="020B0609020204030204" pitchFamily="49" charset="0"/>
                </a:rPr>
                <a:t>https://bag.basisregistraties.overheid.nl/api/v1/verblijfsobjecten?pandrelatering=1895100000022868&amp;geldigOp=2019-10-22</a:t>
              </a:r>
              <a:r>
                <a:rPr lang="nl-NL">
                  <a:solidFill>
                    <a:schemeClr val="tx1"/>
                  </a:solidFill>
                  <a:latin typeface="Consolas" panose="020B0609020204030204" pitchFamily="49" charset="0"/>
                </a:rPr>
                <a:t>",</a:t>
              </a:r>
            </a:p>
            <a:p>
              <a:endParaRPr lang="nl-NL" b="1">
                <a:solidFill>
                  <a:schemeClr val="tx1"/>
                </a:solidFill>
              </a:endParaRPr>
            </a:p>
          </p:txBody>
        </p:sp>
        <p:sp>
          <p:nvSpPr>
            <p:cNvPr id="9" name="Rechthoek 8">
              <a:extLst>
                <a:ext uri="{FF2B5EF4-FFF2-40B4-BE49-F238E27FC236}">
                  <a16:creationId xmlns:a16="http://schemas.microsoft.com/office/drawing/2014/main" id="{F630160C-3565-4E9B-994C-29027856E293}"/>
                </a:ext>
              </a:extLst>
            </p:cNvPr>
            <p:cNvSpPr/>
            <p:nvPr/>
          </p:nvSpPr>
          <p:spPr>
            <a:xfrm>
              <a:off x="2843868" y="4374776"/>
              <a:ext cx="100667" cy="22021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115552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3C77B6-6B12-419E-B464-E124AA4E116E}"/>
              </a:ext>
            </a:extLst>
          </p:cNvPr>
          <p:cNvSpPr>
            <a:spLocks noGrp="1"/>
          </p:cNvSpPr>
          <p:nvPr>
            <p:ph type="title"/>
          </p:nvPr>
        </p:nvSpPr>
        <p:spPr/>
        <p:txBody>
          <a:bodyPr/>
          <a:lstStyle/>
          <a:p>
            <a:r>
              <a:rPr lang="nl-NL"/>
              <a:t>REST API vragen en antwoorden liggen vast</a:t>
            </a:r>
          </a:p>
        </p:txBody>
      </p:sp>
      <p:sp>
        <p:nvSpPr>
          <p:cNvPr id="3" name="Tijdelijke aanduiding voor inhoud 2">
            <a:extLst>
              <a:ext uri="{FF2B5EF4-FFF2-40B4-BE49-F238E27FC236}">
                <a16:creationId xmlns:a16="http://schemas.microsoft.com/office/drawing/2014/main" id="{DC271A2B-AB7B-4450-A0F5-9B311EE903FA}"/>
              </a:ext>
            </a:extLst>
          </p:cNvPr>
          <p:cNvSpPr>
            <a:spLocks noGrp="1"/>
          </p:cNvSpPr>
          <p:nvPr>
            <p:ph idx="1"/>
          </p:nvPr>
        </p:nvSpPr>
        <p:spPr/>
        <p:txBody>
          <a:bodyPr/>
          <a:lstStyle/>
          <a:p>
            <a:pPr marL="0" indent="0">
              <a:buNone/>
            </a:pPr>
            <a:r>
              <a:rPr lang="nl-NL" b="1"/>
              <a:t>Handig</a:t>
            </a:r>
            <a:r>
              <a:rPr lang="nl-NL"/>
              <a:t> voor veelgestelde vragen…</a:t>
            </a:r>
          </a:p>
          <a:p>
            <a:pPr marL="0" indent="0">
              <a:buNone/>
            </a:pPr>
            <a:r>
              <a:rPr lang="nl-NL"/>
              <a:t>Maar wat als je </a:t>
            </a:r>
            <a:r>
              <a:rPr lang="nl-NL" b="1"/>
              <a:t>geen veelgestelde vraag </a:t>
            </a:r>
            <a:r>
              <a:rPr lang="nl-NL"/>
              <a:t>hebt? </a:t>
            </a:r>
          </a:p>
          <a:p>
            <a:pPr marL="0" indent="0">
              <a:buNone/>
            </a:pPr>
            <a:r>
              <a:rPr lang="nl-NL"/>
              <a:t>Wat als de data in het antwoord </a:t>
            </a:r>
            <a:r>
              <a:rPr lang="nl-NL" b="1"/>
              <a:t>niet dat ene gegeven bevat </a:t>
            </a:r>
            <a:r>
              <a:rPr lang="nl-NL"/>
              <a:t>dat je nodig hebt?</a:t>
            </a:r>
          </a:p>
          <a:p>
            <a:pPr marL="0" indent="0">
              <a:buNone/>
            </a:pPr>
            <a:r>
              <a:rPr lang="nl-NL"/>
              <a:t>Wat als de data </a:t>
            </a:r>
            <a:r>
              <a:rPr lang="nl-NL" b="1"/>
              <a:t>geen geo-vragen </a:t>
            </a:r>
            <a:r>
              <a:rPr lang="nl-NL"/>
              <a:t>ondersteunt, terwijl je wilt weten welke andere objecten bij een object in de buurt liggen?</a:t>
            </a:r>
          </a:p>
          <a:p>
            <a:endParaRPr lang="nl-NL"/>
          </a:p>
        </p:txBody>
      </p:sp>
    </p:spTree>
    <p:extLst>
      <p:ext uri="{BB962C8B-B14F-4D97-AF65-F5344CB8AC3E}">
        <p14:creationId xmlns:p14="http://schemas.microsoft.com/office/powerpoint/2010/main" val="230912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4C890-BE0D-46BB-95DA-EE78171995AA}"/>
              </a:ext>
            </a:extLst>
          </p:cNvPr>
          <p:cNvSpPr>
            <a:spLocks noGrp="1"/>
          </p:cNvSpPr>
          <p:nvPr>
            <p:ph type="title"/>
          </p:nvPr>
        </p:nvSpPr>
        <p:spPr/>
        <p:txBody>
          <a:bodyPr/>
          <a:lstStyle/>
          <a:p>
            <a:r>
              <a:rPr lang="nl-NL"/>
              <a:t>Datamodellen leggen beperkingen op</a:t>
            </a:r>
          </a:p>
        </p:txBody>
      </p:sp>
      <p:sp>
        <p:nvSpPr>
          <p:cNvPr id="3" name="Tijdelijke aanduiding voor inhoud 2">
            <a:extLst>
              <a:ext uri="{FF2B5EF4-FFF2-40B4-BE49-F238E27FC236}">
                <a16:creationId xmlns:a16="http://schemas.microsoft.com/office/drawing/2014/main" id="{C03A3479-69D3-41C2-A74A-219C813A2851}"/>
              </a:ext>
            </a:extLst>
          </p:cNvPr>
          <p:cNvSpPr>
            <a:spLocks noGrp="1"/>
          </p:cNvSpPr>
          <p:nvPr>
            <p:ph idx="1"/>
          </p:nvPr>
        </p:nvSpPr>
        <p:spPr/>
        <p:txBody>
          <a:bodyPr/>
          <a:lstStyle/>
          <a:p>
            <a:pPr marL="0" indent="0">
              <a:buNone/>
            </a:pPr>
            <a:r>
              <a:rPr lang="nl-NL"/>
              <a:t>Binnen een data model is het goed mogelijk dat data maar eenzijdig verwijst. Dit betekent bijvoorbeeld binnen het BAG, dat een verblijfsobject naar een Pand verwijst maar dat een pand niet naar een verblijfsobject verwijst. Dit is ook terug te zien in de stelselcatalogus.</a:t>
            </a:r>
          </a:p>
          <a:p>
            <a:pPr marL="0" indent="0">
              <a:buNone/>
            </a:pPr>
            <a:r>
              <a:rPr lang="nl-NL"/>
              <a:t>Echter op het moment dat we door de data heen gaan willen we wel alle relaties terug vinden. Niet enkel de "object verwijst naar" relaties, maar ook de "er wordt naar object verwezen" relaties.</a:t>
            </a:r>
          </a:p>
          <a:p>
            <a:pPr marL="0" indent="0">
              <a:buNone/>
            </a:pPr>
            <a:endParaRPr lang="nl-NL"/>
          </a:p>
        </p:txBody>
      </p:sp>
    </p:spTree>
    <p:extLst>
      <p:ext uri="{BB962C8B-B14F-4D97-AF65-F5344CB8AC3E}">
        <p14:creationId xmlns:p14="http://schemas.microsoft.com/office/powerpoint/2010/main" val="332851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140A97-D0F0-487A-AE82-9EBE1B32929E}"/>
              </a:ext>
            </a:extLst>
          </p:cNvPr>
          <p:cNvSpPr>
            <a:spLocks noGrp="1"/>
          </p:cNvSpPr>
          <p:nvPr>
            <p:ph type="title"/>
          </p:nvPr>
        </p:nvSpPr>
        <p:spPr/>
        <p:txBody>
          <a:bodyPr/>
          <a:lstStyle/>
          <a:p>
            <a:r>
              <a:rPr lang="nl-NL"/>
              <a:t>APIs zijn de nieuwe silo’s…</a:t>
            </a:r>
          </a:p>
        </p:txBody>
      </p:sp>
      <p:sp>
        <p:nvSpPr>
          <p:cNvPr id="3" name="Tijdelijke aanduiding voor inhoud 2">
            <a:extLst>
              <a:ext uri="{FF2B5EF4-FFF2-40B4-BE49-F238E27FC236}">
                <a16:creationId xmlns:a16="http://schemas.microsoft.com/office/drawing/2014/main" id="{E5A9E7DF-6CC7-408D-88FA-57C98DA4CBF5}"/>
              </a:ext>
            </a:extLst>
          </p:cNvPr>
          <p:cNvSpPr>
            <a:spLocks noGrp="1"/>
          </p:cNvSpPr>
          <p:nvPr>
            <p:ph idx="1"/>
          </p:nvPr>
        </p:nvSpPr>
        <p:spPr>
          <a:xfrm>
            <a:off x="785070" y="1599122"/>
            <a:ext cx="10515600" cy="2964489"/>
          </a:xfrm>
        </p:spPr>
        <p:txBody>
          <a:bodyPr/>
          <a:lstStyle/>
          <a:p>
            <a:pPr marL="0" indent="0">
              <a:buNone/>
            </a:pPr>
            <a:r>
              <a:rPr lang="nl-NL"/>
              <a:t>Ze zijn bedoeld voor het stellen van </a:t>
            </a:r>
            <a:r>
              <a:rPr lang="nl-NL" b="1"/>
              <a:t>veelgestelde vragen </a:t>
            </a:r>
            <a:r>
              <a:rPr lang="nl-NL"/>
              <a:t>of het doen van </a:t>
            </a:r>
            <a:r>
              <a:rPr lang="nl-NL" b="1"/>
              <a:t>veelgevraagde acties </a:t>
            </a:r>
            <a:r>
              <a:rPr lang="nl-NL"/>
              <a:t>op data. </a:t>
            </a:r>
          </a:p>
          <a:p>
            <a:pPr marL="0" indent="0">
              <a:buNone/>
            </a:pPr>
            <a:endParaRPr lang="nl-NL"/>
          </a:p>
          <a:p>
            <a:pPr marL="0" indent="0">
              <a:buNone/>
            </a:pPr>
            <a:r>
              <a:rPr lang="nl-NL"/>
              <a:t>Per definitie </a:t>
            </a:r>
            <a:r>
              <a:rPr lang="nl-NL" b="1"/>
              <a:t>gelimiteerd</a:t>
            </a:r>
            <a:r>
              <a:rPr lang="nl-NL"/>
              <a:t> in datamodel en functionaliteit</a:t>
            </a:r>
          </a:p>
          <a:p>
            <a:pPr marL="0" indent="0">
              <a:buNone/>
            </a:pPr>
            <a:endParaRPr lang="nl-NL"/>
          </a:p>
          <a:p>
            <a:pPr marL="0" indent="0">
              <a:buNone/>
            </a:pPr>
            <a:r>
              <a:rPr lang="nl-NL"/>
              <a:t>De data in APIs heeft veelal </a:t>
            </a:r>
            <a:r>
              <a:rPr lang="nl-NL" b="1"/>
              <a:t>geen links naar data in andere APIs</a:t>
            </a:r>
          </a:p>
          <a:p>
            <a:pPr marL="0" indent="0">
              <a:buNone/>
            </a:pPr>
            <a:endParaRPr lang="nl-NL" b="1"/>
          </a:p>
          <a:p>
            <a:pPr marL="0" indent="0">
              <a:buNone/>
            </a:pPr>
            <a:endParaRPr lang="nl-NL"/>
          </a:p>
        </p:txBody>
      </p:sp>
      <p:grpSp>
        <p:nvGrpSpPr>
          <p:cNvPr id="6" name="Groep 5">
            <a:extLst>
              <a:ext uri="{FF2B5EF4-FFF2-40B4-BE49-F238E27FC236}">
                <a16:creationId xmlns:a16="http://schemas.microsoft.com/office/drawing/2014/main" id="{3B886F9D-E25D-4AE2-B70F-666A9F0936C1}"/>
              </a:ext>
            </a:extLst>
          </p:cNvPr>
          <p:cNvGrpSpPr/>
          <p:nvPr/>
        </p:nvGrpSpPr>
        <p:grpSpPr>
          <a:xfrm>
            <a:off x="1753299" y="4655891"/>
            <a:ext cx="7499758" cy="1921078"/>
            <a:chOff x="2843868" y="4655891"/>
            <a:chExt cx="7499758" cy="1921078"/>
          </a:xfrm>
        </p:grpSpPr>
        <p:sp>
          <p:nvSpPr>
            <p:cNvPr id="4" name="Rechthoek 3">
              <a:extLst>
                <a:ext uri="{FF2B5EF4-FFF2-40B4-BE49-F238E27FC236}">
                  <a16:creationId xmlns:a16="http://schemas.microsoft.com/office/drawing/2014/main" id="{519A59AA-7B6E-4955-9792-069296BB006B}"/>
                </a:ext>
              </a:extLst>
            </p:cNvPr>
            <p:cNvSpPr/>
            <p:nvPr/>
          </p:nvSpPr>
          <p:spPr>
            <a:xfrm>
              <a:off x="2944536" y="4655891"/>
              <a:ext cx="7399090" cy="1921078"/>
            </a:xfrm>
            <a:prstGeom prst="rect">
              <a:avLst/>
            </a:prstGeom>
            <a:solidFill>
              <a:srgbClr val="F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b="1">
                  <a:solidFill>
                    <a:schemeClr val="tx1"/>
                  </a:solidFill>
                </a:rPr>
                <a:t>VOORBEELD</a:t>
              </a:r>
            </a:p>
            <a:p>
              <a:r>
                <a:rPr lang="nl-NL">
                  <a:solidFill>
                    <a:schemeClr val="tx1"/>
                  </a:solidFill>
                </a:rPr>
                <a:t>De </a:t>
              </a:r>
              <a:r>
                <a:rPr lang="nl-NL" b="1">
                  <a:solidFill>
                    <a:schemeClr val="tx1"/>
                  </a:solidFill>
                </a:rPr>
                <a:t>RCE</a:t>
              </a:r>
              <a:r>
                <a:rPr lang="nl-NL">
                  <a:solidFill>
                    <a:schemeClr val="tx1"/>
                  </a:solidFill>
                </a:rPr>
                <a:t> heeft </a:t>
              </a:r>
              <a:r>
                <a:rPr lang="nl-NL" b="1">
                  <a:solidFill>
                    <a:schemeClr val="tx1"/>
                  </a:solidFill>
                </a:rPr>
                <a:t>geen directe koppeling </a:t>
              </a:r>
              <a:r>
                <a:rPr lang="nl-NL">
                  <a:solidFill>
                    <a:schemeClr val="tx1"/>
                  </a:solidFill>
                </a:rPr>
                <a:t>met de </a:t>
              </a:r>
              <a:r>
                <a:rPr lang="nl-NL" b="1">
                  <a:solidFill>
                    <a:schemeClr val="tx1"/>
                  </a:solidFill>
                </a:rPr>
                <a:t>BAG</a:t>
              </a:r>
              <a:r>
                <a:rPr lang="nl-NL">
                  <a:solidFill>
                    <a:schemeClr val="tx1"/>
                  </a:solidFill>
                </a:rPr>
                <a:t>, wel bevat elk </a:t>
              </a:r>
              <a:r>
                <a:rPr lang="nl-NL" b="1">
                  <a:solidFill>
                    <a:schemeClr val="tx1"/>
                  </a:solidFill>
                </a:rPr>
                <a:t>monument</a:t>
              </a:r>
              <a:r>
                <a:rPr lang="nl-NL">
                  <a:solidFill>
                    <a:schemeClr val="tx1"/>
                  </a:solidFill>
                </a:rPr>
                <a:t> een </a:t>
              </a:r>
              <a:r>
                <a:rPr lang="nl-NL" b="1">
                  <a:solidFill>
                    <a:schemeClr val="tx1"/>
                  </a:solidFill>
                </a:rPr>
                <a:t>adres</a:t>
              </a:r>
              <a:r>
                <a:rPr lang="nl-NL">
                  <a:solidFill>
                    <a:schemeClr val="tx1"/>
                  </a:solidFill>
                </a:rPr>
                <a:t>. Echter laten de adres gegevens zich moeilijk vergelijken:</a:t>
              </a:r>
            </a:p>
            <a:p>
              <a:pPr marL="285750" indent="-285750">
                <a:buFont typeface="Wingdings" panose="05000000000000000000" pitchFamily="2" charset="2"/>
                <a:buChar char="§"/>
              </a:pPr>
              <a:r>
                <a:rPr lang="nl-NL">
                  <a:solidFill>
                    <a:schemeClr val="tx1"/>
                  </a:solidFill>
                </a:rPr>
                <a:t>De BAG beschrijft een </a:t>
              </a:r>
              <a:r>
                <a:rPr lang="nl-NL" b="1">
                  <a:solidFill>
                    <a:schemeClr val="tx1"/>
                  </a:solidFill>
                </a:rPr>
                <a:t>huisletter </a:t>
              </a:r>
              <a:r>
                <a:rPr lang="nl-NL">
                  <a:solidFill>
                    <a:schemeClr val="tx1"/>
                  </a:solidFill>
                </a:rPr>
                <a:t>en een </a:t>
              </a:r>
              <a:r>
                <a:rPr lang="nl-NL" b="1">
                  <a:solidFill>
                    <a:schemeClr val="tx1"/>
                  </a:solidFill>
                </a:rPr>
                <a:t>huisnummer toevoeging</a:t>
              </a:r>
              <a:r>
                <a:rPr lang="nl-NL">
                  <a:solidFill>
                    <a:schemeClr val="tx1"/>
                  </a:solidFill>
                </a:rPr>
                <a:t>.</a:t>
              </a:r>
            </a:p>
            <a:p>
              <a:pPr marL="285750" indent="-285750">
                <a:buFont typeface="Wingdings" panose="05000000000000000000" pitchFamily="2" charset="2"/>
                <a:buChar char="§"/>
              </a:pPr>
              <a:r>
                <a:rPr lang="nl-NL">
                  <a:solidFill>
                    <a:schemeClr val="tx1"/>
                  </a:solidFill>
                </a:rPr>
                <a:t>De RCE kent enkel een </a:t>
              </a:r>
              <a:r>
                <a:rPr lang="nl-NL" b="1">
                  <a:solidFill>
                    <a:schemeClr val="tx1"/>
                  </a:solidFill>
                </a:rPr>
                <a:t>toevoeging</a:t>
              </a:r>
              <a:r>
                <a:rPr lang="nl-NL">
                  <a:solidFill>
                    <a:schemeClr val="tx1"/>
                  </a:solidFill>
                </a:rPr>
                <a:t>, die vaak niet met een van de twee BAG velden overeen komt.</a:t>
              </a:r>
            </a:p>
          </p:txBody>
        </p:sp>
        <p:sp>
          <p:nvSpPr>
            <p:cNvPr id="5" name="Rechthoek 4">
              <a:extLst>
                <a:ext uri="{FF2B5EF4-FFF2-40B4-BE49-F238E27FC236}">
                  <a16:creationId xmlns:a16="http://schemas.microsoft.com/office/drawing/2014/main" id="{C869F31E-31C4-4379-9B00-5759D9A8AF92}"/>
                </a:ext>
              </a:extLst>
            </p:cNvPr>
            <p:cNvSpPr/>
            <p:nvPr/>
          </p:nvSpPr>
          <p:spPr>
            <a:xfrm>
              <a:off x="2843868" y="4655891"/>
              <a:ext cx="100668" cy="19210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282896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D18CB-ED6C-4375-89D8-AD0765476CEE}"/>
              </a:ext>
            </a:extLst>
          </p:cNvPr>
          <p:cNvSpPr>
            <a:spLocks noGrp="1"/>
          </p:cNvSpPr>
          <p:nvPr>
            <p:ph type="title"/>
          </p:nvPr>
        </p:nvSpPr>
        <p:spPr/>
        <p:txBody>
          <a:bodyPr/>
          <a:lstStyle/>
          <a:p>
            <a:r>
              <a:rPr lang="nl-NL"/>
              <a:t>Herkomst van data</a:t>
            </a:r>
          </a:p>
        </p:txBody>
      </p:sp>
      <p:sp>
        <p:nvSpPr>
          <p:cNvPr id="3" name="Tijdelijke aanduiding voor inhoud 2">
            <a:extLst>
              <a:ext uri="{FF2B5EF4-FFF2-40B4-BE49-F238E27FC236}">
                <a16:creationId xmlns:a16="http://schemas.microsoft.com/office/drawing/2014/main" id="{504AC906-CBD7-4290-8FD7-C074D2652D41}"/>
              </a:ext>
            </a:extLst>
          </p:cNvPr>
          <p:cNvSpPr>
            <a:spLocks noGrp="1"/>
          </p:cNvSpPr>
          <p:nvPr>
            <p:ph idx="1"/>
          </p:nvPr>
        </p:nvSpPr>
        <p:spPr/>
        <p:txBody>
          <a:bodyPr/>
          <a:lstStyle/>
          <a:p>
            <a:pPr marL="0" indent="0">
              <a:buNone/>
            </a:pPr>
            <a:r>
              <a:rPr lang="nl-NL"/>
              <a:t>Hoe kun je aan een API / de data uit een API zien van wie de data afkomstig is?</a:t>
            </a:r>
          </a:p>
        </p:txBody>
      </p:sp>
    </p:spTree>
    <p:extLst>
      <p:ext uri="{BB962C8B-B14F-4D97-AF65-F5344CB8AC3E}">
        <p14:creationId xmlns:p14="http://schemas.microsoft.com/office/powerpoint/2010/main" val="342407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78FDBE-BD34-4DEA-8CA9-130B9A731B5C}"/>
              </a:ext>
            </a:extLst>
          </p:cNvPr>
          <p:cNvSpPr>
            <a:spLocks noGrp="1"/>
          </p:cNvSpPr>
          <p:nvPr>
            <p:ph type="title"/>
          </p:nvPr>
        </p:nvSpPr>
        <p:spPr/>
        <p:txBody>
          <a:bodyPr/>
          <a:lstStyle/>
          <a:p>
            <a:r>
              <a:rPr lang="nl-NL"/>
              <a:t>Silo’s in samenhang?</a:t>
            </a:r>
          </a:p>
        </p:txBody>
      </p:sp>
      <p:sp>
        <p:nvSpPr>
          <p:cNvPr id="3" name="Tijdelijke aanduiding voor inhoud 2">
            <a:extLst>
              <a:ext uri="{FF2B5EF4-FFF2-40B4-BE49-F238E27FC236}">
                <a16:creationId xmlns:a16="http://schemas.microsoft.com/office/drawing/2014/main" id="{927A6997-85C6-4E01-A09B-50F1FC5873B1}"/>
              </a:ext>
            </a:extLst>
          </p:cNvPr>
          <p:cNvSpPr>
            <a:spLocks noGrp="1"/>
          </p:cNvSpPr>
          <p:nvPr>
            <p:ph idx="1"/>
          </p:nvPr>
        </p:nvSpPr>
        <p:spPr/>
        <p:txBody>
          <a:bodyPr>
            <a:normAutofit fontScale="92500"/>
          </a:bodyPr>
          <a:lstStyle/>
          <a:p>
            <a:pPr marL="0" indent="0">
              <a:buNone/>
            </a:pPr>
            <a:r>
              <a:rPr lang="nl-NL"/>
              <a:t>Hoe stel je samenhangende vragen over deze veelheid aan silo-APIs heen?</a:t>
            </a:r>
          </a:p>
          <a:p>
            <a:pPr marL="0" indent="0">
              <a:buNone/>
            </a:pPr>
            <a:endParaRPr lang="nl-NL"/>
          </a:p>
          <a:p>
            <a:pPr marL="0" indent="0">
              <a:buNone/>
            </a:pPr>
            <a:r>
              <a:rPr lang="nl-NL"/>
              <a:t>Het is mogelijk over meerdere APIs een semantische laag te bouwen, maar deze vergt </a:t>
            </a:r>
            <a:r>
              <a:rPr lang="nl-NL" b="1"/>
              <a:t>specifieke code </a:t>
            </a:r>
            <a:r>
              <a:rPr lang="nl-NL"/>
              <a:t>per API en </a:t>
            </a:r>
            <a:r>
              <a:rPr lang="nl-NL" b="1"/>
              <a:t>onderhoud</a:t>
            </a:r>
            <a:r>
              <a:rPr lang="nl-NL"/>
              <a:t> voor </a:t>
            </a:r>
            <a:r>
              <a:rPr lang="nl-NL" b="1"/>
              <a:t>elke keer </a:t>
            </a:r>
            <a:r>
              <a:rPr lang="nl-NL"/>
              <a:t>dat een API </a:t>
            </a:r>
            <a:r>
              <a:rPr lang="nl-NL" b="1"/>
              <a:t>wijzigt</a:t>
            </a:r>
            <a:r>
              <a:rPr lang="nl-NL"/>
              <a:t>.</a:t>
            </a:r>
          </a:p>
          <a:p>
            <a:pPr marL="0" indent="0">
              <a:buNone/>
            </a:pPr>
            <a:endParaRPr lang="nl-NL"/>
          </a:p>
          <a:p>
            <a:pPr marL="0" indent="0">
              <a:buNone/>
            </a:pPr>
            <a:r>
              <a:rPr lang="nl-NL"/>
              <a:t>We kunnen verwachten dat de </a:t>
            </a:r>
            <a:r>
              <a:rPr lang="nl-NL" b="1"/>
              <a:t>hoeveelheid APIs erg groot </a:t>
            </a:r>
            <a:r>
              <a:rPr lang="nl-NL"/>
              <a:t>wordt…</a:t>
            </a:r>
          </a:p>
          <a:p>
            <a:pPr marL="0" indent="0">
              <a:buNone/>
            </a:pPr>
            <a:endParaRPr lang="nl-NL"/>
          </a:p>
          <a:p>
            <a:pPr marL="0" indent="0">
              <a:buNone/>
            </a:pPr>
            <a:r>
              <a:rPr lang="nl-NL"/>
              <a:t>Toenemende complexiteit per toegevoegde API (geen 2 APIs zijn hetzelfde) </a:t>
            </a:r>
          </a:p>
          <a:p>
            <a:pPr marL="0" indent="0">
              <a:buNone/>
            </a:pPr>
            <a:endParaRPr lang="nl-NL"/>
          </a:p>
        </p:txBody>
      </p:sp>
    </p:spTree>
    <p:extLst>
      <p:ext uri="{BB962C8B-B14F-4D97-AF65-F5344CB8AC3E}">
        <p14:creationId xmlns:p14="http://schemas.microsoft.com/office/powerpoint/2010/main" val="31053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36B3F2-D0A5-45ED-A1AB-DA62287AC840}"/>
              </a:ext>
            </a:extLst>
          </p:cNvPr>
          <p:cNvSpPr>
            <a:spLocks noGrp="1"/>
          </p:cNvSpPr>
          <p:nvPr>
            <p:ph type="title"/>
          </p:nvPr>
        </p:nvSpPr>
        <p:spPr/>
        <p:txBody>
          <a:bodyPr/>
          <a:lstStyle/>
          <a:p>
            <a:r>
              <a:rPr lang="nl-NL"/>
              <a:t>Semantische laag (1)</a:t>
            </a:r>
          </a:p>
        </p:txBody>
      </p:sp>
      <p:sp>
        <p:nvSpPr>
          <p:cNvPr id="3" name="Tijdelijke aanduiding voor inhoud 2">
            <a:extLst>
              <a:ext uri="{FF2B5EF4-FFF2-40B4-BE49-F238E27FC236}">
                <a16:creationId xmlns:a16="http://schemas.microsoft.com/office/drawing/2014/main" id="{155DB387-DE85-4C20-8122-AAF1A053234D}"/>
              </a:ext>
            </a:extLst>
          </p:cNvPr>
          <p:cNvSpPr>
            <a:spLocks noGrp="1"/>
          </p:cNvSpPr>
          <p:nvPr>
            <p:ph idx="1"/>
          </p:nvPr>
        </p:nvSpPr>
        <p:spPr/>
        <p:txBody>
          <a:bodyPr>
            <a:normAutofit fontScale="85000" lnSpcReduction="20000"/>
          </a:bodyPr>
          <a:lstStyle/>
          <a:p>
            <a:pPr marL="0" indent="0">
              <a:lnSpc>
                <a:spcPct val="120000"/>
              </a:lnSpc>
              <a:buNone/>
            </a:pPr>
            <a:r>
              <a:rPr lang="nl-NL"/>
              <a:t>De semantische laag moet </a:t>
            </a:r>
            <a:r>
              <a:rPr lang="nl-NL" b="1"/>
              <a:t>het geheel aan kennis</a:t>
            </a:r>
            <a:r>
              <a:rPr lang="nl-NL"/>
              <a:t> bevatten dat je wilt bevragen. Wie een bredere vraag wil stellen, moet eerst een stukje aan de semantische laag toevoegen. </a:t>
            </a:r>
          </a:p>
          <a:p>
            <a:pPr marL="0" indent="0">
              <a:buNone/>
            </a:pPr>
            <a:endParaRPr lang="nl-NL"/>
          </a:p>
          <a:p>
            <a:pPr marL="0" indent="0">
              <a:buNone/>
            </a:pPr>
            <a:r>
              <a:rPr lang="nl-NL"/>
              <a:t>“het geheel aan kennis” bestaat in dit geval uit </a:t>
            </a:r>
          </a:p>
          <a:p>
            <a:pPr lvl="0"/>
            <a:r>
              <a:rPr lang="nl-NL"/>
              <a:t>Basisregistraties</a:t>
            </a:r>
          </a:p>
          <a:p>
            <a:pPr lvl="0"/>
            <a:r>
              <a:rPr lang="nl-NL"/>
              <a:t>Andere overheidsdatasets</a:t>
            </a:r>
          </a:p>
          <a:p>
            <a:pPr lvl="0"/>
            <a:r>
              <a:rPr lang="nl-NL"/>
              <a:t>Vrije datasets</a:t>
            </a:r>
          </a:p>
          <a:p>
            <a:pPr lvl="0"/>
            <a:endParaRPr lang="nl-NL"/>
          </a:p>
          <a:p>
            <a:pPr marL="0" lvl="0" indent="0">
              <a:lnSpc>
                <a:spcPct val="120000"/>
              </a:lnSpc>
              <a:buNone/>
            </a:pPr>
            <a:r>
              <a:rPr lang="nl-NL"/>
              <a:t>Dus … een open wereld. Het geheel aan kennis beschrijven is niet mogelijk! De semantische orchestratielaag moet daarmee uitbreidbaar zijn.</a:t>
            </a:r>
          </a:p>
          <a:p>
            <a:pPr marL="0" indent="0">
              <a:buNone/>
            </a:pPr>
            <a:endParaRPr lang="nl-NL"/>
          </a:p>
          <a:p>
            <a:endParaRPr lang="nl-NL"/>
          </a:p>
        </p:txBody>
      </p:sp>
    </p:spTree>
    <p:extLst>
      <p:ext uri="{BB962C8B-B14F-4D97-AF65-F5344CB8AC3E}">
        <p14:creationId xmlns:p14="http://schemas.microsoft.com/office/powerpoint/2010/main" val="244780339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Words>
  <Application>Microsoft Office PowerPoint</Application>
  <PresentationFormat>Breedbeeld</PresentationFormat>
  <Paragraphs>72</Paragraphs>
  <Slides>12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Calibri Light</vt:lpstr>
      <vt:lpstr>Consolas</vt:lpstr>
      <vt:lpstr>Wingdings</vt:lpstr>
      <vt:lpstr>Kantoorthema</vt:lpstr>
      <vt:lpstr>Doorontwikkeling in samenhang</vt:lpstr>
      <vt:lpstr>Maturiteit van APIs Veel APIs scoren niet goed op (al) deze punten</vt:lpstr>
      <vt:lpstr>API geeft geen Identifiers terug</vt:lpstr>
      <vt:lpstr>REST API vragen en antwoorden liggen vast</vt:lpstr>
      <vt:lpstr>Datamodellen leggen beperkingen op</vt:lpstr>
      <vt:lpstr>APIs zijn de nieuwe silo’s…</vt:lpstr>
      <vt:lpstr>Herkomst van data</vt:lpstr>
      <vt:lpstr>Silo’s in samenhang?</vt:lpstr>
      <vt:lpstr>Semantische laag (1)</vt:lpstr>
      <vt:lpstr>Semantische laag (2)</vt:lpstr>
      <vt:lpstr>Samenhang op data niveau</vt:lpstr>
      <vt:lpstr>Samenhang op data niveau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Maturiteit van APIs</dc:title>
  <dc:creator>Linda van den Brink</dc:creator>
  <cp:lastModifiedBy>Linda van den Brink</cp:lastModifiedBy>
  <cp:revision>18</cp:revision>
  <dcterms:created xsi:type="dcterms:W3CDTF">2019-12-10T07:53:44Z</dcterms:created>
  <dcterms:modified xsi:type="dcterms:W3CDTF">2019-12-10T10:25:39Z</dcterms:modified>
</cp:coreProperties>
</file>