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6" r:id="rId3"/>
    <p:sldId id="267" r:id="rId4"/>
    <p:sldId id="269" r:id="rId5"/>
    <p:sldId id="325" r:id="rId6"/>
    <p:sldId id="321" r:id="rId7"/>
    <p:sldId id="258" r:id="rId8"/>
    <p:sldId id="259" r:id="rId9"/>
    <p:sldId id="330" r:id="rId10"/>
    <p:sldId id="331" r:id="rId11"/>
    <p:sldId id="332" r:id="rId12"/>
    <p:sldId id="257" r:id="rId13"/>
    <p:sldId id="333" r:id="rId1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>
      <p:cViewPr varScale="1">
        <p:scale>
          <a:sx n="109" d="100"/>
          <a:sy n="109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5-11-2019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6EAD1-66E5-4331-90C6-90054210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DISGeo</a:t>
            </a:r>
            <a:br>
              <a:rPr lang="nl-NL" dirty="0"/>
            </a:br>
            <a:r>
              <a:rPr lang="nl-NL" dirty="0"/>
              <a:t>Demonstrator</a:t>
            </a:r>
            <a:br>
              <a:rPr lang="nl-NL" dirty="0"/>
            </a:br>
            <a:r>
              <a:rPr lang="nl-NL" dirty="0"/>
              <a:t>Gebouwen en Wegen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34EC02-C6B5-4282-A66E-97CA0C4D5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Stand van zaken </a:t>
            </a:r>
          </a:p>
          <a:p>
            <a:r>
              <a:rPr lang="nl-NL" dirty="0"/>
              <a:t>5 november 2019</a:t>
            </a:r>
          </a:p>
        </p:txBody>
      </p:sp>
    </p:spTree>
    <p:extLst>
      <p:ext uri="{BB962C8B-B14F-4D97-AF65-F5344CB8AC3E}">
        <p14:creationId xmlns:p14="http://schemas.microsoft.com/office/powerpoint/2010/main" val="385528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3447-4B48-43A3-B422-233CA677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3A89E-110C-45AC-9F6A-058B3B12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User interface demonstrator– nog eisen?</a:t>
            </a:r>
          </a:p>
          <a:p>
            <a:r>
              <a:rPr lang="nl-NL" dirty="0"/>
              <a:t>Nog iets over delen op </a:t>
            </a:r>
            <a:r>
              <a:rPr lang="nl-NL" dirty="0" err="1"/>
              <a:t>Geobuzz</a:t>
            </a:r>
            <a:r>
              <a:rPr lang="nl-NL" dirty="0"/>
              <a:t>?</a:t>
            </a:r>
          </a:p>
          <a:p>
            <a:r>
              <a:rPr lang="nl-NL" dirty="0"/>
              <a:t>Gefaseerd ontsluiten demonstrator?</a:t>
            </a:r>
          </a:p>
        </p:txBody>
      </p:sp>
    </p:spTree>
    <p:extLst>
      <p:ext uri="{BB962C8B-B14F-4D97-AF65-F5344CB8AC3E}">
        <p14:creationId xmlns:p14="http://schemas.microsoft.com/office/powerpoint/2010/main" val="15614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6EAD1-66E5-4331-90C6-90054210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Samenhang met </a:t>
            </a:r>
            <a:r>
              <a:rPr lang="nl-NL" dirty="0" err="1"/>
              <a:t>chatbot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34EC02-C6B5-4282-A66E-97CA0C4D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21196"/>
          </a:xfrm>
        </p:spPr>
        <p:txBody>
          <a:bodyPr/>
          <a:lstStyle/>
          <a:p>
            <a:r>
              <a:rPr lang="nl-NL" dirty="0"/>
              <a:t>Kansen in samenwerking</a:t>
            </a:r>
          </a:p>
        </p:txBody>
      </p:sp>
    </p:spTree>
    <p:extLst>
      <p:ext uri="{BB962C8B-B14F-4D97-AF65-F5344CB8AC3E}">
        <p14:creationId xmlns:p14="http://schemas.microsoft.com/office/powerpoint/2010/main" val="19723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67FB5-812E-4D8D-873E-E2A4FE1C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884" y="194892"/>
            <a:ext cx="3485311" cy="410963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nl-NL" sz="1500" dirty="0"/>
              <a:t>Globale schets combinatie </a:t>
            </a:r>
            <a:r>
              <a:rPr lang="nl-NL" sz="1500" dirty="0" err="1"/>
              <a:t>chatbot</a:t>
            </a:r>
            <a:r>
              <a:rPr lang="nl-NL" sz="1500" dirty="0"/>
              <a:t> en demonstrator</a:t>
            </a:r>
          </a:p>
        </p:txBody>
      </p:sp>
      <p:sp>
        <p:nvSpPr>
          <p:cNvPr id="6" name="Wolk 5">
            <a:extLst>
              <a:ext uri="{FF2B5EF4-FFF2-40B4-BE49-F238E27FC236}">
                <a16:creationId xmlns:a16="http://schemas.microsoft.com/office/drawing/2014/main" id="{A3E87A94-825D-4759-862C-7AE61EC42422}"/>
              </a:ext>
            </a:extLst>
          </p:cNvPr>
          <p:cNvSpPr/>
          <p:nvPr/>
        </p:nvSpPr>
        <p:spPr>
          <a:xfrm>
            <a:off x="1584383" y="4050741"/>
            <a:ext cx="4000500" cy="897867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2700" dirty="0">
                <a:solidFill>
                  <a:schemeClr val="tx1"/>
                </a:solidFill>
              </a:rPr>
              <a:t>DATALAAG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A0DFBF42-C1E1-42A7-AD6E-BE432CBA2236}"/>
              </a:ext>
            </a:extLst>
          </p:cNvPr>
          <p:cNvSpPr/>
          <p:nvPr/>
        </p:nvSpPr>
        <p:spPr>
          <a:xfrm>
            <a:off x="799518" y="1295935"/>
            <a:ext cx="1711234" cy="4751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“LOKI”-</a:t>
            </a:r>
            <a:r>
              <a:rPr lang="nl-NL" sz="1350" dirty="0" err="1">
                <a:solidFill>
                  <a:schemeClr val="tx1"/>
                </a:solidFill>
              </a:rPr>
              <a:t>chatbot</a:t>
            </a:r>
            <a:endParaRPr lang="nl-NL" sz="1350" dirty="0">
              <a:solidFill>
                <a:schemeClr val="tx1"/>
              </a:solidFill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E24F61D-D26B-4641-B861-B7CF647C1A95}"/>
              </a:ext>
            </a:extLst>
          </p:cNvPr>
          <p:cNvSpPr/>
          <p:nvPr/>
        </p:nvSpPr>
        <p:spPr>
          <a:xfrm>
            <a:off x="4192098" y="1212681"/>
            <a:ext cx="1711234" cy="4842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Demonstrator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0C617AD9-7E80-4398-9A47-CD4B84183F02}"/>
              </a:ext>
            </a:extLst>
          </p:cNvPr>
          <p:cNvSpPr/>
          <p:nvPr/>
        </p:nvSpPr>
        <p:spPr>
          <a:xfrm rot="542550">
            <a:off x="3694616" y="3260636"/>
            <a:ext cx="2065107" cy="3149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API’S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2E40B709-4B75-48A8-AE0D-ACFF5695E86E}"/>
              </a:ext>
            </a:extLst>
          </p:cNvPr>
          <p:cNvSpPr/>
          <p:nvPr/>
        </p:nvSpPr>
        <p:spPr>
          <a:xfrm rot="542550">
            <a:off x="3852999" y="2239586"/>
            <a:ext cx="2065107" cy="491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“</a:t>
            </a:r>
            <a:r>
              <a:rPr lang="nl-NL" sz="1350" dirty="0" err="1">
                <a:solidFill>
                  <a:schemeClr val="tx1"/>
                </a:solidFill>
              </a:rPr>
              <a:t>Graph</a:t>
            </a:r>
            <a:r>
              <a:rPr lang="nl-NL" sz="1350" dirty="0">
                <a:solidFill>
                  <a:schemeClr val="tx1"/>
                </a:solidFill>
              </a:rPr>
              <a:t> on </a:t>
            </a:r>
            <a:r>
              <a:rPr lang="nl-NL" sz="1350" dirty="0" err="1">
                <a:solidFill>
                  <a:schemeClr val="tx1"/>
                </a:solidFill>
              </a:rPr>
              <a:t>the</a:t>
            </a:r>
            <a:r>
              <a:rPr lang="nl-NL" sz="1350" dirty="0">
                <a:solidFill>
                  <a:schemeClr val="tx1"/>
                </a:solidFill>
              </a:rPr>
              <a:t> </a:t>
            </a:r>
            <a:r>
              <a:rPr lang="nl-NL" sz="1350" dirty="0" err="1">
                <a:solidFill>
                  <a:schemeClr val="tx1"/>
                </a:solidFill>
              </a:rPr>
              <a:t>fly</a:t>
            </a:r>
            <a:r>
              <a:rPr lang="nl-NL" sz="135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(semantische laag)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CC85C04B-9B5B-496F-9D1A-FACE86CD9A4E}"/>
              </a:ext>
            </a:extLst>
          </p:cNvPr>
          <p:cNvSpPr/>
          <p:nvPr/>
        </p:nvSpPr>
        <p:spPr>
          <a:xfrm rot="20782692">
            <a:off x="1484653" y="2292753"/>
            <a:ext cx="2065107" cy="51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Knowledge </a:t>
            </a:r>
            <a:r>
              <a:rPr lang="nl-NL" sz="1350" dirty="0" err="1">
                <a:solidFill>
                  <a:schemeClr val="tx1"/>
                </a:solidFill>
              </a:rPr>
              <a:t>graph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BC012AD-DC25-47F4-97FA-427076AA207B}"/>
              </a:ext>
            </a:extLst>
          </p:cNvPr>
          <p:cNvCxnSpPr>
            <a:cxnSpLocks/>
          </p:cNvCxnSpPr>
          <p:nvPr/>
        </p:nvCxnSpPr>
        <p:spPr>
          <a:xfrm flipH="1">
            <a:off x="4572001" y="3639778"/>
            <a:ext cx="72007" cy="4109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C993F226-5BB4-4639-BA5D-20AF7A599BEC}"/>
              </a:ext>
            </a:extLst>
          </p:cNvPr>
          <p:cNvSpPr txBox="1"/>
          <p:nvPr/>
        </p:nvSpPr>
        <p:spPr>
          <a:xfrm>
            <a:off x="5848413" y="2526818"/>
            <a:ext cx="5777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DCAT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C4D3CB8-E860-401A-9D73-B84A822479EE}"/>
              </a:ext>
            </a:extLst>
          </p:cNvPr>
          <p:cNvCxnSpPr>
            <a:cxnSpLocks/>
          </p:cNvCxnSpPr>
          <p:nvPr/>
        </p:nvCxnSpPr>
        <p:spPr>
          <a:xfrm flipH="1" flipV="1">
            <a:off x="2177304" y="3100309"/>
            <a:ext cx="298998" cy="9384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D649EDDB-2DC5-48B5-9EAF-AF9B3316E165}"/>
              </a:ext>
            </a:extLst>
          </p:cNvPr>
          <p:cNvSpPr txBox="1"/>
          <p:nvPr/>
        </p:nvSpPr>
        <p:spPr>
          <a:xfrm>
            <a:off x="1347702" y="3322701"/>
            <a:ext cx="12389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Voorkeur: </a:t>
            </a:r>
          </a:p>
          <a:p>
            <a:r>
              <a:rPr lang="nl-NL" sz="1350" dirty="0"/>
              <a:t>Data uit de bron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FB4DCD8-7378-442C-97E6-6D5362EF9CC6}"/>
              </a:ext>
            </a:extLst>
          </p:cNvPr>
          <p:cNvSpPr txBox="1"/>
          <p:nvPr/>
        </p:nvSpPr>
        <p:spPr>
          <a:xfrm>
            <a:off x="2508034" y="3487584"/>
            <a:ext cx="46908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1350" dirty="0">
                <a:sym typeface="Wingdings 3" panose="05040102010807070707" pitchFamily="18" charset="2"/>
              </a:rPr>
              <a:t></a:t>
            </a:r>
            <a:r>
              <a:rPr lang="nl-NL" sz="1350" dirty="0"/>
              <a:t>t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001A540-7F32-48AE-9EE9-F0D2B0118569}"/>
              </a:ext>
            </a:extLst>
          </p:cNvPr>
          <p:cNvCxnSpPr>
            <a:cxnSpLocks/>
          </p:cNvCxnSpPr>
          <p:nvPr/>
        </p:nvCxnSpPr>
        <p:spPr>
          <a:xfrm flipH="1">
            <a:off x="4727169" y="2771186"/>
            <a:ext cx="76848" cy="4370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D6EAEE2B-9238-46A2-9149-49CAAC00610E}"/>
              </a:ext>
            </a:extLst>
          </p:cNvPr>
          <p:cNvCxnSpPr>
            <a:cxnSpLocks/>
          </p:cNvCxnSpPr>
          <p:nvPr/>
        </p:nvCxnSpPr>
        <p:spPr>
          <a:xfrm flipH="1">
            <a:off x="4911761" y="1743033"/>
            <a:ext cx="75764" cy="4415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99BC2A13-3FAC-42E2-A38B-0FEB4FDC4921}"/>
              </a:ext>
            </a:extLst>
          </p:cNvPr>
          <p:cNvCxnSpPr>
            <a:cxnSpLocks/>
          </p:cNvCxnSpPr>
          <p:nvPr/>
        </p:nvCxnSpPr>
        <p:spPr>
          <a:xfrm>
            <a:off x="1827731" y="1847304"/>
            <a:ext cx="123904" cy="4588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ballon: ovaal 31">
            <a:extLst>
              <a:ext uri="{FF2B5EF4-FFF2-40B4-BE49-F238E27FC236}">
                <a16:creationId xmlns:a16="http://schemas.microsoft.com/office/drawing/2014/main" id="{132DD4C8-326D-4C25-A208-83EFECC1F496}"/>
              </a:ext>
            </a:extLst>
          </p:cNvPr>
          <p:cNvSpPr/>
          <p:nvPr/>
        </p:nvSpPr>
        <p:spPr>
          <a:xfrm>
            <a:off x="2970024" y="946417"/>
            <a:ext cx="770979" cy="452810"/>
          </a:xfrm>
          <a:prstGeom prst="wedgeEllipseCallout">
            <a:avLst>
              <a:gd name="adj1" fmla="val -3351"/>
              <a:gd name="adj2" fmla="val 6354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F96A2BE-151F-406E-B777-F511525C05A6}"/>
              </a:ext>
            </a:extLst>
          </p:cNvPr>
          <p:cNvCxnSpPr>
            <a:cxnSpLocks/>
          </p:cNvCxnSpPr>
          <p:nvPr/>
        </p:nvCxnSpPr>
        <p:spPr>
          <a:xfrm flipH="1">
            <a:off x="2454652" y="1219744"/>
            <a:ext cx="480819" cy="1652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05158E2D-D0FE-4CA0-8659-AD0531BC0BA2}"/>
              </a:ext>
            </a:extLst>
          </p:cNvPr>
          <p:cNvCxnSpPr>
            <a:cxnSpLocks/>
          </p:cNvCxnSpPr>
          <p:nvPr/>
        </p:nvCxnSpPr>
        <p:spPr>
          <a:xfrm>
            <a:off x="3732543" y="1280963"/>
            <a:ext cx="433343" cy="1606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6407E71-EDC8-44D4-BB7D-587BA562CA00}"/>
              </a:ext>
            </a:extLst>
          </p:cNvPr>
          <p:cNvCxnSpPr>
            <a:cxnSpLocks/>
          </p:cNvCxnSpPr>
          <p:nvPr/>
        </p:nvCxnSpPr>
        <p:spPr>
          <a:xfrm flipH="1">
            <a:off x="3581708" y="1690596"/>
            <a:ext cx="872151" cy="35259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jl: rechts 44">
            <a:extLst>
              <a:ext uri="{FF2B5EF4-FFF2-40B4-BE49-F238E27FC236}">
                <a16:creationId xmlns:a16="http://schemas.microsoft.com/office/drawing/2014/main" id="{8C197266-4972-4ABE-A7F9-05C01B350BC5}"/>
              </a:ext>
            </a:extLst>
          </p:cNvPr>
          <p:cNvSpPr/>
          <p:nvPr/>
        </p:nvSpPr>
        <p:spPr>
          <a:xfrm>
            <a:off x="3827207" y="863664"/>
            <a:ext cx="2907823" cy="3215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err="1">
                <a:solidFill>
                  <a:schemeClr val="tx1"/>
                </a:solidFill>
              </a:rPr>
              <a:t>userstories</a:t>
            </a:r>
            <a:endParaRPr lang="nl-NL" sz="1350" dirty="0">
              <a:solidFill>
                <a:schemeClr val="tx1"/>
              </a:solidFill>
            </a:endParaRPr>
          </a:p>
        </p:txBody>
      </p:sp>
      <p:graphicFrame>
        <p:nvGraphicFramePr>
          <p:cNvPr id="46" name="Tijdelijke aanduiding voor inhoud 3">
            <a:extLst>
              <a:ext uri="{FF2B5EF4-FFF2-40B4-BE49-F238E27FC236}">
                <a16:creationId xmlns:a16="http://schemas.microsoft.com/office/drawing/2014/main" id="{D737423A-5ABC-47E3-A59E-49A83B8BD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4347"/>
              </p:ext>
            </p:extLst>
          </p:nvPr>
        </p:nvGraphicFramePr>
        <p:xfrm>
          <a:off x="6819138" y="882177"/>
          <a:ext cx="2234542" cy="3017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132">
                  <a:extLst>
                    <a:ext uri="{9D8B030D-6E8A-4147-A177-3AD203B41FA5}">
                      <a16:colId xmlns:a16="http://schemas.microsoft.com/office/drawing/2014/main" val="1548914029"/>
                    </a:ext>
                  </a:extLst>
                </a:gridCol>
                <a:gridCol w="747297">
                  <a:extLst>
                    <a:ext uri="{9D8B030D-6E8A-4147-A177-3AD203B41FA5}">
                      <a16:colId xmlns:a16="http://schemas.microsoft.com/office/drawing/2014/main" val="3907918969"/>
                    </a:ext>
                  </a:extLst>
                </a:gridCol>
                <a:gridCol w="751113">
                  <a:extLst>
                    <a:ext uri="{9D8B030D-6E8A-4147-A177-3AD203B41FA5}">
                      <a16:colId xmlns:a16="http://schemas.microsoft.com/office/drawing/2014/main" val="92291112"/>
                    </a:ext>
                  </a:extLst>
                </a:gridCol>
              </a:tblGrid>
              <a:tr h="163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Gebouwen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Wegen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609619762"/>
                  </a:ext>
                </a:extLst>
              </a:tr>
              <a:tr h="807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1: </a:t>
                      </a:r>
                      <a:r>
                        <a:rPr lang="nl-NL" sz="1100" dirty="0" err="1">
                          <a:effectLst/>
                        </a:rPr>
                        <a:t>administra-tieve</a:t>
                      </a:r>
                      <a:r>
                        <a:rPr lang="nl-NL" sz="1100" dirty="0">
                          <a:effectLst/>
                        </a:rPr>
                        <a:t> relatie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energie-adviseur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planner van zwaar transport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272010459"/>
                  </a:ext>
                </a:extLst>
              </a:tr>
              <a:tr h="62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2: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ruimtelijke relatie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potentiele koper van een woning</a:t>
                      </a: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hulpdienst</a:t>
                      </a: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1080689246"/>
                  </a:ext>
                </a:extLst>
              </a:tr>
              <a:tr h="101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3: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analyse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adviseur </a:t>
                      </a:r>
                      <a:r>
                        <a:rPr lang="nl-NL" sz="1100" b="1" dirty="0" err="1">
                          <a:effectLst/>
                        </a:rPr>
                        <a:t>leef-omgeving</a:t>
                      </a:r>
                      <a:r>
                        <a:rPr lang="nl-NL" sz="1100" b="1" dirty="0">
                          <a:effectLst/>
                        </a:rPr>
                        <a:t>/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planologie</a:t>
                      </a: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dagtoerist met elektrische auto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274606832"/>
                  </a:ext>
                </a:extLst>
              </a:tr>
            </a:tbl>
          </a:graphicData>
        </a:graphic>
      </p:graphicFrame>
      <p:sp>
        <p:nvSpPr>
          <p:cNvPr id="49" name="Tekstvak 48">
            <a:extLst>
              <a:ext uri="{FF2B5EF4-FFF2-40B4-BE49-F238E27FC236}">
                <a16:creationId xmlns:a16="http://schemas.microsoft.com/office/drawing/2014/main" id="{BB59D188-5160-49E1-964C-AFAE6850CC6D}"/>
              </a:ext>
            </a:extLst>
          </p:cNvPr>
          <p:cNvSpPr txBox="1"/>
          <p:nvPr/>
        </p:nvSpPr>
        <p:spPr>
          <a:xfrm>
            <a:off x="6819138" y="3947094"/>
            <a:ext cx="2225830" cy="11849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u="sng" dirty="0"/>
              <a:t>Gegevensverzamelingen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Samenhangende Objectenregistratie </a:t>
            </a:r>
            <a:br>
              <a:rPr lang="nl-NL" sz="1200" dirty="0"/>
            </a:br>
            <a:r>
              <a:rPr lang="nl-NL" sz="1100" dirty="0"/>
              <a:t>(inclusief basisregistraties)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Overheidsdatasets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Vrije datasets</a:t>
            </a:r>
          </a:p>
        </p:txBody>
      </p:sp>
      <p:sp>
        <p:nvSpPr>
          <p:cNvPr id="52" name="Pijl: rechts 51">
            <a:extLst>
              <a:ext uri="{FF2B5EF4-FFF2-40B4-BE49-F238E27FC236}">
                <a16:creationId xmlns:a16="http://schemas.microsoft.com/office/drawing/2014/main" id="{983CF140-1D9C-4EEF-98C4-C94201BBA6A2}"/>
              </a:ext>
            </a:extLst>
          </p:cNvPr>
          <p:cNvSpPr/>
          <p:nvPr/>
        </p:nvSpPr>
        <p:spPr>
          <a:xfrm rot="668055">
            <a:off x="5671241" y="4378783"/>
            <a:ext cx="1042552" cy="3215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bevat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5D0BBF04-94DC-4C1F-84D5-3371C6D8BD7D}"/>
              </a:ext>
            </a:extLst>
          </p:cNvPr>
          <p:cNvSpPr txBox="1"/>
          <p:nvPr/>
        </p:nvSpPr>
        <p:spPr>
          <a:xfrm>
            <a:off x="4775504" y="3725742"/>
            <a:ext cx="1585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/>
              <a:t>Data uit de bron !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EA50C7B-5AAA-4AE6-A9B0-C75A1D015A6A}"/>
              </a:ext>
            </a:extLst>
          </p:cNvPr>
          <p:cNvSpPr txBox="1"/>
          <p:nvPr/>
        </p:nvSpPr>
        <p:spPr>
          <a:xfrm>
            <a:off x="4973117" y="1771113"/>
            <a:ext cx="8752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i="1" dirty="0" err="1"/>
              <a:t>Sparql</a:t>
            </a:r>
            <a:r>
              <a:rPr lang="nl-NL" sz="1350" dirty="0"/>
              <a:t>?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751F51AD-9E8F-4B71-A8EF-6F7C71DBD3FD}"/>
              </a:ext>
            </a:extLst>
          </p:cNvPr>
          <p:cNvSpPr/>
          <p:nvPr/>
        </p:nvSpPr>
        <p:spPr>
          <a:xfrm>
            <a:off x="-6252" y="2030256"/>
            <a:ext cx="1711234" cy="4751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“PDOK-datastory”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52A6A4D-4422-4B0E-8B03-E407A8284B6E}"/>
              </a:ext>
            </a:extLst>
          </p:cNvPr>
          <p:cNvCxnSpPr>
            <a:cxnSpLocks/>
          </p:cNvCxnSpPr>
          <p:nvPr/>
        </p:nvCxnSpPr>
        <p:spPr>
          <a:xfrm>
            <a:off x="899592" y="2638067"/>
            <a:ext cx="553113" cy="1888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0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63447-4B48-43A3-B422-233CA677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kunnen we afspreken?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3A89E-110C-45AC-9F6A-058B3B12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12, 26 november overleg plus Kadaster</a:t>
            </a:r>
          </a:p>
          <a:p>
            <a:r>
              <a:rPr lang="nl-NL" dirty="0"/>
              <a:t>Datastory toevoegen naast </a:t>
            </a:r>
            <a:r>
              <a:rPr lang="nl-NL" dirty="0" err="1"/>
              <a:t>userstories</a:t>
            </a:r>
            <a:endParaRPr lang="nl-NL" dirty="0"/>
          </a:p>
          <a:p>
            <a:r>
              <a:rPr lang="nl-NL" dirty="0"/>
              <a:t>“BRT-namen app” bruikbaar als dataset?</a:t>
            </a:r>
          </a:p>
          <a:p>
            <a:r>
              <a:rPr lang="nl-NL" dirty="0"/>
              <a:t>Facet-browser toepassen bij bv </a:t>
            </a:r>
            <a:r>
              <a:rPr lang="nl-NL" dirty="0" err="1"/>
              <a:t>userstories</a:t>
            </a:r>
            <a:r>
              <a:rPr lang="nl-NL" dirty="0"/>
              <a:t> categorie 1</a:t>
            </a:r>
          </a:p>
          <a:p>
            <a:r>
              <a:rPr lang="nl-NL" dirty="0"/>
              <a:t>Samen optrekken in communicatie</a:t>
            </a:r>
          </a:p>
          <a:p>
            <a:r>
              <a:rPr lang="nl-NL" dirty="0" err="1"/>
              <a:t>Hackaton</a:t>
            </a:r>
            <a:r>
              <a:rPr lang="nl-NL" dirty="0"/>
              <a:t> / “High </a:t>
            </a:r>
            <a:r>
              <a:rPr lang="nl-NL" dirty="0" err="1"/>
              <a:t>three</a:t>
            </a:r>
            <a:r>
              <a:rPr lang="nl-NL" dirty="0"/>
              <a:t>” plannen (data moet er zijn, </a:t>
            </a:r>
            <a:r>
              <a:rPr lang="nl-NL" dirty="0" err="1"/>
              <a:t>use</a:t>
            </a:r>
            <a:r>
              <a:rPr lang="nl-NL" dirty="0"/>
              <a:t> cases moeten scherp genoeg zijn, …)</a:t>
            </a:r>
          </a:p>
          <a:p>
            <a:pPr lvl="1"/>
            <a:r>
              <a:rPr lang="nl-NL" dirty="0"/>
              <a:t>Datajournalisten en bv “energieadviseur” betrekken? – om databehoefte te benoemen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37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2BD6B-4227-4AC0-AAE1-1113599C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E3F50-D034-41F2-ACAD-9D718634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600" dirty="0"/>
              <a:t>Een </a:t>
            </a:r>
            <a:r>
              <a:rPr lang="nl-NL" sz="1600" dirty="0" err="1"/>
              <a:t>demonstrator</a:t>
            </a:r>
            <a:r>
              <a:rPr lang="nl-NL" sz="1600" dirty="0"/>
              <a:t>/viewer/webapp ontwikkelen waarin we </a:t>
            </a:r>
            <a:r>
              <a:rPr lang="nl-NL" sz="1600" b="1" dirty="0"/>
              <a:t>semantiek koppelen aan data</a:t>
            </a:r>
            <a:r>
              <a:rPr lang="nl-NL" sz="1600" dirty="0"/>
              <a:t> op thema's Wegen en Gebouwen. </a:t>
            </a:r>
          </a:p>
          <a:p>
            <a:r>
              <a:rPr lang="nl-NL" sz="1600" dirty="0"/>
              <a:t>Deze </a:t>
            </a:r>
            <a:r>
              <a:rPr lang="nl-NL" sz="1600" dirty="0" err="1"/>
              <a:t>demonstrator</a:t>
            </a:r>
            <a:r>
              <a:rPr lang="nl-NL" sz="1600" dirty="0"/>
              <a:t> moet gedurende het </a:t>
            </a:r>
            <a:r>
              <a:rPr lang="nl-NL" sz="1600" dirty="0" err="1"/>
              <a:t>DISGeo</a:t>
            </a:r>
            <a:r>
              <a:rPr lang="nl-NL" sz="1600" dirty="0"/>
              <a:t>-project kunnen </a:t>
            </a:r>
            <a:r>
              <a:rPr lang="nl-NL" sz="1600" b="1" dirty="0"/>
              <a:t>doorgroeien</a:t>
            </a:r>
            <a:r>
              <a:rPr lang="nl-NL" sz="1600" dirty="0"/>
              <a:t>,</a:t>
            </a:r>
          </a:p>
          <a:p>
            <a:r>
              <a:rPr lang="nl-NL" sz="1600" dirty="0"/>
              <a:t>het moet vooral laten zien hoe je </a:t>
            </a:r>
            <a:r>
              <a:rPr lang="nl-NL" sz="1600" b="1" dirty="0"/>
              <a:t>extra informatie / andere objecten </a:t>
            </a:r>
            <a:r>
              <a:rPr lang="nl-NL" sz="1600" dirty="0"/>
              <a:t>knoopt </a:t>
            </a:r>
            <a:r>
              <a:rPr lang="nl-NL" sz="1600" b="1" dirty="0"/>
              <a:t>aan </a:t>
            </a:r>
            <a:r>
              <a:rPr lang="nl-NL" sz="1600" dirty="0"/>
              <a:t>je</a:t>
            </a:r>
            <a:r>
              <a:rPr lang="nl-NL" sz="1600" b="1" dirty="0"/>
              <a:t> basisobjecten</a:t>
            </a:r>
            <a:r>
              <a:rPr lang="nl-NL" sz="1600" dirty="0"/>
              <a:t>. Bv allerlei info over gebouwen slim koppelen – door te zeggen dat ze over hetzelfde gebouw gaan, </a:t>
            </a:r>
            <a:r>
              <a:rPr lang="nl-NL" sz="1600" i="1" dirty="0"/>
              <a:t>ongeacht of ze dezelfde geometrie </a:t>
            </a:r>
            <a:r>
              <a:rPr lang="nl-NL" sz="1600" dirty="0"/>
              <a:t>hebben. Een systematiek die iedereen eigenlijk wel kan gebruiken. </a:t>
            </a:r>
          </a:p>
          <a:p>
            <a:r>
              <a:rPr lang="nl-NL" sz="1600" dirty="0"/>
              <a:t>Ambitie : het mag een </a:t>
            </a:r>
            <a:r>
              <a:rPr lang="nl-NL" sz="1600" b="1" dirty="0"/>
              <a:t>niet-perfecte demonstrator </a:t>
            </a:r>
            <a:r>
              <a:rPr lang="nl-NL" sz="1600" dirty="0"/>
              <a:t>zijn die ook laat zien wat NIET goed gaat.</a:t>
            </a:r>
          </a:p>
          <a:p>
            <a:r>
              <a:rPr lang="nl-NL" sz="1600" i="1" dirty="0"/>
              <a:t>Gebruik maken van ‘</a:t>
            </a:r>
            <a:r>
              <a:rPr lang="nl-NL" sz="1600" b="1" i="1" dirty="0"/>
              <a:t>sleuteltechnologieën</a:t>
            </a:r>
            <a:r>
              <a:rPr lang="nl-NL" sz="1600" i="1" dirty="0"/>
              <a:t>’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62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2E78-8DB8-4313-9053-AD702968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98FB8-C60C-4E85-97AF-2473BE0F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200" dirty="0"/>
              <a:t>Subset </a:t>
            </a:r>
            <a:r>
              <a:rPr lang="nl-NL" sz="2200" b="1" dirty="0"/>
              <a:t>begrippenkader </a:t>
            </a:r>
            <a:r>
              <a:rPr lang="nl-NL" sz="2200" dirty="0"/>
              <a:t>+  informatiemodel voor wegen en gebouwen</a:t>
            </a:r>
          </a:p>
          <a:p>
            <a:r>
              <a:rPr lang="nl-NL" sz="2200" b="1" dirty="0"/>
              <a:t>Knowledge </a:t>
            </a:r>
            <a:r>
              <a:rPr lang="nl-NL" sz="2200" b="1" dirty="0" err="1"/>
              <a:t>graph</a:t>
            </a:r>
            <a:endParaRPr lang="nl-NL" sz="2200" b="1" dirty="0"/>
          </a:p>
          <a:p>
            <a:r>
              <a:rPr lang="nl-NL" sz="2200" dirty="0"/>
              <a:t>Proefdata van een proefgebied</a:t>
            </a:r>
          </a:p>
          <a:p>
            <a:r>
              <a:rPr lang="nl-NL" sz="2200" b="1" dirty="0"/>
              <a:t>Beheerbare </a:t>
            </a:r>
            <a:r>
              <a:rPr lang="nl-NL" sz="2200" b="1" dirty="0" err="1"/>
              <a:t>scalable</a:t>
            </a:r>
            <a:r>
              <a:rPr lang="nl-NL" sz="2200" b="1" dirty="0"/>
              <a:t> demonstrator </a:t>
            </a:r>
            <a:r>
              <a:rPr lang="nl-NL" sz="2200" dirty="0"/>
              <a:t>– publiek toegankelijk (</a:t>
            </a:r>
            <a:r>
              <a:rPr lang="nl-NL" sz="2200" i="1" dirty="0"/>
              <a:t>Geonovum beheert en host het?)</a:t>
            </a:r>
          </a:p>
          <a:p>
            <a:r>
              <a:rPr lang="nl-NL" sz="2200" b="1" dirty="0" err="1"/>
              <a:t>Api’s</a:t>
            </a:r>
            <a:r>
              <a:rPr lang="nl-NL" sz="2200" dirty="0"/>
              <a:t> (per sé?) – zowel bestaand als gerealiseerd voor dit project</a:t>
            </a:r>
          </a:p>
          <a:p>
            <a:r>
              <a:rPr lang="nl-NL" sz="2200" dirty="0"/>
              <a:t>Rapportage met </a:t>
            </a:r>
            <a:r>
              <a:rPr lang="nl-NL" sz="2200" b="1" dirty="0" err="1"/>
              <a:t>lessons</a:t>
            </a:r>
            <a:r>
              <a:rPr lang="nl-NL" sz="2200" b="1" dirty="0"/>
              <a:t> </a:t>
            </a:r>
            <a:r>
              <a:rPr lang="nl-NL" sz="2200" b="1" dirty="0" err="1"/>
              <a:t>learned</a:t>
            </a:r>
            <a:endParaRPr lang="nl-NL" sz="2200" b="1" dirty="0"/>
          </a:p>
          <a:p>
            <a:r>
              <a:rPr lang="nl-NL" sz="2200" dirty="0"/>
              <a:t>Presentatie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257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hoek 38">
            <a:extLst>
              <a:ext uri="{FF2B5EF4-FFF2-40B4-BE49-F238E27FC236}">
                <a16:creationId xmlns:a16="http://schemas.microsoft.com/office/drawing/2014/main" id="{A6F74D7F-7931-4A63-B012-9024AADB8BAB}"/>
              </a:ext>
            </a:extLst>
          </p:cNvPr>
          <p:cNvSpPr/>
          <p:nvPr/>
        </p:nvSpPr>
        <p:spPr>
          <a:xfrm>
            <a:off x="1042059" y="4394051"/>
            <a:ext cx="7846993" cy="421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l-NL" sz="1350" dirty="0"/>
              <a:t>									proefgebied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44F78-E71F-4A28-8605-0541061A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9" y="228997"/>
            <a:ext cx="2917452" cy="27388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nl-NL" sz="1400" dirty="0"/>
              <a:t>Ruwe schets architectuur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AE4D11CF-C9EA-4C9F-85CB-4AB1B1FC8541}"/>
              </a:ext>
            </a:extLst>
          </p:cNvPr>
          <p:cNvSpPr/>
          <p:nvPr/>
        </p:nvSpPr>
        <p:spPr>
          <a:xfrm>
            <a:off x="2313230" y="941270"/>
            <a:ext cx="3557588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/>
              <a:t>Demonstrator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5777E14-C1C5-44DC-94AE-A87BC4ADB61B}"/>
              </a:ext>
            </a:extLst>
          </p:cNvPr>
          <p:cNvCxnSpPr/>
          <p:nvPr/>
        </p:nvCxnSpPr>
        <p:spPr>
          <a:xfrm>
            <a:off x="623734" y="2081889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822729A8-BC84-45C0-A64A-3911033E2F48}"/>
              </a:ext>
            </a:extLst>
          </p:cNvPr>
          <p:cNvSpPr/>
          <p:nvPr/>
        </p:nvSpPr>
        <p:spPr>
          <a:xfrm>
            <a:off x="7634159" y="3164019"/>
            <a:ext cx="1328738" cy="2786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Datalaag</a:t>
            </a:r>
            <a:endParaRPr lang="nl-NL" sz="135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586D7C6-299F-46B0-9071-2DBB072AF035}"/>
              </a:ext>
            </a:extLst>
          </p:cNvPr>
          <p:cNvSpPr/>
          <p:nvPr/>
        </p:nvSpPr>
        <p:spPr>
          <a:xfrm>
            <a:off x="1173112" y="3785755"/>
            <a:ext cx="964406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Bestaande API x1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CC825B0-1FA7-45DF-9E2C-BE45EC06F9EE}"/>
              </a:ext>
            </a:extLst>
          </p:cNvPr>
          <p:cNvSpPr/>
          <p:nvPr/>
        </p:nvSpPr>
        <p:spPr>
          <a:xfrm>
            <a:off x="2251819" y="3776994"/>
            <a:ext cx="964406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Bestaande API x2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3095A16-9FFF-4D77-93B9-3054FE4D3378}"/>
              </a:ext>
            </a:extLst>
          </p:cNvPr>
          <p:cNvSpPr/>
          <p:nvPr/>
        </p:nvSpPr>
        <p:spPr>
          <a:xfrm>
            <a:off x="3298741" y="3751113"/>
            <a:ext cx="964406" cy="50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Bestaande API </a:t>
            </a:r>
            <a:r>
              <a:rPr lang="nl-NL" sz="1200" dirty="0" err="1">
                <a:solidFill>
                  <a:schemeClr val="tx1"/>
                </a:solidFill>
              </a:rPr>
              <a:t>xn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18D36C4-440F-4E04-9C94-A5468CB4EC50}"/>
              </a:ext>
            </a:extLst>
          </p:cNvPr>
          <p:cNvSpPr/>
          <p:nvPr/>
        </p:nvSpPr>
        <p:spPr>
          <a:xfrm>
            <a:off x="1137393" y="3284016"/>
            <a:ext cx="964406" cy="3929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Semantische laag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3176CD8-8CD4-46BB-A3DA-41E86C8D7E55}"/>
              </a:ext>
            </a:extLst>
          </p:cNvPr>
          <p:cNvSpPr/>
          <p:nvPr/>
        </p:nvSpPr>
        <p:spPr>
          <a:xfrm>
            <a:off x="4366803" y="3783841"/>
            <a:ext cx="964406" cy="50006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Nieuwe 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API y1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7F50139-84D7-470A-A4D0-393EE58F5058}"/>
              </a:ext>
            </a:extLst>
          </p:cNvPr>
          <p:cNvSpPr/>
          <p:nvPr/>
        </p:nvSpPr>
        <p:spPr>
          <a:xfrm>
            <a:off x="4371892" y="3260592"/>
            <a:ext cx="964406" cy="39290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Semantische laag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57A0901-0EBA-4D79-9A1C-15413BE3DE8A}"/>
              </a:ext>
            </a:extLst>
          </p:cNvPr>
          <p:cNvSpPr/>
          <p:nvPr/>
        </p:nvSpPr>
        <p:spPr>
          <a:xfrm>
            <a:off x="5472302" y="3776993"/>
            <a:ext cx="964406" cy="50006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Nieuwe 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API y2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E242AE9-335E-43F4-9AA0-1ECCE19FA44F}"/>
              </a:ext>
            </a:extLst>
          </p:cNvPr>
          <p:cNvSpPr/>
          <p:nvPr/>
        </p:nvSpPr>
        <p:spPr>
          <a:xfrm>
            <a:off x="5476915" y="3221641"/>
            <a:ext cx="964406" cy="39290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Semantische laag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E06CF92-9E27-4A31-B0B9-2FEB438BBFE5}"/>
              </a:ext>
            </a:extLst>
          </p:cNvPr>
          <p:cNvSpPr/>
          <p:nvPr/>
        </p:nvSpPr>
        <p:spPr>
          <a:xfrm>
            <a:off x="6519905" y="3818006"/>
            <a:ext cx="964406" cy="50006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Nieuwe 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</a:rPr>
              <a:t>API </a:t>
            </a:r>
            <a:r>
              <a:rPr lang="nl-NL" sz="1200" dirty="0" err="1">
                <a:solidFill>
                  <a:schemeClr val="tx1"/>
                </a:solidFill>
              </a:rPr>
              <a:t>yn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C4D71DF6-63FF-4937-8F6E-6CA2F95E0CC9}"/>
              </a:ext>
            </a:extLst>
          </p:cNvPr>
          <p:cNvSpPr/>
          <p:nvPr/>
        </p:nvSpPr>
        <p:spPr>
          <a:xfrm>
            <a:off x="6563415" y="3206026"/>
            <a:ext cx="964406" cy="39290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Semantische laag</a:t>
            </a: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7BBA4510-F272-4AE5-A60E-AED5ACCA7E94}"/>
              </a:ext>
            </a:extLst>
          </p:cNvPr>
          <p:cNvSpPr/>
          <p:nvPr/>
        </p:nvSpPr>
        <p:spPr>
          <a:xfrm>
            <a:off x="7560315" y="1606831"/>
            <a:ext cx="1328738" cy="27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Viewerlaag</a:t>
            </a:r>
            <a:endParaRPr lang="nl-NL" sz="1350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6809DD5-2D03-492A-8DAC-DE50D6F0B80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1619596" y="1407995"/>
            <a:ext cx="2472428" cy="1876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3710DE8E-87D9-4EF5-A477-2D9B87EFCBCD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734022" y="1407995"/>
            <a:ext cx="1358002" cy="2368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CB70234-59EC-4B72-983A-CDFEB014D37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3780944" y="1407995"/>
            <a:ext cx="311080" cy="234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D0D2F65-5F7F-490C-B22C-014EA962C2C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4092024" y="1407995"/>
            <a:ext cx="762071" cy="185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7244138F-EA3A-4916-A180-361155029971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4092024" y="1407995"/>
            <a:ext cx="1867094" cy="181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EF0F06BB-BB9B-43E5-BB24-93E995A8464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135534" y="1524989"/>
            <a:ext cx="2910084" cy="168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D9C4F373-564E-4E75-BFE5-19170035D210}"/>
              </a:ext>
            </a:extLst>
          </p:cNvPr>
          <p:cNvSpPr/>
          <p:nvPr/>
        </p:nvSpPr>
        <p:spPr>
          <a:xfrm>
            <a:off x="1157473" y="4417863"/>
            <a:ext cx="964406" cy="3072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x1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32BA338A-AB4B-4AE4-8958-B152C586AC67}"/>
              </a:ext>
            </a:extLst>
          </p:cNvPr>
          <p:cNvSpPr/>
          <p:nvPr/>
        </p:nvSpPr>
        <p:spPr>
          <a:xfrm>
            <a:off x="2236180" y="4417863"/>
            <a:ext cx="964406" cy="3072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x2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5BEEB570-3169-4207-B204-8DC59127A12B}"/>
              </a:ext>
            </a:extLst>
          </p:cNvPr>
          <p:cNvSpPr/>
          <p:nvPr/>
        </p:nvSpPr>
        <p:spPr>
          <a:xfrm>
            <a:off x="3314887" y="4432150"/>
            <a:ext cx="964406" cy="3072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</a:t>
            </a:r>
            <a:r>
              <a:rPr lang="nl-NL" sz="1200" dirty="0" err="1">
                <a:solidFill>
                  <a:schemeClr val="tx1"/>
                </a:solidFill>
              </a:rPr>
              <a:t>xn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C16ADA44-4AC6-43FC-A401-FA729BD49494}"/>
              </a:ext>
            </a:extLst>
          </p:cNvPr>
          <p:cNvSpPr/>
          <p:nvPr/>
        </p:nvSpPr>
        <p:spPr>
          <a:xfrm>
            <a:off x="4393594" y="4432151"/>
            <a:ext cx="964406" cy="29298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y1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E973EA86-FF1D-457E-ACDA-546A3514C0C0}"/>
              </a:ext>
            </a:extLst>
          </p:cNvPr>
          <p:cNvSpPr/>
          <p:nvPr/>
        </p:nvSpPr>
        <p:spPr>
          <a:xfrm>
            <a:off x="5467846" y="4432151"/>
            <a:ext cx="964406" cy="29298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y2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50E15B2C-6BF4-435E-B07A-1295F08C5472}"/>
              </a:ext>
            </a:extLst>
          </p:cNvPr>
          <p:cNvSpPr/>
          <p:nvPr/>
        </p:nvSpPr>
        <p:spPr>
          <a:xfrm>
            <a:off x="6493855" y="4439294"/>
            <a:ext cx="964406" cy="29298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Data y3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695D2AC1-DA40-4C71-A1AF-1C56B798EBBE}"/>
              </a:ext>
            </a:extLst>
          </p:cNvPr>
          <p:cNvSpPr/>
          <p:nvPr/>
        </p:nvSpPr>
        <p:spPr>
          <a:xfrm>
            <a:off x="70372" y="4417863"/>
            <a:ext cx="807519" cy="289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l-NL" sz="1350" dirty="0"/>
              <a:t>JSON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03BFC6DD-6398-4311-9D58-48D94EB0E41A}"/>
              </a:ext>
            </a:extLst>
          </p:cNvPr>
          <p:cNvSpPr/>
          <p:nvPr/>
        </p:nvSpPr>
        <p:spPr>
          <a:xfrm>
            <a:off x="70372" y="3893988"/>
            <a:ext cx="807519" cy="289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l-NL" sz="1350" dirty="0"/>
              <a:t>JSON-LD</a:t>
            </a:r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D4FC2D0F-88EE-4E88-BB38-1E1D30CBD258}"/>
              </a:ext>
            </a:extLst>
          </p:cNvPr>
          <p:cNvSpPr/>
          <p:nvPr/>
        </p:nvSpPr>
        <p:spPr>
          <a:xfrm>
            <a:off x="2236180" y="2271183"/>
            <a:ext cx="3557588" cy="6262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Semantische </a:t>
            </a:r>
            <a:r>
              <a:rPr lang="nl-NL" sz="1350" dirty="0" err="1">
                <a:solidFill>
                  <a:schemeClr val="tx1"/>
                </a:solidFill>
              </a:rPr>
              <a:t>orchestratielaag</a:t>
            </a:r>
            <a:endParaRPr lang="nl-NL" sz="1350" dirty="0">
              <a:solidFill>
                <a:schemeClr val="tx1"/>
              </a:solidFill>
            </a:endParaRPr>
          </a:p>
          <a:p>
            <a:pPr algn="ctr"/>
            <a:r>
              <a:rPr lang="nl-NL" sz="1350" dirty="0">
                <a:solidFill>
                  <a:schemeClr val="tx1"/>
                </a:solidFill>
              </a:rPr>
              <a:t>GRAPH-model</a:t>
            </a:r>
          </a:p>
          <a:p>
            <a:pPr algn="ctr"/>
            <a:r>
              <a:rPr lang="nl-NL" sz="1350" i="1" dirty="0">
                <a:solidFill>
                  <a:schemeClr val="tx1"/>
                </a:solidFill>
              </a:rPr>
              <a:t>Service </a:t>
            </a:r>
            <a:r>
              <a:rPr lang="nl-NL" sz="1350" i="1" dirty="0" err="1">
                <a:solidFill>
                  <a:schemeClr val="tx1"/>
                </a:solidFill>
              </a:rPr>
              <a:t>interactielaag</a:t>
            </a:r>
            <a:endParaRPr lang="nl-NL" sz="1350" i="1" dirty="0">
              <a:solidFill>
                <a:schemeClr val="tx1"/>
              </a:solidFill>
            </a:endParaRPr>
          </a:p>
        </p:txBody>
      </p:sp>
      <p:sp>
        <p:nvSpPr>
          <p:cNvPr id="35" name="Rechthoek: afgeronde hoeken 34">
            <a:extLst>
              <a:ext uri="{FF2B5EF4-FFF2-40B4-BE49-F238E27FC236}">
                <a16:creationId xmlns:a16="http://schemas.microsoft.com/office/drawing/2014/main" id="{F24D9786-68CA-4502-B7C4-D836C2EE7831}"/>
              </a:ext>
            </a:extLst>
          </p:cNvPr>
          <p:cNvSpPr/>
          <p:nvPr/>
        </p:nvSpPr>
        <p:spPr>
          <a:xfrm>
            <a:off x="145868" y="1285377"/>
            <a:ext cx="1509447" cy="46672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>
                <a:solidFill>
                  <a:schemeClr val="tx1"/>
                </a:solidFill>
              </a:rPr>
              <a:t>LOKI-</a:t>
            </a:r>
            <a:r>
              <a:rPr lang="nl-NL" sz="1350" dirty="0" err="1">
                <a:solidFill>
                  <a:schemeClr val="tx1"/>
                </a:solidFill>
              </a:rPr>
              <a:t>disgeo</a:t>
            </a:r>
            <a:endParaRPr lang="nl-NL" sz="1350" dirty="0">
              <a:solidFill>
                <a:schemeClr val="tx1"/>
              </a:solidFill>
            </a:endParaRP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75B1B68B-0AE5-4D32-91A4-0A1F67A623A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00592" y="1752102"/>
            <a:ext cx="1901479" cy="519081"/>
          </a:xfrm>
          <a:prstGeom prst="line">
            <a:avLst/>
          </a:prstGeom>
          <a:ln>
            <a:solidFill>
              <a:schemeClr val="dk1">
                <a:shade val="95000"/>
                <a:satMod val="105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4F98EA2-07F7-4E8E-BD00-AF656D86A4F8}"/>
              </a:ext>
            </a:extLst>
          </p:cNvPr>
          <p:cNvCxnSpPr/>
          <p:nvPr/>
        </p:nvCxnSpPr>
        <p:spPr>
          <a:xfrm>
            <a:off x="578830" y="3003798"/>
            <a:ext cx="7400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C5A30-7DAF-400A-9A5D-5BADF47E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aandachtspunten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4F2F71-1675-4772-9464-8F619FF2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Inzet ‘Sleutel technologieën’</a:t>
            </a:r>
          </a:p>
          <a:p>
            <a:r>
              <a:rPr lang="nl-NL" sz="1800" dirty="0" err="1"/>
              <a:t>Linked</a:t>
            </a:r>
            <a:r>
              <a:rPr lang="nl-NL" sz="1800" dirty="0"/>
              <a:t> Data</a:t>
            </a:r>
          </a:p>
          <a:p>
            <a:r>
              <a:rPr lang="nl-NL" sz="1800" dirty="0" err="1"/>
              <a:t>Chatbot</a:t>
            </a:r>
            <a:r>
              <a:rPr lang="nl-NL" sz="1800" dirty="0"/>
              <a:t>	(</a:t>
            </a:r>
            <a:r>
              <a:rPr lang="nl-NL" sz="1800" i="1" dirty="0"/>
              <a:t>LOKI-variant</a:t>
            </a:r>
            <a:r>
              <a:rPr lang="nl-NL" sz="1800" dirty="0"/>
              <a:t> – Kadaster)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richtingen</a:t>
            </a:r>
          </a:p>
          <a:p>
            <a:r>
              <a:rPr lang="nl-NL" sz="1800" dirty="0"/>
              <a:t>Wat is </a:t>
            </a:r>
            <a:r>
              <a:rPr lang="nl-NL" sz="1800" b="1" dirty="0"/>
              <a:t>het ideaalplaatje </a:t>
            </a:r>
            <a:r>
              <a:rPr lang="nl-NL" sz="1800" dirty="0"/>
              <a:t>en vandaar uit terugwerken</a:t>
            </a:r>
          </a:p>
          <a:p>
            <a:pPr lvl="1"/>
            <a:r>
              <a:rPr lang="nl-NL" sz="1600" dirty="0"/>
              <a:t>Bv </a:t>
            </a:r>
            <a:r>
              <a:rPr lang="nl-NL" sz="1600" dirty="0" err="1"/>
              <a:t>URI’s</a:t>
            </a:r>
            <a:endParaRPr lang="nl-NL" sz="1600" dirty="0"/>
          </a:p>
          <a:p>
            <a:r>
              <a:rPr lang="nl-NL" sz="1800" dirty="0"/>
              <a:t>Waar staan we </a:t>
            </a:r>
            <a:r>
              <a:rPr lang="nl-NL" sz="1800" b="1" dirty="0"/>
              <a:t>nu</a:t>
            </a:r>
            <a:r>
              <a:rPr lang="nl-NL" sz="1800" dirty="0"/>
              <a:t> en vandaar uit verbeteren</a:t>
            </a:r>
          </a:p>
        </p:txBody>
      </p:sp>
    </p:spTree>
    <p:extLst>
      <p:ext uri="{BB962C8B-B14F-4D97-AF65-F5344CB8AC3E}">
        <p14:creationId xmlns:p14="http://schemas.microsoft.com/office/powerpoint/2010/main" val="42881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FAA0D-2194-4C9F-A8BC-04C7D44C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inzichten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6D7B50-B489-4914-9005-EBB5AB90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Inzicht in de </a:t>
            </a:r>
            <a:r>
              <a:rPr lang="nl-NL" dirty="0">
                <a:highlight>
                  <a:srgbClr val="FFFF00"/>
                </a:highlight>
              </a:rPr>
              <a:t>SAMENHANG</a:t>
            </a:r>
            <a:r>
              <a:rPr lang="nl-NL" dirty="0"/>
              <a:t> van de datasets</a:t>
            </a:r>
          </a:p>
          <a:p>
            <a:pPr lvl="1"/>
            <a:r>
              <a:rPr lang="nl-NL" dirty="0"/>
              <a:t>Concreet via een GRAPH</a:t>
            </a:r>
          </a:p>
          <a:p>
            <a:r>
              <a:rPr lang="nl-NL" dirty="0"/>
              <a:t>Inzicht in de </a:t>
            </a:r>
            <a:r>
              <a:rPr lang="nl-NL" dirty="0">
                <a:highlight>
                  <a:srgbClr val="FFFF00"/>
                </a:highlight>
              </a:rPr>
              <a:t>STERKTE</a:t>
            </a:r>
            <a:r>
              <a:rPr lang="nl-NL" dirty="0"/>
              <a:t>  van de samenhang</a:t>
            </a:r>
          </a:p>
          <a:p>
            <a:r>
              <a:rPr lang="nl-NL" dirty="0"/>
              <a:t>Inzicht in de VOLWASSENHEID / </a:t>
            </a:r>
            <a:r>
              <a:rPr lang="nl-NL" dirty="0">
                <a:highlight>
                  <a:srgbClr val="FFFF00"/>
                </a:highlight>
              </a:rPr>
              <a:t>MATURITEIT</a:t>
            </a:r>
            <a:r>
              <a:rPr lang="nl-NL" dirty="0"/>
              <a:t>  van een API</a:t>
            </a:r>
          </a:p>
          <a:p>
            <a:r>
              <a:rPr lang="nl-NL" dirty="0"/>
              <a:t>Inzicht in het </a:t>
            </a:r>
            <a:r>
              <a:rPr lang="nl-NL" dirty="0">
                <a:highlight>
                  <a:srgbClr val="FFFF00"/>
                </a:highlight>
              </a:rPr>
              <a:t>ideaalplaatje</a:t>
            </a:r>
            <a:r>
              <a:rPr lang="nl-NL" dirty="0"/>
              <a:t> en welke stappen er terug moeten worden gedaan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09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8CF5D-F33F-4D97-ADCF-3048DBC9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72" y="123478"/>
            <a:ext cx="3816424" cy="477271"/>
          </a:xfrm>
        </p:spPr>
        <p:txBody>
          <a:bodyPr>
            <a:normAutofit/>
          </a:bodyPr>
          <a:lstStyle/>
          <a:p>
            <a:r>
              <a:rPr lang="nl-NL" sz="1800" dirty="0"/>
              <a:t>6 </a:t>
            </a:r>
            <a:r>
              <a:rPr lang="nl-NL" sz="1800" dirty="0" err="1"/>
              <a:t>userstories</a:t>
            </a:r>
            <a:r>
              <a:rPr lang="nl-NL" sz="1800" dirty="0"/>
              <a:t> op 3 niveaus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FB427A5-CFF1-423E-B5BB-0679124659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3951" y="881715"/>
          <a:ext cx="7315996" cy="4273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8">
                  <a:extLst>
                    <a:ext uri="{9D8B030D-6E8A-4147-A177-3AD203B41FA5}">
                      <a16:colId xmlns:a16="http://schemas.microsoft.com/office/drawing/2014/main" val="1548914029"/>
                    </a:ext>
                  </a:extLst>
                </a:gridCol>
                <a:gridCol w="2999368">
                  <a:extLst>
                    <a:ext uri="{9D8B030D-6E8A-4147-A177-3AD203B41FA5}">
                      <a16:colId xmlns:a16="http://schemas.microsoft.com/office/drawing/2014/main" val="3907918969"/>
                    </a:ext>
                  </a:extLst>
                </a:gridCol>
                <a:gridCol w="3296930">
                  <a:extLst>
                    <a:ext uri="{9D8B030D-6E8A-4147-A177-3AD203B41FA5}">
                      <a16:colId xmlns:a16="http://schemas.microsoft.com/office/drawing/2014/main" val="92291112"/>
                    </a:ext>
                  </a:extLst>
                </a:gridCol>
              </a:tblGrid>
              <a:tr h="1636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Gebouwen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Wegen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609619762"/>
                  </a:ext>
                </a:extLst>
              </a:tr>
              <a:tr h="1190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1: administratieve relatie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energieadviseur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gegevens over o.m. de oppervlakte, leeftijd/bouwjaar, gebruiksfuncties, monumentstatus, waarde/staat van onderhoud van een gebouw,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een goed advies kan gegeven over de verduurzaming van dit gebouw.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planner van zwaar transport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gegevens over o.m. de voertuigtype, rijrichting, doorrijhoogte, breedte, maximale belasting, snelheid en wet- en regelgeving van dit stukje weg weten,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weet of ik met dit voertuig langs dit stukje weg mijn route kan plannen.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272010459"/>
                  </a:ext>
                </a:extLst>
              </a:tr>
              <a:tr h="101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2: ruimtelijke relatie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potentiele koper van een woning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gegevens over o.m. geluidsbelasting, openbaar groen, parkeerplekken, winkels, risico-objecten, scholen, coffeeshops,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weet of de omgeving van deze woning bij mij past.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hulpdienst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gegevens over o.m. (oppervlakte)water, scholen/kinderopvanglocaties, vitale infrastructuur in de omgeving van een incident op de openbare weg met een gevaarlijke stof,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weet welke organisaties ik moet waarschuwen.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1080689246"/>
                  </a:ext>
                </a:extLst>
              </a:tr>
              <a:tr h="1533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Categorie 3: analyse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adviseur leefomgeving/planologie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gegevens over de bereikbaarheid/afstand van basisvoorzieningen (OV, scholen, winkels, zorg) in een bepaald gebied afgespiegeld ten opzichte van het aantal huishoudens en de leeftijdsopbouw,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weet op welke plaatsen ik welke investeringen moet doen.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Als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b="1" dirty="0">
                          <a:effectLst/>
                        </a:rPr>
                        <a:t>dagtoerist met elektrische auto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wil ik </a:t>
                      </a:r>
                      <a:r>
                        <a:rPr lang="nl-NL" sz="1100" dirty="0">
                          <a:effectLst/>
                        </a:rPr>
                        <a:t>weten waar ik langs mijn route kan opladen en buiten kan eten en mijn restaurantvoorkeuren kan opgeven (bijvoorbeeld eten in monumentaal pand, eten met kinderen)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u="sng" dirty="0">
                          <a:effectLst/>
                        </a:rPr>
                        <a:t>zodat ik </a:t>
                      </a:r>
                      <a:r>
                        <a:rPr lang="nl-NL" sz="1100" dirty="0">
                          <a:effectLst/>
                        </a:rPr>
                        <a:t>volgeladen en voorzien van nieuwe energie mijn route kan vervolgen.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9" marR="26089" marT="0" marB="0"/>
                </a:tc>
                <a:extLst>
                  <a:ext uri="{0D108BD9-81ED-4DB2-BD59-A6C34878D82A}">
                    <a16:rowId xmlns:a16="http://schemas.microsoft.com/office/drawing/2014/main" val="227460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FD68-E91E-48A0-9EEF-010A4B3E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152" y="267494"/>
            <a:ext cx="2804948" cy="360040"/>
          </a:xfrm>
        </p:spPr>
        <p:txBody>
          <a:bodyPr>
            <a:normAutofit/>
          </a:bodyPr>
          <a:lstStyle/>
          <a:p>
            <a:r>
              <a:rPr lang="nl-NL" sz="1500" dirty="0"/>
              <a:t>Checklist API-maturiteit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EAEDCB30-043B-4AD8-9AFD-ECFCE93165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538" y="1040606"/>
          <a:ext cx="8598280" cy="4031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787">
                  <a:extLst>
                    <a:ext uri="{9D8B030D-6E8A-4147-A177-3AD203B41FA5}">
                      <a16:colId xmlns:a16="http://schemas.microsoft.com/office/drawing/2014/main" val="1458390094"/>
                    </a:ext>
                  </a:extLst>
                </a:gridCol>
                <a:gridCol w="4577987">
                  <a:extLst>
                    <a:ext uri="{9D8B030D-6E8A-4147-A177-3AD203B41FA5}">
                      <a16:colId xmlns:a16="http://schemas.microsoft.com/office/drawing/2014/main" val="2617353922"/>
                    </a:ext>
                  </a:extLst>
                </a:gridCol>
                <a:gridCol w="1110887">
                  <a:extLst>
                    <a:ext uri="{9D8B030D-6E8A-4147-A177-3AD203B41FA5}">
                      <a16:colId xmlns:a16="http://schemas.microsoft.com/office/drawing/2014/main" val="403829113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639861999"/>
                    </a:ext>
                  </a:extLst>
                </a:gridCol>
                <a:gridCol w="1464469">
                  <a:extLst>
                    <a:ext uri="{9D8B030D-6E8A-4147-A177-3AD203B41FA5}">
                      <a16:colId xmlns:a16="http://schemas.microsoft.com/office/drawing/2014/main" val="2257788612"/>
                    </a:ext>
                  </a:extLst>
                </a:gridCol>
              </a:tblGrid>
              <a:tr h="28451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#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sng" strike="noStrike" dirty="0">
                          <a:effectLst/>
                        </a:rPr>
                        <a:t>Vraag</a:t>
                      </a:r>
                      <a:endParaRPr lang="nl-NL" sz="9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sng" strike="noStrike" dirty="0">
                          <a:effectLst/>
                        </a:rPr>
                        <a:t>Verwijzing API Strategie</a:t>
                      </a:r>
                      <a:endParaRPr lang="nl-NL" sz="9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sng" strike="noStrike" dirty="0" err="1">
                          <a:effectLst/>
                        </a:rPr>
                        <a:t>Verwijzing</a:t>
                      </a:r>
                      <a:r>
                        <a:rPr lang="en-US" sz="900" u="sng" strike="noStrike" dirty="0">
                          <a:effectLst/>
                        </a:rPr>
                        <a:t> Data on the Web BP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205974221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Documentatie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045597883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Is er documentatie beschikbaar bij een "API"?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7.1.14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839104312"/>
                  </a:ext>
                </a:extLst>
              </a:tr>
              <a:tr h="284510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Wordt er vanuit de API beschrijving en resultaten naar de documentatie gewezen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7.1.49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Metadata 8.2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430314056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Verwijst de documentatie naar Stelsel Catalogus of andere datasets?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966972928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Is er informatie over verandering en oorsprong van data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Dataprovenance 8.4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033576063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925313255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API definitie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859603746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Kan je query-parameters meegeven om te filteren?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7.1.28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896098200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6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Bieden id's uit andere datasets een ingang in de API?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 identifiers 8.7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058627738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Bevat de API alle benodige data/is de data compleet?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2470368632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kan je ruimtelijke vragen stellen?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7.1.34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2175244452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9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Communiceert de API de CRS van zijn ruimtelijke gegevens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7.1.37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GeoWBP 12.2.2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778423966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Wordt Geo data als GEOJson aangeboden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7.1.22/7.1.23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495772751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Worden open standaarden gebruikt voor het beschrijven van de API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7.1.14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471421286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12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Is er een data model beschikbaar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8.9 Data Vocabularies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194443427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4065119097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Retour formaat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4001541147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Is het retourformaat zelfbeschrijvend?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621575638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14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Biedt het retourformaat verwijzingen naar andere datasets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2261081855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worden open standaarden voor het retourformaat en data gebruikt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7.1.26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Data Formats 8.8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4088532433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362967720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API Gebruik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772715617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16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De API stelt geen gebruiksvoorwaarden?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License 8.3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3320017449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17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Biedt de API caching?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7.1.41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298829244"/>
                  </a:ext>
                </a:extLst>
              </a:tr>
              <a:tr h="144269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18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De API stelt gebruiksbeperkende maatregelen?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>
                          <a:effectLst/>
                        </a:rPr>
                        <a:t>7.1.42/7.1.43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8" marR="5908" marT="5908" marB="0" anchor="b"/>
                </a:tc>
                <a:extLst>
                  <a:ext uri="{0D108BD9-81ED-4DB2-BD59-A6C34878D82A}">
                    <a16:rowId xmlns:a16="http://schemas.microsoft.com/office/drawing/2014/main" val="1233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1BB5F-D34E-407A-83C4-CCF8A15B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Prioritering / 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8B5EA6-B4A6-4097-B4C4-D278CCFF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Architectuur- / Ontwerpafspraken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Userstories</a:t>
            </a:r>
            <a:r>
              <a:rPr lang="nl-NL" dirty="0"/>
              <a:t> administratieve relatie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Webformulier voor feedback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Userstories</a:t>
            </a:r>
            <a:r>
              <a:rPr lang="nl-NL" dirty="0"/>
              <a:t> ruimtelijke relatie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Userstories</a:t>
            </a:r>
            <a:r>
              <a:rPr lang="nl-NL" dirty="0"/>
              <a:t> analyse</a:t>
            </a:r>
          </a:p>
        </p:txBody>
      </p:sp>
    </p:spTree>
    <p:extLst>
      <p:ext uri="{BB962C8B-B14F-4D97-AF65-F5344CB8AC3E}">
        <p14:creationId xmlns:p14="http://schemas.microsoft.com/office/powerpoint/2010/main" val="3410833802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novum presentatie breedbeeld.potx" id="{16406371-B4C0-4813-9BAB-C342ED49275D}" vid="{BE602C00-B605-4313-918B-4B5C91508E7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1116</TotalTime>
  <Words>1046</Words>
  <Application>Microsoft Office PowerPoint</Application>
  <PresentationFormat>Diavoorstelling (16:9)</PresentationFormat>
  <Paragraphs>233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Geonovum presentatie breedbeeld</vt:lpstr>
      <vt:lpstr>DISGeo Demonstrator Gebouwen en Wegen</vt:lpstr>
      <vt:lpstr>doel</vt:lpstr>
      <vt:lpstr>resultaten</vt:lpstr>
      <vt:lpstr>Ruwe schets architectuur</vt:lpstr>
      <vt:lpstr>aandachtspunten</vt:lpstr>
      <vt:lpstr>inzichten</vt:lpstr>
      <vt:lpstr>6 userstories op 3 niveaus</vt:lpstr>
      <vt:lpstr>Checklist API-maturiteit</vt:lpstr>
      <vt:lpstr>Prioritering / planning</vt:lpstr>
      <vt:lpstr>vragen</vt:lpstr>
      <vt:lpstr>Samenhang met chatbot</vt:lpstr>
      <vt:lpstr>Globale schets combinatie chatbot en demonstrator</vt:lpstr>
      <vt:lpstr>Wat kunnen we afspreken?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Dick Krijtenburg</dc:creator>
  <cp:lastModifiedBy>Dick Krijtenburg</cp:lastModifiedBy>
  <cp:revision>72</cp:revision>
  <dcterms:created xsi:type="dcterms:W3CDTF">2019-07-08T13:21:33Z</dcterms:created>
  <dcterms:modified xsi:type="dcterms:W3CDTF">2019-11-05T13:26:13Z</dcterms:modified>
</cp:coreProperties>
</file>