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7" r:id="rId5"/>
    <p:sldMasterId id="2147483735" r:id="rId6"/>
  </p:sldMasterIdLst>
  <p:notesMasterIdLst>
    <p:notesMasterId r:id="rId63"/>
  </p:notesMasterIdLst>
  <p:sldIdLst>
    <p:sldId id="256" r:id="rId7"/>
    <p:sldId id="330" r:id="rId8"/>
    <p:sldId id="294" r:id="rId9"/>
    <p:sldId id="257" r:id="rId10"/>
    <p:sldId id="329" r:id="rId11"/>
    <p:sldId id="314" r:id="rId12"/>
    <p:sldId id="315" r:id="rId13"/>
    <p:sldId id="323" r:id="rId14"/>
    <p:sldId id="316" r:id="rId15"/>
    <p:sldId id="322" r:id="rId16"/>
    <p:sldId id="343" r:id="rId17"/>
    <p:sldId id="318" r:id="rId18"/>
    <p:sldId id="319" r:id="rId19"/>
    <p:sldId id="320" r:id="rId20"/>
    <p:sldId id="324" r:id="rId21"/>
    <p:sldId id="340" r:id="rId22"/>
    <p:sldId id="341" r:id="rId23"/>
    <p:sldId id="325" r:id="rId24"/>
    <p:sldId id="326" r:id="rId25"/>
    <p:sldId id="342" r:id="rId26"/>
    <p:sldId id="327" r:id="rId27"/>
    <p:sldId id="306" r:id="rId28"/>
    <p:sldId id="332" r:id="rId29"/>
    <p:sldId id="348" r:id="rId30"/>
    <p:sldId id="349" r:id="rId31"/>
    <p:sldId id="350" r:id="rId32"/>
    <p:sldId id="344" r:id="rId33"/>
    <p:sldId id="372" r:id="rId34"/>
    <p:sldId id="373" r:id="rId35"/>
    <p:sldId id="374" r:id="rId36"/>
    <p:sldId id="345" r:id="rId37"/>
    <p:sldId id="375" r:id="rId38"/>
    <p:sldId id="376" r:id="rId39"/>
    <p:sldId id="377" r:id="rId40"/>
    <p:sldId id="346" r:id="rId41"/>
    <p:sldId id="378" r:id="rId42"/>
    <p:sldId id="379" r:id="rId43"/>
    <p:sldId id="380" r:id="rId44"/>
    <p:sldId id="333" r:id="rId45"/>
    <p:sldId id="381" r:id="rId46"/>
    <p:sldId id="382" r:id="rId47"/>
    <p:sldId id="383" r:id="rId48"/>
    <p:sldId id="334" r:id="rId49"/>
    <p:sldId id="387" r:id="rId50"/>
    <p:sldId id="388" r:id="rId51"/>
    <p:sldId id="389" r:id="rId52"/>
    <p:sldId id="347" r:id="rId53"/>
    <p:sldId id="390" r:id="rId54"/>
    <p:sldId id="391" r:id="rId55"/>
    <p:sldId id="392" r:id="rId56"/>
    <p:sldId id="335" r:id="rId57"/>
    <p:sldId id="384" r:id="rId58"/>
    <p:sldId id="385" r:id="rId59"/>
    <p:sldId id="386" r:id="rId60"/>
    <p:sldId id="338" r:id="rId61"/>
    <p:sldId id="289" r:id="rId6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S huisstijl" id="{3927348C-BD59-426A-A537-8BDE47668381}">
          <p14:sldIdLst>
            <p14:sldId id="256"/>
            <p14:sldId id="330"/>
            <p14:sldId id="294"/>
            <p14:sldId id="257"/>
            <p14:sldId id="329"/>
            <p14:sldId id="314"/>
            <p14:sldId id="315"/>
            <p14:sldId id="323"/>
            <p14:sldId id="316"/>
            <p14:sldId id="322"/>
            <p14:sldId id="343"/>
            <p14:sldId id="318"/>
            <p14:sldId id="319"/>
            <p14:sldId id="320"/>
            <p14:sldId id="324"/>
            <p14:sldId id="340"/>
            <p14:sldId id="341"/>
            <p14:sldId id="325"/>
            <p14:sldId id="326"/>
            <p14:sldId id="342"/>
            <p14:sldId id="327"/>
            <p14:sldId id="306"/>
            <p14:sldId id="332"/>
            <p14:sldId id="348"/>
            <p14:sldId id="349"/>
            <p14:sldId id="350"/>
            <p14:sldId id="344"/>
            <p14:sldId id="372"/>
            <p14:sldId id="373"/>
            <p14:sldId id="374"/>
            <p14:sldId id="345"/>
            <p14:sldId id="375"/>
            <p14:sldId id="376"/>
            <p14:sldId id="377"/>
            <p14:sldId id="346"/>
            <p14:sldId id="378"/>
            <p14:sldId id="379"/>
            <p14:sldId id="380"/>
            <p14:sldId id="333"/>
            <p14:sldId id="381"/>
            <p14:sldId id="382"/>
            <p14:sldId id="383"/>
            <p14:sldId id="334"/>
            <p14:sldId id="387"/>
            <p14:sldId id="388"/>
            <p14:sldId id="389"/>
            <p14:sldId id="347"/>
            <p14:sldId id="390"/>
            <p14:sldId id="391"/>
            <p14:sldId id="392"/>
            <p14:sldId id="335"/>
            <p14:sldId id="384"/>
            <p14:sldId id="385"/>
            <p14:sldId id="386"/>
            <p14:sldId id="338"/>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0" autoAdjust="0"/>
    <p:restoredTop sz="94660"/>
  </p:normalViewPr>
  <p:slideViewPr>
    <p:cSldViewPr snapToGrid="0">
      <p:cViewPr varScale="1">
        <p:scale>
          <a:sx n="114" d="100"/>
          <a:sy n="114" d="100"/>
        </p:scale>
        <p:origin x="618"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971C2-C24E-4CCF-B120-88168C3E677E}" type="datetimeFigureOut">
              <a:rPr lang="nl-NL" smtClean="0"/>
              <a:t>18-11-2020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B675C-38AA-4F89-AA7E-6A5C26B211C9}" type="slidenum">
              <a:rPr lang="nl-NL" smtClean="0"/>
              <a:t>‹nr.›</a:t>
            </a:fld>
            <a:endParaRPr lang="nl-NL"/>
          </a:p>
        </p:txBody>
      </p:sp>
    </p:spTree>
    <p:extLst>
      <p:ext uri="{BB962C8B-B14F-4D97-AF65-F5344CB8AC3E}">
        <p14:creationId xmlns:p14="http://schemas.microsoft.com/office/powerpoint/2010/main" val="1719574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6099142" cy="6861535"/>
          </a:xfrm>
          <a:prstGeom prst="rect">
            <a:avLst/>
          </a:prstGeom>
        </p:spPr>
      </p:pic>
      <p:sp>
        <p:nvSpPr>
          <p:cNvPr id="2" name="Titel 1"/>
          <p:cNvSpPr>
            <a:spLocks noGrp="1"/>
          </p:cNvSpPr>
          <p:nvPr>
            <p:ph type="ctrTitle" hasCustomPrompt="1"/>
          </p:nvPr>
        </p:nvSpPr>
        <p:spPr>
          <a:xfrm>
            <a:off x="6281738" y="1111249"/>
            <a:ext cx="4386262" cy="1858963"/>
          </a:xfrm>
        </p:spPr>
        <p:txBody>
          <a:bodyPr anchor="b">
            <a:normAutofit/>
          </a:bodyPr>
          <a:lstStyle>
            <a:lvl1pPr algn="l">
              <a:defRPr sz="4000">
                <a:solidFill>
                  <a:schemeClr val="tx2"/>
                </a:solidFill>
              </a:defRPr>
            </a:lvl1pPr>
          </a:lstStyle>
          <a:p>
            <a:r>
              <a:rPr lang="nl-NL" dirty="0"/>
              <a:t>Titel</a:t>
            </a:r>
          </a:p>
        </p:txBody>
      </p:sp>
      <p:sp>
        <p:nvSpPr>
          <p:cNvPr id="3" name="Ondertitel 2"/>
          <p:cNvSpPr>
            <a:spLocks noGrp="1"/>
          </p:cNvSpPr>
          <p:nvPr>
            <p:ph type="subTitle" idx="1" hasCustomPrompt="1"/>
          </p:nvPr>
        </p:nvSpPr>
        <p:spPr>
          <a:xfrm>
            <a:off x="6281738" y="3062288"/>
            <a:ext cx="4386262" cy="99123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Ondertitel</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sp>
        <p:nvSpPr>
          <p:cNvPr id="10" name="Tijdelijke aanduiding voor datum 9"/>
          <p:cNvSpPr>
            <a:spLocks noGrp="1"/>
          </p:cNvSpPr>
          <p:nvPr>
            <p:ph type="dt" sz="half" idx="10"/>
          </p:nvPr>
        </p:nvSpPr>
        <p:spPr>
          <a:xfrm>
            <a:off x="6281738" y="4183974"/>
            <a:ext cx="4386262" cy="365125"/>
          </a:xfrm>
        </p:spPr>
        <p:txBody>
          <a:bodyPr/>
          <a:lstStyle/>
          <a:p>
            <a:r>
              <a:rPr lang="nl-NL" dirty="0"/>
              <a:t>Datum | </a:t>
            </a:r>
            <a:r>
              <a:rPr lang="nl-NL" dirty="0" err="1"/>
              <a:t>Loacatie</a:t>
            </a:r>
            <a:endParaRPr lang="nl-NL" dirty="0"/>
          </a:p>
        </p:txBody>
      </p:sp>
      <p:pic>
        <p:nvPicPr>
          <p:cNvPr id="13" name="Afbeelding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281738" y="4679547"/>
            <a:ext cx="3110440" cy="1596245"/>
          </a:xfrm>
          <a:prstGeom prst="rect">
            <a:avLst/>
          </a:prstGeom>
        </p:spPr>
      </p:pic>
    </p:spTree>
    <p:extLst>
      <p:ext uri="{BB962C8B-B14F-4D97-AF65-F5344CB8AC3E}">
        <p14:creationId xmlns:p14="http://schemas.microsoft.com/office/powerpoint/2010/main" val="238474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H5 Tekst">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10515600"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3069696584"/>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5 Tekst en afbeelding">
    <p:spTree>
      <p:nvGrpSpPr>
        <p:cNvPr id="1" name=""/>
        <p:cNvGrpSpPr/>
        <p:nvPr/>
      </p:nvGrpSpPr>
      <p:grpSpPr>
        <a:xfrm>
          <a:off x="0" y="0"/>
          <a:ext cx="0" cy="0"/>
          <a:chOff x="0" y="0"/>
          <a:chExt cx="0" cy="0"/>
        </a:xfrm>
      </p:grpSpPr>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5072063"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3"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4"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7" name="Afbeelding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
        <p:nvSpPr>
          <p:cNvPr id="15" name="Tijdelijke aanduiding voor afbeelding 8"/>
          <p:cNvSpPr>
            <a:spLocks noGrp="1"/>
          </p:cNvSpPr>
          <p:nvPr>
            <p:ph type="pic" sz="quarter" idx="13" hasCustomPrompt="1"/>
          </p:nvPr>
        </p:nvSpPr>
        <p:spPr>
          <a:xfrm>
            <a:off x="6275388" y="1665288"/>
            <a:ext cx="5508625" cy="4511676"/>
          </a:xfrm>
        </p:spPr>
        <p:txBody>
          <a:bodyPr>
            <a:normAutofit/>
          </a:bodyPr>
          <a:lstStyle>
            <a:lvl1pPr marL="0" indent="0" algn="l">
              <a:buNone/>
              <a:defRPr sz="2400" baseline="0">
                <a:solidFill>
                  <a:schemeClr val="bg2">
                    <a:lumMod val="90000"/>
                  </a:schemeClr>
                </a:solidFill>
              </a:defRPr>
            </a:lvl1pPr>
          </a:lstStyle>
          <a:p>
            <a:r>
              <a:rPr lang="nl-NL" dirty="0"/>
              <a:t>Voeg hier een (inhoudelijke) afbeelding/figuur in</a:t>
            </a:r>
          </a:p>
        </p:txBody>
      </p:sp>
    </p:spTree>
    <p:extLst>
      <p:ext uri="{BB962C8B-B14F-4D97-AF65-F5344CB8AC3E}">
        <p14:creationId xmlns:p14="http://schemas.microsoft.com/office/powerpoint/2010/main" val="2783780170"/>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687388"/>
            <a:ext cx="10515600" cy="787301"/>
          </a:xfrm>
        </p:spPr>
        <p:txBody>
          <a:bodyPr>
            <a:normAutofit/>
          </a:bodyPr>
          <a:lstStyle>
            <a:lvl1pPr>
              <a:defRPr sz="2800">
                <a:solidFill>
                  <a:schemeClr val="tx2"/>
                </a:solidFill>
              </a:defRPr>
            </a:lvl1pPr>
          </a:lstStyle>
          <a:p>
            <a:r>
              <a:rPr lang="nl-NL" dirty="0"/>
              <a:t>Titel bij afbeelding</a:t>
            </a:r>
          </a:p>
        </p:txBody>
      </p:sp>
      <p:pic>
        <p:nvPicPr>
          <p:cNvPr id="7" name="Afbeelding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
        <p:nvSpPr>
          <p:cNvPr id="5" name="Tijdelijke aanduiding voor afbeelding 4"/>
          <p:cNvSpPr>
            <a:spLocks noGrp="1"/>
          </p:cNvSpPr>
          <p:nvPr>
            <p:ph type="pic" sz="quarter" idx="13"/>
          </p:nvPr>
        </p:nvSpPr>
        <p:spPr>
          <a:xfrm>
            <a:off x="442913" y="1487390"/>
            <a:ext cx="11341099" cy="4690734"/>
          </a:xfrm>
        </p:spPr>
        <p:txBody>
          <a:bodyPr/>
          <a:lstStyle>
            <a:lvl1pPr marL="0" indent="0" algn="ctr">
              <a:buNone/>
              <a:defRPr baseline="0">
                <a:solidFill>
                  <a:schemeClr val="bg2">
                    <a:lumMod val="90000"/>
                  </a:schemeClr>
                </a:solidFill>
              </a:defRPr>
            </a:lvl1pPr>
          </a:lstStyle>
          <a:p>
            <a:r>
              <a:rPr lang="nl-NL"/>
              <a:t>Klik op het pictogram als u een afbeelding wilt toevoegen</a:t>
            </a:r>
            <a:endParaRPr lang="nl-NL" dirty="0"/>
          </a:p>
        </p:txBody>
      </p:sp>
    </p:spTree>
    <p:extLst>
      <p:ext uri="{BB962C8B-B14F-4D97-AF65-F5344CB8AC3E}">
        <p14:creationId xmlns:p14="http://schemas.microsoft.com/office/powerpoint/2010/main" val="3659446239"/>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8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to en tekst">
    <p:bg>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p:cNvSpPr>
            <a:spLocks noGrp="1"/>
          </p:cNvSpPr>
          <p:nvPr>
            <p:ph type="pic" sz="quarter" idx="13"/>
          </p:nvPr>
        </p:nvSpPr>
        <p:spPr>
          <a:xfrm>
            <a:off x="0" y="0"/>
            <a:ext cx="6096000" cy="6858000"/>
          </a:xfrm>
        </p:spPr>
        <p:txBody>
          <a:bodyPr lIns="360000" tIns="1512000" anchor="t" anchorCtr="0"/>
          <a:lstStyle>
            <a:lvl1pPr marL="0" indent="0">
              <a:buNone/>
              <a:defRPr>
                <a:solidFill>
                  <a:schemeClr val="bg2">
                    <a:lumMod val="90000"/>
                  </a:schemeClr>
                </a:solidFill>
              </a:defRPr>
            </a:lvl1pPr>
          </a:lstStyle>
          <a:p>
            <a:r>
              <a:rPr lang="nl-NL"/>
              <a:t>Klik op het pictogram als u een afbeelding wilt toevoegen</a:t>
            </a:r>
            <a:endParaRPr lang="nl-NL" dirty="0"/>
          </a:p>
        </p:txBody>
      </p:sp>
      <p:sp>
        <p:nvSpPr>
          <p:cNvPr id="2" name="Titel 1"/>
          <p:cNvSpPr>
            <a:spLocks noGrp="1"/>
          </p:cNvSpPr>
          <p:nvPr>
            <p:ph type="title"/>
          </p:nvPr>
        </p:nvSpPr>
        <p:spPr>
          <a:xfrm>
            <a:off x="6281738" y="687388"/>
            <a:ext cx="5072062" cy="787301"/>
          </a:xfrm>
        </p:spPr>
        <p:txBody>
          <a:bodyPr>
            <a:normAutofit/>
          </a:bodyPr>
          <a:lstStyle>
            <a:lvl1pPr>
              <a:defRPr sz="2800">
                <a:solidFill>
                  <a:schemeClr val="tx2"/>
                </a:solidFill>
              </a:defRPr>
            </a:lvl1pPr>
          </a:lstStyle>
          <a:p>
            <a:r>
              <a:rPr lang="nl-NL"/>
              <a:t>Klik om stijl te bewerken</a:t>
            </a:r>
            <a:endParaRPr lang="nl-NL" dirty="0"/>
          </a:p>
        </p:txBody>
      </p:sp>
      <p:sp>
        <p:nvSpPr>
          <p:cNvPr id="3" name="Tijdelijke aanduiding voor inhoud 2"/>
          <p:cNvSpPr>
            <a:spLocks noGrp="1"/>
          </p:cNvSpPr>
          <p:nvPr>
            <p:ph idx="1"/>
          </p:nvPr>
        </p:nvSpPr>
        <p:spPr>
          <a:xfrm>
            <a:off x="6281738" y="1665288"/>
            <a:ext cx="5072063"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4"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7" name="Afbeelding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
        <p:nvSpPr>
          <p:cNvPr id="16" name="Tijdelijke aanduiding voor tekst 8"/>
          <p:cNvSpPr>
            <a:spLocks noGrp="1"/>
          </p:cNvSpPr>
          <p:nvPr>
            <p:ph type="body" sz="quarter" idx="14" hasCustomPrompt="1"/>
          </p:nvPr>
        </p:nvSpPr>
        <p:spPr>
          <a:xfrm>
            <a:off x="839788" y="5923775"/>
            <a:ext cx="5435600" cy="276999"/>
          </a:xfrm>
        </p:spPr>
        <p:txBody>
          <a:bodyPr anchor="ctr" anchorCtr="0">
            <a:norm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dirty="0">
                <a:ln>
                  <a:noFill/>
                </a:ln>
                <a:solidFill>
                  <a:prstClr val="white">
                    <a:lumMod val="65000"/>
                  </a:prstClr>
                </a:solidFill>
                <a:effectLst/>
                <a:uLnTx/>
                <a:uFillTx/>
                <a:latin typeface="+mn-lt"/>
                <a:ea typeface="+mn-ea"/>
                <a:cs typeface="Times New Roman" panose="02020603050405020304" pitchFamily="18" charset="0"/>
              </a:rPr>
              <a:t>© </a:t>
            </a:r>
            <a:r>
              <a:rPr kumimoji="0" lang="nl-NL" sz="1200" b="0" i="0" u="none" strike="noStrike" kern="1200" cap="none" spc="0" normalizeH="0" baseline="0" noProof="0" dirty="0">
                <a:ln>
                  <a:noFill/>
                </a:ln>
                <a:solidFill>
                  <a:prstClr val="white">
                    <a:lumMod val="65000"/>
                  </a:prstClr>
                </a:solidFill>
                <a:effectLst/>
                <a:uLnTx/>
                <a:uFillTx/>
                <a:latin typeface="+mn-lt"/>
                <a:ea typeface="+mn-ea"/>
                <a:cs typeface="+mn-cs"/>
              </a:rPr>
              <a:t>Copyright en fotograaf</a:t>
            </a:r>
          </a:p>
        </p:txBody>
      </p:sp>
    </p:spTree>
    <p:extLst>
      <p:ext uri="{BB962C8B-B14F-4D97-AF65-F5344CB8AC3E}">
        <p14:creationId xmlns:p14="http://schemas.microsoft.com/office/powerpoint/2010/main" val="4254379463"/>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topagina">
    <p:spTree>
      <p:nvGrpSpPr>
        <p:cNvPr id="1" name=""/>
        <p:cNvGrpSpPr/>
        <p:nvPr/>
      </p:nvGrpSpPr>
      <p:grpSpPr>
        <a:xfrm>
          <a:off x="0" y="0"/>
          <a:ext cx="0" cy="0"/>
          <a:chOff x="0" y="0"/>
          <a:chExt cx="0" cy="0"/>
        </a:xfrm>
      </p:grpSpPr>
      <p:sp>
        <p:nvSpPr>
          <p:cNvPr id="5" name="Tijdelijke aanduiding voor afbeelding 4"/>
          <p:cNvSpPr>
            <a:spLocks noGrp="1"/>
          </p:cNvSpPr>
          <p:nvPr>
            <p:ph type="pic" sz="quarter" idx="13"/>
          </p:nvPr>
        </p:nvSpPr>
        <p:spPr>
          <a:xfrm>
            <a:off x="0" y="0"/>
            <a:ext cx="12192000" cy="6858000"/>
          </a:xfrm>
        </p:spPr>
        <p:txBody>
          <a:bodyPr lIns="360000" tIns="1512000" anchor="t" anchorCtr="0"/>
          <a:lstStyle>
            <a:lvl1pPr marL="0" indent="0" algn="ctr">
              <a:buNone/>
              <a:defRPr>
                <a:solidFill>
                  <a:schemeClr val="bg2">
                    <a:lumMod val="90000"/>
                  </a:schemeClr>
                </a:solidFill>
              </a:defRPr>
            </a:lvl1pPr>
          </a:lstStyle>
          <a:p>
            <a:r>
              <a:rPr lang="nl-NL"/>
              <a:t>Klik op het pictogram als u een afbeelding wilt toevoegen</a:t>
            </a:r>
            <a:endParaRPr lang="nl-NL" dirty="0"/>
          </a:p>
        </p:txBody>
      </p:sp>
      <p:sp>
        <p:nvSpPr>
          <p:cNvPr id="9" name="Tijdelijke aanduiding voor tekst 8"/>
          <p:cNvSpPr>
            <a:spLocks noGrp="1"/>
          </p:cNvSpPr>
          <p:nvPr>
            <p:ph type="body" sz="quarter" idx="14" hasCustomPrompt="1"/>
          </p:nvPr>
        </p:nvSpPr>
        <p:spPr>
          <a:xfrm>
            <a:off x="839788" y="5923775"/>
            <a:ext cx="5435600" cy="276999"/>
          </a:xfrm>
        </p:spPr>
        <p:txBody>
          <a:bodyPr anchor="ctr" anchorCtr="0">
            <a:norm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0" i="0" u="none" strike="noStrike" kern="1200" cap="none" spc="0" normalizeH="0" baseline="0" noProof="0" dirty="0">
                <a:ln>
                  <a:noFill/>
                </a:ln>
                <a:solidFill>
                  <a:prstClr val="white">
                    <a:lumMod val="65000"/>
                  </a:prstClr>
                </a:solidFill>
                <a:effectLst/>
                <a:uLnTx/>
                <a:uFillTx/>
                <a:latin typeface="+mn-lt"/>
                <a:ea typeface="+mn-ea"/>
                <a:cs typeface="Times New Roman" panose="02020603050405020304" pitchFamily="18" charset="0"/>
              </a:rPr>
              <a:t>© </a:t>
            </a:r>
            <a:r>
              <a:rPr kumimoji="0" lang="nl-NL" sz="1200" b="0" i="0" u="none" strike="noStrike" kern="1200" cap="none" spc="0" normalizeH="0" baseline="0" noProof="0" dirty="0">
                <a:ln>
                  <a:noFill/>
                </a:ln>
                <a:solidFill>
                  <a:prstClr val="white">
                    <a:lumMod val="65000"/>
                  </a:prstClr>
                </a:solidFill>
                <a:effectLst/>
                <a:uLnTx/>
                <a:uFillTx/>
                <a:latin typeface="+mn-lt"/>
                <a:ea typeface="+mn-ea"/>
                <a:cs typeface="+mn-cs"/>
              </a:rPr>
              <a:t>Copyright en fotograaf</a:t>
            </a:r>
          </a:p>
        </p:txBody>
      </p:sp>
    </p:spTree>
    <p:extLst>
      <p:ext uri="{BB962C8B-B14F-4D97-AF65-F5344CB8AC3E}">
        <p14:creationId xmlns:p14="http://schemas.microsoft.com/office/powerpoint/2010/main" val="3663017870"/>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724160"/>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26" userDrawn="1">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1A9102-145A-5446-851E-FC178EA2CD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 y="0"/>
            <a:ext cx="12283440" cy="3429000"/>
          </a:xfrm>
          <a:prstGeom prst="rect">
            <a:avLst/>
          </a:prstGeom>
        </p:spPr>
      </p:pic>
      <p:sp>
        <p:nvSpPr>
          <p:cNvPr id="6" name="Tijdelijke aanduiding voor titel 2">
            <a:extLst>
              <a:ext uri="{FF2B5EF4-FFF2-40B4-BE49-F238E27FC236}">
                <a16:creationId xmlns:a16="http://schemas.microsoft.com/office/drawing/2014/main" id="{89C19BB8-5898-E64C-B885-7ACD9416EFE6}"/>
              </a:ext>
            </a:extLst>
          </p:cNvPr>
          <p:cNvSpPr>
            <a:spLocks noGrp="1"/>
          </p:cNvSpPr>
          <p:nvPr>
            <p:ph type="title" hasCustomPrompt="1"/>
          </p:nvPr>
        </p:nvSpPr>
        <p:spPr>
          <a:xfrm>
            <a:off x="707297" y="2420796"/>
            <a:ext cx="11016389" cy="728028"/>
          </a:xfrm>
          <a:prstGeom prst="rect">
            <a:avLst/>
          </a:prstGeom>
        </p:spPr>
        <p:txBody>
          <a:bodyPr vert="horz" lIns="91440" tIns="45720" rIns="91440" bIns="45720" rtlCol="0" anchor="ctr">
            <a:normAutofit/>
          </a:bodyPr>
          <a:lstStyle>
            <a:lvl1pPr>
              <a:defRPr>
                <a:solidFill>
                  <a:schemeClr val="bg1"/>
                </a:solidFill>
              </a:defRPr>
            </a:lvl1pPr>
          </a:lstStyle>
          <a:p>
            <a:r>
              <a:rPr lang="nl-NL" dirty="0"/>
              <a:t>Contact</a:t>
            </a:r>
          </a:p>
        </p:txBody>
      </p:sp>
      <p:sp>
        <p:nvSpPr>
          <p:cNvPr id="7" name="Tijdelijke aanduiding voor tekst 10">
            <a:extLst>
              <a:ext uri="{FF2B5EF4-FFF2-40B4-BE49-F238E27FC236}">
                <a16:creationId xmlns:a16="http://schemas.microsoft.com/office/drawing/2014/main" id="{3AF62D2D-2F2C-A74D-9925-25BE48541728}"/>
              </a:ext>
            </a:extLst>
          </p:cNvPr>
          <p:cNvSpPr>
            <a:spLocks noGrp="1"/>
          </p:cNvSpPr>
          <p:nvPr>
            <p:ph type="body" sz="quarter" idx="10" hasCustomPrompt="1"/>
          </p:nvPr>
        </p:nvSpPr>
        <p:spPr>
          <a:xfrm>
            <a:off x="707300" y="3709177"/>
            <a:ext cx="5153524" cy="2286000"/>
          </a:xfrm>
          <a:prstGeom prst="rect">
            <a:avLst/>
          </a:prstGeom>
        </p:spPr>
        <p:txBody>
          <a:bodyPr/>
          <a:lstStyle>
            <a:lvl1pPr marL="0" indent="0">
              <a:buNone/>
              <a:defRPr lang="en-US" sz="2000" baseline="0" dirty="0" smtClean="0">
                <a:solidFill>
                  <a:schemeClr val="tx1"/>
                </a:solidFill>
                <a:latin typeface="Verdana"/>
                <a:ea typeface="+mn-ea"/>
                <a:cs typeface="Verdana"/>
              </a:defRPr>
            </a:lvl1pPr>
          </a:lstStyle>
          <a:p>
            <a:pPr marL="12700">
              <a:lnSpc>
                <a:spcPct val="100000"/>
              </a:lnSpc>
              <a:spcBef>
                <a:spcPts val="1240"/>
              </a:spcBef>
            </a:pPr>
            <a:r>
              <a:rPr lang="nl-NL" sz="2000" spc="-5" dirty="0">
                <a:solidFill>
                  <a:srgbClr val="154273"/>
                </a:solidFill>
                <a:latin typeface="Verdana"/>
                <a:cs typeface="Verdana"/>
              </a:rPr>
              <a:t>Website</a:t>
            </a:r>
          </a:p>
          <a:p>
            <a:pPr marL="12700" marR="0" lvl="0" indent="0" defTabSz="914400" eaLnBrk="1" fontAlgn="auto" latinLnBrk="0" hangingPunct="1">
              <a:lnSpc>
                <a:spcPct val="100000"/>
              </a:lnSpc>
              <a:spcBef>
                <a:spcPts val="1240"/>
              </a:spcBef>
              <a:spcAft>
                <a:spcPts val="0"/>
              </a:spcAft>
              <a:buClrTx/>
              <a:buSzTx/>
              <a:buFontTx/>
              <a:buNone/>
              <a:tabLst/>
              <a:defRPr/>
            </a:pPr>
            <a:r>
              <a:rPr lang="nl-NL" sz="2000" spc="-5" dirty="0">
                <a:solidFill>
                  <a:srgbClr val="154273"/>
                </a:solidFill>
                <a:latin typeface="Verdana"/>
                <a:cs typeface="Verdana"/>
              </a:rPr>
              <a:t>www.geobasisregistraties.nl  </a:t>
            </a:r>
          </a:p>
          <a:p>
            <a:pPr marL="12700" marR="0" lvl="0" indent="0" defTabSz="914400" eaLnBrk="1" fontAlgn="auto" latinLnBrk="0" hangingPunct="1">
              <a:lnSpc>
                <a:spcPct val="100000"/>
              </a:lnSpc>
              <a:spcBef>
                <a:spcPts val="1240"/>
              </a:spcBef>
              <a:spcAft>
                <a:spcPts val="0"/>
              </a:spcAft>
              <a:buClrTx/>
              <a:buSzTx/>
              <a:buFontTx/>
              <a:buNone/>
              <a:tabLst/>
              <a:defRPr/>
            </a:pPr>
            <a:endParaRPr lang="nl-NL" sz="2000" spc="-5" dirty="0">
              <a:solidFill>
                <a:srgbClr val="154273"/>
              </a:solidFill>
              <a:latin typeface="Verdana"/>
              <a:cs typeface="Verdana"/>
            </a:endParaRPr>
          </a:p>
          <a:p>
            <a:pPr marL="12700">
              <a:lnSpc>
                <a:spcPct val="100000"/>
              </a:lnSpc>
              <a:spcBef>
                <a:spcPts val="1240"/>
              </a:spcBef>
            </a:pPr>
            <a:r>
              <a:rPr lang="nl-NL" sz="2000" spc="-5" dirty="0">
                <a:solidFill>
                  <a:srgbClr val="154273"/>
                </a:solidFill>
                <a:latin typeface="Verdana"/>
                <a:cs typeface="Verdana"/>
              </a:rPr>
              <a:t>E-mail</a:t>
            </a:r>
          </a:p>
          <a:p>
            <a:pPr marL="12700" marR="0" lvl="0" indent="0" defTabSz="914400" eaLnBrk="1" fontAlgn="auto" latinLnBrk="0" hangingPunct="1">
              <a:lnSpc>
                <a:spcPct val="100000"/>
              </a:lnSpc>
              <a:spcBef>
                <a:spcPts val="1240"/>
              </a:spcBef>
              <a:spcAft>
                <a:spcPts val="0"/>
              </a:spcAft>
              <a:buClrTx/>
              <a:buSzTx/>
              <a:buFontTx/>
              <a:buNone/>
              <a:tabLst/>
              <a:defRPr/>
            </a:pPr>
            <a:r>
              <a:rPr lang="en-US" sz="1800" dirty="0">
                <a:latin typeface="Verdana"/>
                <a:cs typeface="Verdana"/>
              </a:rPr>
              <a:t>DISGEO@minbzk.nl</a:t>
            </a:r>
          </a:p>
          <a:p>
            <a:pPr marL="12700">
              <a:lnSpc>
                <a:spcPct val="100000"/>
              </a:lnSpc>
              <a:spcBef>
                <a:spcPts val="1240"/>
              </a:spcBef>
            </a:pPr>
            <a:endParaRPr lang="nl-NL" sz="1800" dirty="0">
              <a:latin typeface="Verdana"/>
              <a:cs typeface="Verdana"/>
            </a:endParaRPr>
          </a:p>
        </p:txBody>
      </p:sp>
      <p:sp>
        <p:nvSpPr>
          <p:cNvPr id="8" name="Tijdelijke aanduiding voor tekst 10">
            <a:extLst>
              <a:ext uri="{FF2B5EF4-FFF2-40B4-BE49-F238E27FC236}">
                <a16:creationId xmlns:a16="http://schemas.microsoft.com/office/drawing/2014/main" id="{4B04A3C6-5C13-604F-88A0-F226F4A0B4B9}"/>
              </a:ext>
            </a:extLst>
          </p:cNvPr>
          <p:cNvSpPr>
            <a:spLocks noGrp="1"/>
          </p:cNvSpPr>
          <p:nvPr>
            <p:ph type="body" sz="quarter" idx="11" hasCustomPrompt="1"/>
          </p:nvPr>
        </p:nvSpPr>
        <p:spPr>
          <a:xfrm>
            <a:off x="6583567" y="3733018"/>
            <a:ext cx="5153524" cy="2286000"/>
          </a:xfrm>
          <a:prstGeom prst="rect">
            <a:avLst/>
          </a:prstGeom>
        </p:spPr>
        <p:txBody>
          <a:bodyPr/>
          <a:lstStyle>
            <a:lvl1pPr marL="12700" marR="0" indent="0" algn="l" defTabSz="457200" rtl="0" eaLnBrk="1" fontAlgn="auto" latinLnBrk="0" hangingPunct="1">
              <a:lnSpc>
                <a:spcPct val="100000"/>
              </a:lnSpc>
              <a:spcBef>
                <a:spcPts val="1035"/>
              </a:spcBef>
              <a:spcAft>
                <a:spcPts val="0"/>
              </a:spcAft>
              <a:buClrTx/>
              <a:buSzTx/>
              <a:buFontTx/>
              <a:buNone/>
              <a:tabLst/>
              <a:defRPr/>
            </a:lvl1pPr>
          </a:lstStyle>
          <a:p>
            <a:pPr marL="12700">
              <a:lnSpc>
                <a:spcPct val="100000"/>
              </a:lnSpc>
              <a:spcBef>
                <a:spcPts val="1240"/>
              </a:spcBef>
            </a:pPr>
            <a:r>
              <a:rPr lang="nl-NL" sz="2000" spc="-5" dirty="0">
                <a:solidFill>
                  <a:srgbClr val="154273"/>
                </a:solidFill>
                <a:latin typeface="Verdana"/>
                <a:cs typeface="Verdana"/>
              </a:rPr>
              <a:t>Contactpersonen</a:t>
            </a:r>
          </a:p>
          <a:p>
            <a:pPr marL="12700" marR="0" lvl="0" indent="0" algn="l" defTabSz="457200" rtl="0" eaLnBrk="1" fontAlgn="auto" latinLnBrk="0" hangingPunct="1">
              <a:lnSpc>
                <a:spcPct val="100000"/>
              </a:lnSpc>
              <a:spcBef>
                <a:spcPts val="975"/>
              </a:spcBef>
              <a:spcAft>
                <a:spcPts val="0"/>
              </a:spcAft>
              <a:buClrTx/>
              <a:buSzTx/>
              <a:buFontTx/>
              <a:buNone/>
              <a:tabLst/>
              <a:defRPr/>
            </a:pPr>
            <a:r>
              <a:rPr kumimoji="0" lang="en-US" sz="1850" b="0" i="0" u="none" strike="noStrike" kern="1200" cap="none" spc="-5" normalizeH="0" baseline="0" noProof="0" dirty="0">
                <a:ln>
                  <a:noFill/>
                </a:ln>
                <a:solidFill>
                  <a:prstClr val="black"/>
                </a:solidFill>
                <a:effectLst/>
                <a:uLnTx/>
                <a:uFillTx/>
                <a:latin typeface="Verdana"/>
                <a:ea typeface="+mn-ea"/>
                <a:cs typeface="Verdana"/>
              </a:rPr>
              <a:t>Cras </a:t>
            </a:r>
            <a:r>
              <a:rPr kumimoji="0" lang="en-US" sz="1850" b="0" i="0" u="none" strike="noStrike" kern="1200" cap="none" spc="-10" normalizeH="0" baseline="0" noProof="0" dirty="0" err="1">
                <a:ln>
                  <a:noFill/>
                </a:ln>
                <a:solidFill>
                  <a:prstClr val="black"/>
                </a:solidFill>
                <a:effectLst/>
                <a:uLnTx/>
                <a:uFillTx/>
                <a:latin typeface="Verdana"/>
                <a:ea typeface="+mn-ea"/>
                <a:cs typeface="Verdana"/>
              </a:rPr>
              <a:t>Facilisis</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a:t>
            </a:r>
            <a:r>
              <a:rPr kumimoji="0" lang="en-US" sz="1850" b="0" i="0" u="none" strike="noStrike" kern="1200" cap="none" spc="2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19879871</a:t>
            </a:r>
            <a:endParaRPr kumimoji="0" lang="en-US" sz="1850" b="0" i="0" u="none" strike="noStrike" kern="1200" cap="none" spc="0" normalizeH="0" baseline="0" noProof="0" dirty="0">
              <a:ln>
                <a:noFill/>
              </a:ln>
              <a:solidFill>
                <a:prstClr val="black"/>
              </a:solidFill>
              <a:effectLst/>
              <a:uLnTx/>
              <a:uFillTx/>
              <a:latin typeface="Verdana"/>
              <a:ea typeface="+mn-ea"/>
              <a:cs typeface="Verdana"/>
            </a:endParaRPr>
          </a:p>
          <a:p>
            <a:pPr marL="12700" marR="0" lvl="0" indent="0" algn="l" defTabSz="457200" rtl="0" eaLnBrk="1" fontAlgn="auto" latinLnBrk="0" hangingPunct="1">
              <a:lnSpc>
                <a:spcPct val="100000"/>
              </a:lnSpc>
              <a:spcBef>
                <a:spcPts val="1035"/>
              </a:spcBef>
              <a:spcAft>
                <a:spcPts val="0"/>
              </a:spcAft>
              <a:buClrTx/>
              <a:buSzTx/>
              <a:buFontTx/>
              <a:buNone/>
              <a:tabLst/>
              <a:defRPr/>
            </a:pPr>
            <a:r>
              <a:rPr kumimoji="0" lang="en-US" sz="1850" b="0" i="0" u="none" strike="noStrike" kern="1200" cap="none" spc="5" normalizeH="0" baseline="0" noProof="0" dirty="0" err="1">
                <a:ln>
                  <a:noFill/>
                </a:ln>
                <a:solidFill>
                  <a:prstClr val="black"/>
                </a:solidFill>
                <a:effectLst/>
                <a:uLnTx/>
                <a:uFillTx/>
                <a:latin typeface="Verdana"/>
                <a:ea typeface="+mn-ea"/>
                <a:cs typeface="Verdana"/>
              </a:rPr>
              <a:t>Aliquam</a:t>
            </a:r>
            <a:r>
              <a:rPr kumimoji="0" lang="en-US" sz="1850" b="0" i="0" u="none" strike="noStrike" kern="1200" cap="none" spc="5" normalizeH="0" baseline="0" noProof="0" dirty="0">
                <a:ln>
                  <a:noFill/>
                </a:ln>
                <a:solidFill>
                  <a:prstClr val="black"/>
                </a:solidFill>
                <a:effectLst/>
                <a:uLnTx/>
                <a:uFillTx/>
                <a:latin typeface="Verdana"/>
                <a:ea typeface="+mn-ea"/>
                <a:cs typeface="Verdana"/>
              </a:rPr>
              <a:t> </a:t>
            </a:r>
            <a:r>
              <a:rPr kumimoji="0" lang="en-US" sz="1850" b="0" i="0" u="none" strike="noStrike" kern="1200" cap="none" spc="-10" normalizeH="0" baseline="0" noProof="0" dirty="0" err="1">
                <a:ln>
                  <a:noFill/>
                </a:ln>
                <a:solidFill>
                  <a:prstClr val="black"/>
                </a:solidFill>
                <a:effectLst/>
                <a:uLnTx/>
                <a:uFillTx/>
                <a:latin typeface="Verdana"/>
                <a:ea typeface="+mn-ea"/>
                <a:cs typeface="Verdana"/>
              </a:rPr>
              <a:t>Velit-Consequa</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27019347</a:t>
            </a:r>
            <a:endParaRPr kumimoji="0" lang="en-US" sz="1850" b="0" i="0" u="none" strike="noStrike" kern="1200" cap="none" spc="0" normalizeH="0" baseline="0" noProof="0" dirty="0">
              <a:ln>
                <a:noFill/>
              </a:ln>
              <a:solidFill>
                <a:prstClr val="black"/>
              </a:solidFill>
              <a:effectLst/>
              <a:uLnTx/>
              <a:uFillTx/>
              <a:latin typeface="Verdana"/>
              <a:ea typeface="+mn-ea"/>
              <a:cs typeface="Verdana"/>
            </a:endParaRPr>
          </a:p>
          <a:p>
            <a:pPr marL="12700" marR="0" lvl="0" indent="0" algn="l" defTabSz="457200" rtl="0" eaLnBrk="1" fontAlgn="auto" latinLnBrk="0" hangingPunct="1">
              <a:lnSpc>
                <a:spcPct val="100000"/>
              </a:lnSpc>
              <a:spcBef>
                <a:spcPts val="1035"/>
              </a:spcBef>
              <a:spcAft>
                <a:spcPts val="0"/>
              </a:spcAft>
              <a:buClrTx/>
              <a:buSzTx/>
              <a:buFontTx/>
              <a:buNone/>
              <a:tabLst/>
              <a:defRPr/>
            </a:pPr>
            <a:r>
              <a:rPr kumimoji="0" lang="en-US" sz="1850" b="0" i="0" u="none" strike="noStrike" kern="1200" cap="none" spc="0" normalizeH="0" baseline="0" noProof="0" dirty="0" err="1">
                <a:ln>
                  <a:noFill/>
                </a:ln>
                <a:solidFill>
                  <a:prstClr val="black"/>
                </a:solidFill>
                <a:effectLst/>
                <a:uLnTx/>
                <a:uFillTx/>
                <a:latin typeface="Verdana"/>
                <a:ea typeface="+mn-ea"/>
                <a:cs typeface="Verdana"/>
              </a:rPr>
              <a:t>Quisque</a:t>
            </a:r>
            <a:r>
              <a:rPr kumimoji="0" lang="en-US" sz="1850" b="0" i="0" u="none" strike="noStrike" kern="1200" cap="none" spc="0" normalizeH="0" baseline="0" noProof="0" dirty="0">
                <a:ln>
                  <a:noFill/>
                </a:ln>
                <a:solidFill>
                  <a:prstClr val="black"/>
                </a:solidFill>
                <a:effectLst/>
                <a:uLnTx/>
                <a:uFillTx/>
                <a:latin typeface="Verdana"/>
                <a:ea typeface="+mn-ea"/>
                <a:cs typeface="Verdana"/>
              </a:rPr>
              <a:t> </a:t>
            </a:r>
            <a:r>
              <a:rPr kumimoji="0" lang="en-US" sz="1850" b="0" i="0" u="none" strike="noStrike" kern="1200" cap="none" spc="-10" normalizeH="0" baseline="0" noProof="0" dirty="0" err="1">
                <a:ln>
                  <a:noFill/>
                </a:ln>
                <a:solidFill>
                  <a:prstClr val="black"/>
                </a:solidFill>
                <a:effectLst/>
                <a:uLnTx/>
                <a:uFillTx/>
                <a:latin typeface="Verdana"/>
                <a:ea typeface="+mn-ea"/>
                <a:cs typeface="Verdana"/>
              </a:rPr>
              <a:t>Faucibu</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06 52415201</a:t>
            </a:r>
            <a:endParaRPr kumimoji="0" lang="en-US" sz="1850" b="0" i="0" u="none" strike="noStrike" kern="1200" cap="none" spc="0" normalizeH="0" baseline="0" noProof="0" dirty="0">
              <a:ln>
                <a:noFill/>
              </a:ln>
              <a:solidFill>
                <a:prstClr val="black"/>
              </a:solidFill>
              <a:effectLst/>
              <a:uLnTx/>
              <a:uFillTx/>
              <a:latin typeface="Verdana"/>
              <a:ea typeface="+mn-ea"/>
              <a:cs typeface="Verdana"/>
            </a:endParaRPr>
          </a:p>
        </p:txBody>
      </p:sp>
      <p:pic>
        <p:nvPicPr>
          <p:cNvPr id="11" name="Afbeelding 6">
            <a:extLst>
              <a:ext uri="{FF2B5EF4-FFF2-40B4-BE49-F238E27FC236}">
                <a16:creationId xmlns:a16="http://schemas.microsoft.com/office/drawing/2014/main" id="{C2876CFB-12A9-374E-AAB4-937F807386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12" name="Afbeelding 7">
            <a:extLst>
              <a:ext uri="{FF2B5EF4-FFF2-40B4-BE49-F238E27FC236}">
                <a16:creationId xmlns:a16="http://schemas.microsoft.com/office/drawing/2014/main" id="{9767727F-7BA1-5840-AD52-9054D932FC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3" name="Tijdelijke aanduiding voor voettekst 12">
            <a:extLst>
              <a:ext uri="{FF2B5EF4-FFF2-40B4-BE49-F238E27FC236}">
                <a16:creationId xmlns:a16="http://schemas.microsoft.com/office/drawing/2014/main" id="{FF634EB9-56CF-1D44-9C3D-8153197509A9}"/>
              </a:ext>
            </a:extLst>
          </p:cNvPr>
          <p:cNvSpPr>
            <a:spLocks noGrp="1"/>
          </p:cNvSpPr>
          <p:nvPr>
            <p:ph type="ftr" sz="quarter" idx="12"/>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4" name="Tijdelijke aanduiding voor dianummer 13">
            <a:extLst>
              <a:ext uri="{FF2B5EF4-FFF2-40B4-BE49-F238E27FC236}">
                <a16:creationId xmlns:a16="http://schemas.microsoft.com/office/drawing/2014/main" id="{E760F4AC-3C7F-E14F-8191-90D28A745541}"/>
              </a:ext>
            </a:extLst>
          </p:cNvPr>
          <p:cNvSpPr>
            <a:spLocks noGrp="1"/>
          </p:cNvSpPr>
          <p:nvPr>
            <p:ph type="sldNum" sz="quarter" idx="13"/>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5" name="Afbeelding 18">
            <a:extLst>
              <a:ext uri="{FF2B5EF4-FFF2-40B4-BE49-F238E27FC236}">
                <a16:creationId xmlns:a16="http://schemas.microsoft.com/office/drawing/2014/main" id="{A75AC4A3-0381-364D-B676-3D9799DE1B1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3983435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angepaste indeling">
    <p:bg>
      <p:bgRef idx="1001">
        <a:schemeClr val="bg2"/>
      </p:bgRef>
    </p:b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C7A05B32-D048-4A68-BC70-4F4AFB8F28E7}"/>
              </a:ext>
            </a:extLst>
          </p:cNvPr>
          <p:cNvSpPr>
            <a:spLocks noGrp="1"/>
          </p:cNvSpPr>
          <p:nvPr>
            <p:ph type="title" hasCustomPrompt="1"/>
          </p:nvPr>
        </p:nvSpPr>
        <p:spPr>
          <a:xfrm>
            <a:off x="1079400" y="1272508"/>
            <a:ext cx="6453514" cy="2156492"/>
          </a:xfrm>
          <a:prstGeom prst="rect">
            <a:avLst/>
          </a:prstGeom>
        </p:spPr>
        <p:txBody>
          <a:bodyPr>
            <a:noAutofit/>
          </a:bodyPr>
          <a:lstStyle>
            <a:lvl1pPr>
              <a:defRPr sz="3200">
                <a:solidFill>
                  <a:schemeClr val="tx1"/>
                </a:solidFill>
              </a:defRPr>
            </a:lvl1pPr>
          </a:lstStyle>
          <a:p>
            <a:r>
              <a:rPr lang="nl-NL" dirty="0"/>
              <a:t>KLIK OM DE STIJL TE BEWERKEN</a:t>
            </a:r>
          </a:p>
        </p:txBody>
      </p:sp>
    </p:spTree>
    <p:extLst>
      <p:ext uri="{BB962C8B-B14F-4D97-AF65-F5344CB8AC3E}">
        <p14:creationId xmlns:p14="http://schemas.microsoft.com/office/powerpoint/2010/main" val="53316293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eldia: VNG">
    <p:spTree>
      <p:nvGrpSpPr>
        <p:cNvPr id="1" name=""/>
        <p:cNvGrpSpPr/>
        <p:nvPr/>
      </p:nvGrpSpPr>
      <p:grpSpPr>
        <a:xfrm>
          <a:off x="0" y="0"/>
          <a:ext cx="0" cy="0"/>
          <a:chOff x="0" y="0"/>
          <a:chExt cx="0" cy="0"/>
        </a:xfrm>
      </p:grpSpPr>
      <p:pic>
        <p:nvPicPr>
          <p:cNvPr id="8" name="Afbeelding 9"/>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99050" y="34720"/>
            <a:ext cx="357187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1082351" y="2160000"/>
            <a:ext cx="6469224" cy="1440000"/>
          </a:xfrm>
          <a:prstGeom prst="rect">
            <a:avLst/>
          </a:prstGeom>
        </p:spPr>
        <p:txBody>
          <a:bodyPr lIns="0" tIns="0" rIns="0" bIns="0" anchor="b" anchorCtr="0">
            <a:noAutofit/>
          </a:bodyPr>
          <a:lstStyle>
            <a:lvl1pPr algn="l">
              <a:lnSpc>
                <a:spcPct val="90000"/>
              </a:lnSpc>
              <a:defRPr sz="4000" b="1">
                <a:solidFill>
                  <a:schemeClr val="tx1"/>
                </a:solidFill>
              </a:defRPr>
            </a:lvl1pPr>
          </a:lstStyle>
          <a:p>
            <a:r>
              <a:rPr lang="nl-NL" dirty="0"/>
              <a:t>Klik om de stijl te bewerken</a:t>
            </a:r>
            <a:endParaRPr lang="en-US" dirty="0"/>
          </a:p>
        </p:txBody>
      </p:sp>
      <p:sp>
        <p:nvSpPr>
          <p:cNvPr id="3" name="Ondertitel 2"/>
          <p:cNvSpPr>
            <a:spLocks noGrp="1"/>
          </p:cNvSpPr>
          <p:nvPr>
            <p:ph type="subTitle" idx="1"/>
          </p:nvPr>
        </p:nvSpPr>
        <p:spPr>
          <a:xfrm>
            <a:off x="1082349" y="3959940"/>
            <a:ext cx="6469225" cy="1080000"/>
          </a:xfrm>
          <a:prstGeom prst="rect">
            <a:avLst/>
          </a:prstGeom>
        </p:spPr>
        <p:txBody>
          <a:bodyPr lIns="0" tIns="0" rIns="0" bIns="0">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en-US" dirty="0"/>
          </a:p>
        </p:txBody>
      </p:sp>
      <p:sp>
        <p:nvSpPr>
          <p:cNvPr id="9" name="Tijdelijke aanduiding voor datum 3"/>
          <p:cNvSpPr>
            <a:spLocks noGrp="1" noChangeAspect="1"/>
          </p:cNvSpPr>
          <p:nvPr>
            <p:ph type="dt" sz="half" idx="10"/>
          </p:nvPr>
        </p:nvSpPr>
        <p:spPr>
          <a:xfrm>
            <a:off x="551266" y="6478335"/>
            <a:ext cx="4070350" cy="365125"/>
          </a:xfrm>
          <a:prstGeom prst="rect">
            <a:avLst/>
          </a:prstGeom>
        </p:spPr>
        <p:txBody>
          <a:bodyPr lIns="0" tIns="0" rIns="0" bIns="0" anchor="ctr" anchorCtr="0"/>
          <a:lstStyle>
            <a:lvl1pPr eaLnBrk="0" hangingPunct="0">
              <a:defRPr sz="1000" dirty="0">
                <a:solidFill>
                  <a:schemeClr val="bg1"/>
                </a:solidFill>
                <a:latin typeface="Arial" panose="020B0604020202020204" pitchFamily="34" charset="0"/>
                <a:ea typeface="+mn-ea"/>
              </a:defRPr>
            </a:lvl1pPr>
          </a:lstStyle>
          <a:p>
            <a:pPr>
              <a:defRPr/>
            </a:pPr>
            <a:endParaRPr lang="nl-NL" dirty="0"/>
          </a:p>
        </p:txBody>
      </p:sp>
      <p:sp>
        <p:nvSpPr>
          <p:cNvPr id="12" name="Tekstvak 2">
            <a:extLst>
              <a:ext uri="{FF2B5EF4-FFF2-40B4-BE49-F238E27FC236}">
                <a16:creationId xmlns:a16="http://schemas.microsoft.com/office/drawing/2014/main" id="{30814A31-CAC4-42C9-B677-C0782AED84AF}"/>
              </a:ext>
            </a:extLst>
          </p:cNvPr>
          <p:cNvSpPr txBox="1">
            <a:spLocks noChangeArrowheads="1"/>
          </p:cNvSpPr>
          <p:nvPr userDrawn="1"/>
        </p:nvSpPr>
        <p:spPr bwMode="auto">
          <a:xfrm>
            <a:off x="7885485" y="450622"/>
            <a:ext cx="4027899" cy="670217"/>
          </a:xfrm>
          <a:prstGeom prst="rect">
            <a:avLst/>
          </a:prstGeom>
          <a:solidFill>
            <a:srgbClr val="6DAF1E">
              <a:alpha val="8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50800" dist="38100" dir="2700000" sx="100999" sy="100999" algn="tl" rotWithShape="0">
                    <a:srgbClr val="BFBFBF"/>
                  </a:outerShdw>
                </a:effectLst>
              </a14:hiddenEffects>
            </a:ext>
          </a:extLst>
        </p:spPr>
        <p:txBody>
          <a:bodyPr bIns="108000" anchor="ctr"/>
          <a:lstStyle>
            <a:lvl1pPr eaLnBrk="0" hangingPunct="0">
              <a:defRPr sz="1200">
                <a:solidFill>
                  <a:schemeClr val="bg1"/>
                </a:solidFill>
                <a:latin typeface="Arial" pitchFamily="34" charset="0"/>
              </a:defRPr>
            </a:lvl1pPr>
            <a:lvl2pPr marL="457200" eaLnBrk="0" hangingPunct="0">
              <a:defRPr sz="1200">
                <a:solidFill>
                  <a:schemeClr val="bg1"/>
                </a:solidFill>
                <a:latin typeface="Arial" pitchFamily="34" charset="0"/>
              </a:defRPr>
            </a:lvl2pPr>
            <a:lvl3pPr marL="914400" eaLnBrk="0" hangingPunct="0">
              <a:defRPr sz="1200">
                <a:solidFill>
                  <a:schemeClr val="bg1"/>
                </a:solidFill>
                <a:latin typeface="Arial" pitchFamily="34" charset="0"/>
              </a:defRPr>
            </a:lvl3pPr>
            <a:lvl4pPr marL="1371600" eaLnBrk="0" hangingPunct="0">
              <a:defRPr sz="1200">
                <a:solidFill>
                  <a:schemeClr val="bg1"/>
                </a:solidFill>
                <a:latin typeface="Arial" pitchFamily="34" charset="0"/>
              </a:defRPr>
            </a:lvl4pPr>
            <a:lvl5pPr marL="1828800" eaLnBrk="0" hangingPunct="0">
              <a:defRPr sz="1200">
                <a:solidFill>
                  <a:schemeClr val="bg1"/>
                </a:solidFill>
                <a:latin typeface="Arial" pitchFamily="34" charset="0"/>
              </a:defRPr>
            </a:lvl5pPr>
            <a:lvl6pPr defTabSz="457200" eaLnBrk="0" fontAlgn="base" hangingPunct="0">
              <a:spcBef>
                <a:spcPct val="0"/>
              </a:spcBef>
              <a:spcAft>
                <a:spcPct val="0"/>
              </a:spcAft>
              <a:buClr>
                <a:srgbClr val="000000"/>
              </a:buClr>
              <a:buSzPct val="100000"/>
              <a:buFont typeface="Times New Roman" pitchFamily="18" charset="0"/>
              <a:defRPr sz="1200">
                <a:solidFill>
                  <a:schemeClr val="bg1"/>
                </a:solidFill>
                <a:latin typeface="Arial" pitchFamily="34" charset="0"/>
              </a:defRPr>
            </a:lvl6pPr>
            <a:lvl7pPr defTabSz="457200" eaLnBrk="0" fontAlgn="base" hangingPunct="0">
              <a:spcBef>
                <a:spcPct val="0"/>
              </a:spcBef>
              <a:spcAft>
                <a:spcPct val="0"/>
              </a:spcAft>
              <a:buClr>
                <a:srgbClr val="000000"/>
              </a:buClr>
              <a:buSzPct val="100000"/>
              <a:buFont typeface="Times New Roman" pitchFamily="18" charset="0"/>
              <a:defRPr sz="1200">
                <a:solidFill>
                  <a:schemeClr val="bg1"/>
                </a:solidFill>
                <a:latin typeface="Arial" pitchFamily="34" charset="0"/>
              </a:defRPr>
            </a:lvl7pPr>
            <a:lvl8pPr defTabSz="457200" eaLnBrk="0" fontAlgn="base" hangingPunct="0">
              <a:spcBef>
                <a:spcPct val="0"/>
              </a:spcBef>
              <a:spcAft>
                <a:spcPct val="0"/>
              </a:spcAft>
              <a:buClr>
                <a:srgbClr val="000000"/>
              </a:buClr>
              <a:buSzPct val="100000"/>
              <a:buFont typeface="Times New Roman" pitchFamily="18" charset="0"/>
              <a:defRPr sz="1200">
                <a:solidFill>
                  <a:schemeClr val="bg1"/>
                </a:solidFill>
                <a:latin typeface="Arial" pitchFamily="34" charset="0"/>
              </a:defRPr>
            </a:lvl8pPr>
            <a:lvl9pPr defTabSz="457200" eaLnBrk="0" fontAlgn="base" hangingPunct="0">
              <a:spcBef>
                <a:spcPct val="0"/>
              </a:spcBef>
              <a:spcAft>
                <a:spcPct val="0"/>
              </a:spcAft>
              <a:buClr>
                <a:srgbClr val="000000"/>
              </a:buClr>
              <a:buSzPct val="100000"/>
              <a:buFont typeface="Times New Roman" pitchFamily="18" charset="0"/>
              <a:defRPr sz="1200">
                <a:solidFill>
                  <a:schemeClr val="bg1"/>
                </a:solidFill>
                <a:latin typeface="Arial" pitchFamily="34" charset="0"/>
              </a:defRPr>
            </a:lvl9pPr>
          </a:lstStyle>
          <a:p>
            <a:pPr algn="ctr" eaLnBrk="1" hangingPunct="1">
              <a:spcAft>
                <a:spcPts val="1000"/>
              </a:spcAft>
              <a:defRPr/>
            </a:pPr>
            <a:r>
              <a:rPr lang="en-US" altLang="nl-NL" sz="1800" dirty="0">
                <a:solidFill>
                  <a:srgbClr val="FFFFFF"/>
                </a:solidFill>
                <a:latin typeface="Gill Sans MT" pitchFamily="34" charset="0"/>
              </a:rPr>
              <a:t>GEMEENTELIJK GEO-BERAAD</a:t>
            </a:r>
            <a:endParaRPr lang="nl-NL" altLang="nl-NL" sz="1800" dirty="0"/>
          </a:p>
        </p:txBody>
      </p:sp>
      <p:pic>
        <p:nvPicPr>
          <p:cNvPr id="14" name="Afbeelding 13">
            <a:extLst>
              <a:ext uri="{FF2B5EF4-FFF2-40B4-BE49-F238E27FC236}">
                <a16:creationId xmlns:a16="http://schemas.microsoft.com/office/drawing/2014/main" id="{CF7F050A-BD03-464F-B901-2C94B8BB2A3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85484" y="1723053"/>
            <a:ext cx="4027899" cy="4684325"/>
          </a:xfrm>
          <a:prstGeom prst="rect">
            <a:avLst/>
          </a:prstGeom>
        </p:spPr>
      </p:pic>
    </p:spTree>
    <p:extLst>
      <p:ext uri="{BB962C8B-B14F-4D97-AF65-F5344CB8AC3E}">
        <p14:creationId xmlns:p14="http://schemas.microsoft.com/office/powerpoint/2010/main" val="2330923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eldia: VNG">
    <p:spTree>
      <p:nvGrpSpPr>
        <p:cNvPr id="1" name=""/>
        <p:cNvGrpSpPr/>
        <p:nvPr/>
      </p:nvGrpSpPr>
      <p:grpSpPr>
        <a:xfrm>
          <a:off x="0" y="0"/>
          <a:ext cx="0" cy="0"/>
          <a:chOff x="0" y="0"/>
          <a:chExt cx="0" cy="0"/>
        </a:xfrm>
      </p:grpSpPr>
      <p:grpSp>
        <p:nvGrpSpPr>
          <p:cNvPr id="4" name="Groeperen 3"/>
          <p:cNvGrpSpPr>
            <a:grpSpLocks/>
          </p:cNvGrpSpPr>
          <p:nvPr userDrawn="1"/>
        </p:nvGrpSpPr>
        <p:grpSpPr bwMode="auto">
          <a:xfrm>
            <a:off x="7356475" y="1871663"/>
            <a:ext cx="4845040" cy="4319587"/>
            <a:chOff x="7222241" y="1800000"/>
            <a:chExt cx="4844271" cy="4320000"/>
          </a:xfrm>
          <a:solidFill>
            <a:schemeClr val="tx2"/>
          </a:solidFill>
        </p:grpSpPr>
        <p:sp>
          <p:nvSpPr>
            <p:cNvPr id="5" name="Uitstel 4"/>
            <p:cNvSpPr/>
            <p:nvPr/>
          </p:nvSpPr>
          <p:spPr>
            <a:xfrm rot="10800000">
              <a:off x="7222241" y="1800000"/>
              <a:ext cx="4320490" cy="4320000"/>
            </a:xfrm>
            <a:prstGeom prst="flowChartDela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a:defRPr/>
              </a:pPr>
              <a:endParaRPr lang="en-US" altLang="en-US" sz="1800" dirty="0">
                <a:solidFill>
                  <a:srgbClr val="FFFFFF"/>
                </a:solidFill>
                <a:latin typeface="Arial" panose="020B0604020202020204" pitchFamily="34" charset="0"/>
              </a:endParaRPr>
            </a:p>
          </p:txBody>
        </p:sp>
        <p:sp>
          <p:nvSpPr>
            <p:cNvPr id="6" name="Rechthoek 5"/>
            <p:cNvSpPr/>
            <p:nvPr/>
          </p:nvSpPr>
          <p:spPr>
            <a:xfrm>
              <a:off x="11490341" y="1800000"/>
              <a:ext cx="576171" cy="43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a:defRPr/>
              </a:pPr>
              <a:endParaRPr lang="en-US" altLang="en-US" sz="1800" dirty="0">
                <a:solidFill>
                  <a:srgbClr val="FFFFFF"/>
                </a:solidFill>
                <a:latin typeface="Arial" panose="020B0604020202020204" pitchFamily="34" charset="0"/>
              </a:endParaRPr>
            </a:p>
          </p:txBody>
        </p:sp>
      </p:grpSp>
      <p:sp>
        <p:nvSpPr>
          <p:cNvPr id="7" name="Freeform 5"/>
          <p:cNvSpPr>
            <a:spLocks/>
          </p:cNvSpPr>
          <p:nvPr userDrawn="1"/>
        </p:nvSpPr>
        <p:spPr bwMode="auto">
          <a:xfrm>
            <a:off x="0" y="5238750"/>
            <a:ext cx="9702800" cy="1619250"/>
          </a:xfrm>
          <a:custGeom>
            <a:avLst/>
            <a:gdLst>
              <a:gd name="T0" fmla="*/ 2147483647 w 12672"/>
              <a:gd name="T1" fmla="*/ 1239116523 h 2116"/>
              <a:gd name="T2" fmla="*/ 0 w 12672"/>
              <a:gd name="T3" fmla="*/ 1239116523 h 2116"/>
              <a:gd name="T4" fmla="*/ 0 w 12672"/>
              <a:gd name="T5" fmla="*/ 0 h 2116"/>
              <a:gd name="T6" fmla="*/ 2147483647 w 12672"/>
              <a:gd name="T7" fmla="*/ 0 h 2116"/>
              <a:gd name="T8" fmla="*/ 2147483647 w 12672"/>
              <a:gd name="T9" fmla="*/ 1756993 h 2116"/>
              <a:gd name="T10" fmla="*/ 2147483647 w 12672"/>
              <a:gd name="T11" fmla="*/ 6441799 h 2116"/>
              <a:gd name="T12" fmla="*/ 2147483647 w 12672"/>
              <a:gd name="T13" fmla="*/ 14639826 h 2116"/>
              <a:gd name="T14" fmla="*/ 2147483647 w 12672"/>
              <a:gd name="T15" fmla="*/ 25766430 h 2116"/>
              <a:gd name="T16" fmla="*/ 2147483647 w 12672"/>
              <a:gd name="T17" fmla="*/ 39234672 h 2116"/>
              <a:gd name="T18" fmla="*/ 2147483647 w 12672"/>
              <a:gd name="T19" fmla="*/ 55631492 h 2116"/>
              <a:gd name="T20" fmla="*/ 2147483647 w 12672"/>
              <a:gd name="T21" fmla="*/ 75541533 h 2116"/>
              <a:gd name="T22" fmla="*/ 2147483647 w 12672"/>
              <a:gd name="T23" fmla="*/ 97208567 h 2116"/>
              <a:gd name="T24" fmla="*/ 2147483647 w 12672"/>
              <a:gd name="T25" fmla="*/ 121803413 h 2116"/>
              <a:gd name="T26" fmla="*/ 2147483647 w 12672"/>
              <a:gd name="T27" fmla="*/ 149326072 h 2116"/>
              <a:gd name="T28" fmla="*/ 2147483647 w 12672"/>
              <a:gd name="T29" fmla="*/ 179777308 h 2116"/>
              <a:gd name="T30" fmla="*/ 2147483647 w 12672"/>
              <a:gd name="T31" fmla="*/ 211399362 h 2116"/>
              <a:gd name="T32" fmla="*/ 2147483647 w 12672"/>
              <a:gd name="T33" fmla="*/ 245949229 h 2116"/>
              <a:gd name="T34" fmla="*/ 2147483647 w 12672"/>
              <a:gd name="T35" fmla="*/ 283427674 h 2116"/>
              <a:gd name="T36" fmla="*/ 2147483647 w 12672"/>
              <a:gd name="T37" fmla="*/ 321490762 h 2116"/>
              <a:gd name="T38" fmla="*/ 2147483647 w 12672"/>
              <a:gd name="T39" fmla="*/ 362482428 h 2116"/>
              <a:gd name="T40" fmla="*/ 2147483647 w 12672"/>
              <a:gd name="T41" fmla="*/ 406401906 h 2116"/>
              <a:gd name="T42" fmla="*/ 2147483647 w 12672"/>
              <a:gd name="T43" fmla="*/ 450907558 h 2116"/>
              <a:gd name="T44" fmla="*/ 2147483647 w 12672"/>
              <a:gd name="T45" fmla="*/ 497754848 h 2116"/>
              <a:gd name="T46" fmla="*/ 2147483647 w 12672"/>
              <a:gd name="T47" fmla="*/ 546944541 h 2116"/>
              <a:gd name="T48" fmla="*/ 2147483647 w 12672"/>
              <a:gd name="T49" fmla="*/ 596720408 h 2116"/>
              <a:gd name="T50" fmla="*/ 2147483647 w 12672"/>
              <a:gd name="T51" fmla="*/ 648837913 h 2116"/>
              <a:gd name="T52" fmla="*/ 2147483647 w 12672"/>
              <a:gd name="T53" fmla="*/ 702712412 h 2116"/>
              <a:gd name="T54" fmla="*/ 2147483647 w 12672"/>
              <a:gd name="T55" fmla="*/ 757173085 h 2116"/>
              <a:gd name="T56" fmla="*/ 2147483647 w 12672"/>
              <a:gd name="T57" fmla="*/ 813389986 h 2116"/>
              <a:gd name="T58" fmla="*/ 2147483647 w 12672"/>
              <a:gd name="T59" fmla="*/ 870777706 h 2116"/>
              <a:gd name="T60" fmla="*/ 2147483647 w 12672"/>
              <a:gd name="T61" fmla="*/ 929337775 h 2116"/>
              <a:gd name="T62" fmla="*/ 2147483647 w 12672"/>
              <a:gd name="T63" fmla="*/ 989653307 h 2116"/>
              <a:gd name="T64" fmla="*/ 2147483647 w 12672"/>
              <a:gd name="T65" fmla="*/ 1050555013 h 2116"/>
              <a:gd name="T66" fmla="*/ 2147483647 w 12672"/>
              <a:gd name="T67" fmla="*/ 1112628304 h 2116"/>
              <a:gd name="T68" fmla="*/ 2147483647 w 12672"/>
              <a:gd name="T69" fmla="*/ 1175287004 h 2116"/>
              <a:gd name="T70" fmla="*/ 2147483647 w 12672"/>
              <a:gd name="T71" fmla="*/ 1239116523 h 21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2672" h="2116">
                <a:moveTo>
                  <a:pt x="12672" y="2116"/>
                </a:moveTo>
                <a:lnTo>
                  <a:pt x="12672" y="2116"/>
                </a:lnTo>
                <a:lnTo>
                  <a:pt x="0" y="2116"/>
                </a:lnTo>
                <a:lnTo>
                  <a:pt x="0" y="0"/>
                </a:lnTo>
                <a:lnTo>
                  <a:pt x="10556" y="0"/>
                </a:lnTo>
                <a:lnTo>
                  <a:pt x="10611" y="0"/>
                </a:lnTo>
                <a:lnTo>
                  <a:pt x="10665" y="3"/>
                </a:lnTo>
                <a:lnTo>
                  <a:pt x="10720" y="6"/>
                </a:lnTo>
                <a:lnTo>
                  <a:pt x="10773" y="11"/>
                </a:lnTo>
                <a:lnTo>
                  <a:pt x="10825" y="17"/>
                </a:lnTo>
                <a:lnTo>
                  <a:pt x="10878" y="25"/>
                </a:lnTo>
                <a:lnTo>
                  <a:pt x="10931" y="33"/>
                </a:lnTo>
                <a:lnTo>
                  <a:pt x="10983" y="44"/>
                </a:lnTo>
                <a:lnTo>
                  <a:pt x="11034" y="54"/>
                </a:lnTo>
                <a:lnTo>
                  <a:pt x="11085" y="67"/>
                </a:lnTo>
                <a:lnTo>
                  <a:pt x="11135" y="81"/>
                </a:lnTo>
                <a:lnTo>
                  <a:pt x="11185" y="95"/>
                </a:lnTo>
                <a:lnTo>
                  <a:pt x="11235" y="110"/>
                </a:lnTo>
                <a:lnTo>
                  <a:pt x="11284" y="129"/>
                </a:lnTo>
                <a:lnTo>
                  <a:pt x="11333" y="146"/>
                </a:lnTo>
                <a:lnTo>
                  <a:pt x="11379" y="166"/>
                </a:lnTo>
                <a:lnTo>
                  <a:pt x="11428" y="187"/>
                </a:lnTo>
                <a:lnTo>
                  <a:pt x="11474" y="208"/>
                </a:lnTo>
                <a:lnTo>
                  <a:pt x="11519" y="232"/>
                </a:lnTo>
                <a:lnTo>
                  <a:pt x="11564" y="255"/>
                </a:lnTo>
                <a:lnTo>
                  <a:pt x="11610" y="280"/>
                </a:lnTo>
                <a:lnTo>
                  <a:pt x="11653" y="307"/>
                </a:lnTo>
                <a:lnTo>
                  <a:pt x="11697" y="333"/>
                </a:lnTo>
                <a:lnTo>
                  <a:pt x="11739" y="361"/>
                </a:lnTo>
                <a:lnTo>
                  <a:pt x="11781" y="391"/>
                </a:lnTo>
                <a:lnTo>
                  <a:pt x="11823" y="420"/>
                </a:lnTo>
                <a:lnTo>
                  <a:pt x="11863" y="451"/>
                </a:lnTo>
                <a:lnTo>
                  <a:pt x="11902" y="484"/>
                </a:lnTo>
                <a:lnTo>
                  <a:pt x="11941" y="517"/>
                </a:lnTo>
                <a:lnTo>
                  <a:pt x="11980" y="549"/>
                </a:lnTo>
                <a:lnTo>
                  <a:pt x="12016" y="585"/>
                </a:lnTo>
                <a:lnTo>
                  <a:pt x="12053" y="619"/>
                </a:lnTo>
                <a:lnTo>
                  <a:pt x="12089" y="657"/>
                </a:lnTo>
                <a:lnTo>
                  <a:pt x="12123" y="694"/>
                </a:lnTo>
                <a:lnTo>
                  <a:pt x="12157" y="731"/>
                </a:lnTo>
                <a:lnTo>
                  <a:pt x="12190" y="770"/>
                </a:lnTo>
                <a:lnTo>
                  <a:pt x="12221" y="809"/>
                </a:lnTo>
                <a:lnTo>
                  <a:pt x="12252" y="850"/>
                </a:lnTo>
                <a:lnTo>
                  <a:pt x="12282" y="892"/>
                </a:lnTo>
                <a:lnTo>
                  <a:pt x="12311" y="934"/>
                </a:lnTo>
                <a:lnTo>
                  <a:pt x="12339" y="976"/>
                </a:lnTo>
                <a:lnTo>
                  <a:pt x="12366" y="1019"/>
                </a:lnTo>
                <a:lnTo>
                  <a:pt x="12392" y="1063"/>
                </a:lnTo>
                <a:lnTo>
                  <a:pt x="12417" y="1108"/>
                </a:lnTo>
                <a:lnTo>
                  <a:pt x="12440" y="1153"/>
                </a:lnTo>
                <a:lnTo>
                  <a:pt x="12464" y="1200"/>
                </a:lnTo>
                <a:lnTo>
                  <a:pt x="12485" y="1245"/>
                </a:lnTo>
                <a:lnTo>
                  <a:pt x="12506" y="1293"/>
                </a:lnTo>
                <a:lnTo>
                  <a:pt x="12526" y="1341"/>
                </a:lnTo>
                <a:lnTo>
                  <a:pt x="12544" y="1389"/>
                </a:lnTo>
                <a:lnTo>
                  <a:pt x="12562" y="1438"/>
                </a:lnTo>
                <a:lnTo>
                  <a:pt x="12577" y="1487"/>
                </a:lnTo>
                <a:lnTo>
                  <a:pt x="12593" y="1537"/>
                </a:lnTo>
                <a:lnTo>
                  <a:pt x="12605" y="1587"/>
                </a:lnTo>
                <a:lnTo>
                  <a:pt x="12618" y="1638"/>
                </a:lnTo>
                <a:lnTo>
                  <a:pt x="12630" y="1690"/>
                </a:lnTo>
                <a:lnTo>
                  <a:pt x="12639" y="1741"/>
                </a:lnTo>
                <a:lnTo>
                  <a:pt x="12649" y="1794"/>
                </a:lnTo>
                <a:lnTo>
                  <a:pt x="12655" y="1847"/>
                </a:lnTo>
                <a:lnTo>
                  <a:pt x="12661" y="1900"/>
                </a:lnTo>
                <a:lnTo>
                  <a:pt x="12666" y="1954"/>
                </a:lnTo>
                <a:lnTo>
                  <a:pt x="12669" y="2007"/>
                </a:lnTo>
                <a:lnTo>
                  <a:pt x="12672" y="2062"/>
                </a:lnTo>
                <a:lnTo>
                  <a:pt x="12672" y="21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nl-NL"/>
          </a:p>
        </p:txBody>
      </p:sp>
      <p:pic>
        <p:nvPicPr>
          <p:cNvPr id="8" name="Afbeelding 9"/>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438" y="-71438"/>
            <a:ext cx="357187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1080000" y="2160000"/>
            <a:ext cx="6120000" cy="1440000"/>
          </a:xfrm>
          <a:prstGeom prst="rect">
            <a:avLst/>
          </a:prstGeom>
        </p:spPr>
        <p:txBody>
          <a:bodyPr lIns="0" tIns="0" rIns="0" bIns="0" anchor="b" anchorCtr="0">
            <a:noAutofit/>
          </a:bodyPr>
          <a:lstStyle>
            <a:lvl1pPr algn="l">
              <a:lnSpc>
                <a:spcPct val="90000"/>
              </a:lnSpc>
              <a:defRPr sz="4800" b="1">
                <a:solidFill>
                  <a:schemeClr val="bg2"/>
                </a:solidFill>
              </a:defRPr>
            </a:lvl1pPr>
          </a:lstStyle>
          <a:p>
            <a:r>
              <a:rPr lang="nl-NL" dirty="0"/>
              <a:t>Klik om de stijl te bewerken</a:t>
            </a:r>
            <a:endParaRPr lang="en-US" dirty="0"/>
          </a:p>
        </p:txBody>
      </p:sp>
      <p:sp>
        <p:nvSpPr>
          <p:cNvPr id="3" name="Ondertitel 2"/>
          <p:cNvSpPr>
            <a:spLocks noGrp="1"/>
          </p:cNvSpPr>
          <p:nvPr>
            <p:ph type="subTitle" idx="1"/>
          </p:nvPr>
        </p:nvSpPr>
        <p:spPr>
          <a:xfrm>
            <a:off x="1080000" y="3959940"/>
            <a:ext cx="6120000" cy="1080000"/>
          </a:xfrm>
          <a:prstGeom prst="rect">
            <a:avLst/>
          </a:prstGeom>
        </p:spPr>
        <p:txBody>
          <a:bodyPr lIns="0" tIns="0" rIns="0" bIns="0">
            <a:no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en-US" dirty="0"/>
          </a:p>
        </p:txBody>
      </p:sp>
      <p:sp>
        <p:nvSpPr>
          <p:cNvPr id="9" name="Tijdelijke aanduiding voor datum 3"/>
          <p:cNvSpPr>
            <a:spLocks noGrp="1" noChangeAspect="1"/>
          </p:cNvSpPr>
          <p:nvPr>
            <p:ph type="dt" sz="half" idx="10"/>
          </p:nvPr>
        </p:nvSpPr>
        <p:spPr>
          <a:xfrm>
            <a:off x="1080000" y="6480000"/>
            <a:ext cx="4070350" cy="365125"/>
          </a:xfrm>
          <a:prstGeom prst="rect">
            <a:avLst/>
          </a:prstGeom>
        </p:spPr>
        <p:txBody>
          <a:bodyPr lIns="0" tIns="0" rIns="0" bIns="0" anchor="ctr" anchorCtr="0"/>
          <a:lstStyle>
            <a:lvl1pPr eaLnBrk="0" hangingPunct="0">
              <a:defRPr sz="1000" dirty="0">
                <a:solidFill>
                  <a:schemeClr val="bg1"/>
                </a:solidFill>
                <a:latin typeface="Arial" panose="020B0604020202020204" pitchFamily="34" charset="0"/>
                <a:ea typeface="+mn-ea"/>
              </a:defRPr>
            </a:lvl1pPr>
          </a:lstStyle>
          <a:p>
            <a:pPr>
              <a:defRPr/>
            </a:pPr>
            <a:endParaRPr lang="nl-NL" dirty="0"/>
          </a:p>
        </p:txBody>
      </p:sp>
    </p:spTree>
    <p:extLst>
      <p:ext uri="{BB962C8B-B14F-4D97-AF65-F5344CB8AC3E}">
        <p14:creationId xmlns:p14="http://schemas.microsoft.com/office/powerpoint/2010/main" val="171351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1 Tekst">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2000"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7"/>
            <a:ext cx="10515600"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490637539"/>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529" userDrawn="1">
          <p15:clr>
            <a:srgbClr val="FBAE40"/>
          </p15:clr>
        </p15:guide>
        <p15:guide id="3" orient="horz" pos="436" userDrawn="1">
          <p15:clr>
            <a:srgbClr val="FBAE40"/>
          </p15:clr>
        </p15:guide>
        <p15:guide id="4" orient="horz" pos="935" userDrawn="1">
          <p15:clr>
            <a:srgbClr val="FBAE40"/>
          </p15:clr>
        </p15:guide>
        <p15:guide id="5" orient="horz" pos="1049" userDrawn="1">
          <p15:clr>
            <a:srgbClr val="FBAE40"/>
          </p15:clr>
        </p15:guide>
        <p15:guide id="6" pos="3840" userDrawn="1">
          <p15:clr>
            <a:srgbClr val="FBAE40"/>
          </p15:clr>
        </p15:guide>
        <p15:guide id="7" pos="7151" userDrawn="1">
          <p15:clr>
            <a:srgbClr val="FBAE40"/>
          </p15:clr>
        </p15:guide>
        <p15:guide id="8" pos="3953" userDrawn="1">
          <p15:clr>
            <a:srgbClr val="FBAE40"/>
          </p15:clr>
        </p15:guide>
        <p15:guide id="9" pos="3727" userDrawn="1">
          <p15:clr>
            <a:srgbClr val="FBAE40"/>
          </p15:clr>
        </p15:guide>
        <p15:guide id="10" pos="279" userDrawn="1">
          <p15:clr>
            <a:srgbClr val="FBAE40"/>
          </p15:clr>
        </p15:guide>
        <p15:guide id="11" pos="7423" userDrawn="1">
          <p15:clr>
            <a:srgbClr val="FBAE40"/>
          </p15:clr>
        </p15:guide>
        <p15:guide id="12" orient="horz" pos="390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H5 Tekst">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10515600"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1278772224"/>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1 Tekst en afbeelding">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2000"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5072063"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3"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4"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sp>
        <p:nvSpPr>
          <p:cNvPr id="9" name="Tijdelijke aanduiding voor afbeelding 8"/>
          <p:cNvSpPr>
            <a:spLocks noGrp="1"/>
          </p:cNvSpPr>
          <p:nvPr>
            <p:ph type="pic" sz="quarter" idx="13" hasCustomPrompt="1"/>
          </p:nvPr>
        </p:nvSpPr>
        <p:spPr>
          <a:xfrm>
            <a:off x="6275388" y="1665288"/>
            <a:ext cx="5508625" cy="4511676"/>
          </a:xfrm>
        </p:spPr>
        <p:txBody>
          <a:bodyPr>
            <a:normAutofit/>
          </a:bodyPr>
          <a:lstStyle>
            <a:lvl1pPr marL="0" indent="0" algn="l">
              <a:buNone/>
              <a:defRPr sz="2400" baseline="0">
                <a:solidFill>
                  <a:schemeClr val="bg2">
                    <a:lumMod val="90000"/>
                  </a:schemeClr>
                </a:solidFill>
              </a:defRPr>
            </a:lvl1pPr>
          </a:lstStyle>
          <a:p>
            <a:r>
              <a:rPr lang="nl-NL" dirty="0"/>
              <a:t>Voeg hier een (inhoudelijke) afbeelding/figuur in</a:t>
            </a:r>
          </a:p>
        </p:txBody>
      </p:sp>
      <p:pic>
        <p:nvPicPr>
          <p:cNvPr id="17" name="Afbeelding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1441616749"/>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userDrawn="1">
          <p15:clr>
            <a:srgbClr val="FBAE40"/>
          </p15:clr>
        </p15:guide>
        <p15:guide id="11" pos="7423" userDrawn="1">
          <p15:clr>
            <a:srgbClr val="FBAE40"/>
          </p15:clr>
        </p15:guide>
        <p15:guide id="12" orient="horz" pos="390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H2 Tekst">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10515600"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1726039908"/>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2 Tekst en afbeelding">
    <p:spTree>
      <p:nvGrpSpPr>
        <p:cNvPr id="1" name=""/>
        <p:cNvGrpSpPr/>
        <p:nvPr/>
      </p:nvGrpSpPr>
      <p:grpSpPr>
        <a:xfrm>
          <a:off x="0" y="0"/>
          <a:ext cx="0" cy="0"/>
          <a:chOff x="0" y="0"/>
          <a:chExt cx="0" cy="0"/>
        </a:xfrm>
      </p:grpSpPr>
      <p:pic>
        <p:nvPicPr>
          <p:cNvPr id="11" name="Afbeelding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5072063"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3"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4"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7" name="Afbeelding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
        <p:nvSpPr>
          <p:cNvPr id="12" name="Tijdelijke aanduiding voor afbeelding 8"/>
          <p:cNvSpPr>
            <a:spLocks noGrp="1"/>
          </p:cNvSpPr>
          <p:nvPr>
            <p:ph type="pic" sz="quarter" idx="13" hasCustomPrompt="1"/>
          </p:nvPr>
        </p:nvSpPr>
        <p:spPr>
          <a:xfrm>
            <a:off x="6275388" y="1665288"/>
            <a:ext cx="5508625" cy="4511676"/>
          </a:xfrm>
        </p:spPr>
        <p:txBody>
          <a:bodyPr>
            <a:normAutofit/>
          </a:bodyPr>
          <a:lstStyle>
            <a:lvl1pPr marL="0" indent="0" algn="l">
              <a:buNone/>
              <a:defRPr sz="2400" baseline="0">
                <a:solidFill>
                  <a:schemeClr val="bg2">
                    <a:lumMod val="90000"/>
                  </a:schemeClr>
                </a:solidFill>
              </a:defRPr>
            </a:lvl1pPr>
          </a:lstStyle>
          <a:p>
            <a:r>
              <a:rPr lang="nl-NL" dirty="0"/>
              <a:t>Voeg hier een (inhoudelijke) afbeelding/figuur in</a:t>
            </a:r>
          </a:p>
        </p:txBody>
      </p:sp>
    </p:spTree>
    <p:extLst>
      <p:ext uri="{BB962C8B-B14F-4D97-AF65-F5344CB8AC3E}">
        <p14:creationId xmlns:p14="http://schemas.microsoft.com/office/powerpoint/2010/main" val="4159161447"/>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3 Tekst">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10515600"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1866892214"/>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3 Tekst en afbeelding">
    <p:spTree>
      <p:nvGrpSpPr>
        <p:cNvPr id="1" name=""/>
        <p:cNvGrpSpPr/>
        <p:nvPr/>
      </p:nvGrpSpPr>
      <p:grpSpPr>
        <a:xfrm>
          <a:off x="0" y="0"/>
          <a:ext cx="0" cy="0"/>
          <a:chOff x="0" y="0"/>
          <a:chExt cx="0" cy="0"/>
        </a:xfrm>
      </p:grpSpPr>
      <p:pic>
        <p:nvPicPr>
          <p:cNvPr id="12" name="Afbeelding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5072063"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3"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4"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7" name="Afbeelding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
        <p:nvSpPr>
          <p:cNvPr id="15" name="Tijdelijke aanduiding voor afbeelding 8"/>
          <p:cNvSpPr>
            <a:spLocks noGrp="1"/>
          </p:cNvSpPr>
          <p:nvPr>
            <p:ph type="pic" sz="quarter" idx="13" hasCustomPrompt="1"/>
          </p:nvPr>
        </p:nvSpPr>
        <p:spPr>
          <a:xfrm>
            <a:off x="6275388" y="1665288"/>
            <a:ext cx="5508625" cy="4511676"/>
          </a:xfrm>
        </p:spPr>
        <p:txBody>
          <a:bodyPr>
            <a:normAutofit/>
          </a:bodyPr>
          <a:lstStyle>
            <a:lvl1pPr marL="0" indent="0" algn="l">
              <a:buNone/>
              <a:defRPr sz="2400" baseline="0">
                <a:solidFill>
                  <a:schemeClr val="bg2">
                    <a:lumMod val="90000"/>
                  </a:schemeClr>
                </a:solidFill>
              </a:defRPr>
            </a:lvl1pPr>
          </a:lstStyle>
          <a:p>
            <a:r>
              <a:rPr lang="nl-NL" dirty="0"/>
              <a:t>Voeg hier een (inhoudelijke) afbeelding/figuur in</a:t>
            </a:r>
          </a:p>
        </p:txBody>
      </p:sp>
    </p:spTree>
    <p:extLst>
      <p:ext uri="{BB962C8B-B14F-4D97-AF65-F5344CB8AC3E}">
        <p14:creationId xmlns:p14="http://schemas.microsoft.com/office/powerpoint/2010/main" val="1434471377"/>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H4 Tekst">
    <p:spTree>
      <p:nvGrpSpPr>
        <p:cNvPr id="1" name=""/>
        <p:cNvGrpSpPr/>
        <p:nvPr/>
      </p:nvGrpSpPr>
      <p:grpSpPr>
        <a:xfrm>
          <a:off x="0" y="0"/>
          <a:ext cx="0" cy="0"/>
          <a:chOff x="0" y="0"/>
          <a:chExt cx="0" cy="0"/>
        </a:xfrm>
      </p:grpSpPr>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74715"/>
            <a:ext cx="10515600"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7"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8"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9" name="Afbeelding 1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Tree>
    <p:extLst>
      <p:ext uri="{BB962C8B-B14F-4D97-AF65-F5344CB8AC3E}">
        <p14:creationId xmlns:p14="http://schemas.microsoft.com/office/powerpoint/2010/main" val="4073479021"/>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4 Tekst en afbeelding">
    <p:spTree>
      <p:nvGrpSpPr>
        <p:cNvPr id="1" name=""/>
        <p:cNvGrpSpPr/>
        <p:nvPr/>
      </p:nvGrpSpPr>
      <p:grpSpPr>
        <a:xfrm>
          <a:off x="0" y="0"/>
          <a:ext cx="0" cy="0"/>
          <a:chOff x="0" y="0"/>
          <a:chExt cx="0" cy="0"/>
        </a:xfrm>
      </p:grpSpPr>
      <p:pic>
        <p:nvPicPr>
          <p:cNvPr id="11" name="Afbeelding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387"/>
            <a:ext cx="12191999" cy="787302"/>
          </a:xfrm>
          <a:prstGeom prst="rect">
            <a:avLst/>
          </a:prstGeom>
        </p:spPr>
      </p:pic>
      <p:sp>
        <p:nvSpPr>
          <p:cNvPr id="2" name="Titel 1"/>
          <p:cNvSpPr>
            <a:spLocks noGrp="1"/>
          </p:cNvSpPr>
          <p:nvPr>
            <p:ph type="title"/>
          </p:nvPr>
        </p:nvSpPr>
        <p:spPr>
          <a:xfrm>
            <a:off x="838200" y="687388"/>
            <a:ext cx="10515600" cy="787301"/>
          </a:xfrm>
        </p:spPr>
        <p:txBody>
          <a:bodyPr>
            <a:normAutofit/>
          </a:bodyPr>
          <a:lstStyle>
            <a:lvl1pPr>
              <a:defRPr sz="2800">
                <a:solidFill>
                  <a:schemeClr val="bg1"/>
                </a:solidFill>
              </a:defRPr>
            </a:lvl1pPr>
          </a:lstStyle>
          <a:p>
            <a:r>
              <a:rPr lang="nl-NL"/>
              <a:t>Klik om stijl te bewerken</a:t>
            </a:r>
            <a:endParaRPr lang="nl-NL" dirty="0"/>
          </a:p>
        </p:txBody>
      </p:sp>
      <p:sp>
        <p:nvSpPr>
          <p:cNvPr id="3" name="Tijdelijke aanduiding voor inhoud 2"/>
          <p:cNvSpPr>
            <a:spLocks noGrp="1"/>
          </p:cNvSpPr>
          <p:nvPr>
            <p:ph idx="1"/>
          </p:nvPr>
        </p:nvSpPr>
        <p:spPr>
          <a:xfrm>
            <a:off x="838200" y="1665288"/>
            <a:ext cx="5072063" cy="4511675"/>
          </a:xfrm>
        </p:spPr>
        <p:txBody>
          <a:bodyPr/>
          <a:lstStyle>
            <a:lvl1pPr marL="265113" indent="-265113">
              <a:lnSpc>
                <a:spcPct val="110000"/>
              </a:lnSpc>
              <a:buClr>
                <a:schemeClr val="tx2"/>
              </a:buClr>
              <a:buSzPct val="70000"/>
              <a:buFont typeface="Times New Roman" panose="02020603050405020304" pitchFamily="18" charset="0"/>
              <a:buChar char="►"/>
              <a:defRPr sz="2400"/>
            </a:lvl1pPr>
            <a:lvl2pPr marL="717550" indent="-273050">
              <a:lnSpc>
                <a:spcPct val="110000"/>
              </a:lnSpc>
              <a:buClr>
                <a:schemeClr val="tx2"/>
              </a:buClr>
              <a:buFont typeface="Wingdings" panose="05000000000000000000" pitchFamily="2" charset="2"/>
              <a:buChar char="§"/>
              <a:defRPr/>
            </a:lvl2pPr>
            <a:lvl3pPr marL="914400" indent="0">
              <a:lnSpc>
                <a:spcPct val="110000"/>
              </a:lnSpc>
              <a:buFontTx/>
              <a:buNone/>
              <a:defRPr/>
            </a:lvl3pPr>
          </a:lstStyle>
          <a:p>
            <a:pPr lvl="0"/>
            <a:r>
              <a:rPr lang="nl-NL"/>
              <a:t>Klikken om de tekststijl van het model te bewerken</a:t>
            </a:r>
          </a:p>
          <a:p>
            <a:pPr lvl="1"/>
            <a:r>
              <a:rPr lang="nl-NL"/>
              <a:t>Tweede niveau</a:t>
            </a:r>
          </a:p>
          <a:p>
            <a:pPr lvl="2"/>
            <a:r>
              <a:rPr lang="nl-NL"/>
              <a:t>Derde niveau</a:t>
            </a:r>
          </a:p>
        </p:txBody>
      </p:sp>
      <p:pic>
        <p:nvPicPr>
          <p:cNvPr id="7" name="Afbeelding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0263" y="6686550"/>
            <a:ext cx="371475" cy="171450"/>
          </a:xfrm>
          <a:prstGeom prst="rect">
            <a:avLst/>
          </a:prstGeom>
        </p:spPr>
      </p:pic>
      <p:pic>
        <p:nvPicPr>
          <p:cNvPr id="8" name="Afbeelding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10263" y="0"/>
            <a:ext cx="371475" cy="552450"/>
          </a:xfrm>
          <a:prstGeom prst="rect">
            <a:avLst/>
          </a:prstGeom>
        </p:spPr>
      </p:pic>
      <p:sp>
        <p:nvSpPr>
          <p:cNvPr id="13" name="Tijdelijke aanduiding voor voettekst 12"/>
          <p:cNvSpPr>
            <a:spLocks noGrp="1"/>
          </p:cNvSpPr>
          <p:nvPr>
            <p:ph type="ftr" sz="quarter" idx="11"/>
          </p:nvPr>
        </p:nvSpPr>
        <p:spPr>
          <a:xfrm>
            <a:off x="442913" y="6356350"/>
            <a:ext cx="4845908" cy="365125"/>
          </a:xfrm>
        </p:spPr>
        <p:txBody>
          <a:bodyPr/>
          <a:lstStyle>
            <a:lvl1pPr algn="l">
              <a:defRPr sz="1000">
                <a:solidFill>
                  <a:schemeClr val="tx2"/>
                </a:solidFill>
              </a:defRPr>
            </a:lvl1pPr>
          </a:lstStyle>
          <a:p>
            <a:r>
              <a:rPr lang="nl-NL" dirty="0"/>
              <a:t>Ministerie van Binnenlandse Zaken en Koninkrijksrelaties</a:t>
            </a:r>
          </a:p>
        </p:txBody>
      </p:sp>
      <p:sp>
        <p:nvSpPr>
          <p:cNvPr id="14" name="Tijdelijke aanduiding voor dianummer 13"/>
          <p:cNvSpPr>
            <a:spLocks noGrp="1"/>
          </p:cNvSpPr>
          <p:nvPr>
            <p:ph type="sldNum" sz="quarter" idx="12"/>
          </p:nvPr>
        </p:nvSpPr>
        <p:spPr>
          <a:xfrm>
            <a:off x="9040813" y="6356350"/>
            <a:ext cx="2743200" cy="365125"/>
          </a:xfrm>
        </p:spPr>
        <p:txBody>
          <a:bodyPr/>
          <a:lstStyle>
            <a:lvl1pPr>
              <a:defRPr>
                <a:solidFill>
                  <a:schemeClr val="tx2"/>
                </a:solidFill>
              </a:defRPr>
            </a:lvl1pPr>
          </a:lstStyle>
          <a:p>
            <a:fld id="{3AF533A3-5724-42DD-B4BF-BFDDF3125353}" type="slidenum">
              <a:rPr lang="nl-NL" smtClean="0"/>
              <a:pPr/>
              <a:t>‹nr.›</a:t>
            </a:fld>
            <a:endParaRPr lang="nl-NL" dirty="0"/>
          </a:p>
        </p:txBody>
      </p:sp>
      <p:pic>
        <p:nvPicPr>
          <p:cNvPr id="17" name="Afbeelding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966134" y="6343649"/>
            <a:ext cx="361950" cy="390525"/>
          </a:xfrm>
          <a:prstGeom prst="rect">
            <a:avLst/>
          </a:prstGeom>
        </p:spPr>
      </p:pic>
      <p:sp>
        <p:nvSpPr>
          <p:cNvPr id="15" name="Tijdelijke aanduiding voor afbeelding 8"/>
          <p:cNvSpPr>
            <a:spLocks noGrp="1"/>
          </p:cNvSpPr>
          <p:nvPr>
            <p:ph type="pic" sz="quarter" idx="13" hasCustomPrompt="1"/>
          </p:nvPr>
        </p:nvSpPr>
        <p:spPr>
          <a:xfrm>
            <a:off x="6275388" y="1665288"/>
            <a:ext cx="5508625" cy="4511676"/>
          </a:xfrm>
        </p:spPr>
        <p:txBody>
          <a:bodyPr>
            <a:normAutofit/>
          </a:bodyPr>
          <a:lstStyle>
            <a:lvl1pPr marL="0" indent="0" algn="l">
              <a:buNone/>
              <a:defRPr sz="2400" baseline="0">
                <a:solidFill>
                  <a:schemeClr val="bg2">
                    <a:lumMod val="90000"/>
                  </a:schemeClr>
                </a:solidFill>
              </a:defRPr>
            </a:lvl1pPr>
          </a:lstStyle>
          <a:p>
            <a:r>
              <a:rPr lang="nl-NL" dirty="0"/>
              <a:t>Voeg hier een (inhoudelijke) afbeelding/figuur in</a:t>
            </a:r>
          </a:p>
        </p:txBody>
      </p:sp>
    </p:spTree>
    <p:extLst>
      <p:ext uri="{BB962C8B-B14F-4D97-AF65-F5344CB8AC3E}">
        <p14:creationId xmlns:p14="http://schemas.microsoft.com/office/powerpoint/2010/main" val="1698336174"/>
      </p:ext>
    </p:extLst>
  </p:cSld>
  <p:clrMapOvr>
    <a:masterClrMapping/>
  </p:clrMapOvr>
  <p:extLst>
    <p:ext uri="{DCECCB84-F9BA-43D5-87BE-67443E8EF086}">
      <p15:sldGuideLst xmlns:p15="http://schemas.microsoft.com/office/powerpoint/2012/main">
        <p15:guide id="1" orient="horz" pos="346">
          <p15:clr>
            <a:srgbClr val="FBAE40"/>
          </p15:clr>
        </p15:guide>
        <p15:guide id="2" pos="529">
          <p15:clr>
            <a:srgbClr val="FBAE40"/>
          </p15:clr>
        </p15:guide>
        <p15:guide id="3" orient="horz" pos="436">
          <p15:clr>
            <a:srgbClr val="FBAE40"/>
          </p15:clr>
        </p15:guide>
        <p15:guide id="4" orient="horz" pos="935">
          <p15:clr>
            <a:srgbClr val="FBAE40"/>
          </p15:clr>
        </p15:guide>
        <p15:guide id="5" orient="horz" pos="1049">
          <p15:clr>
            <a:srgbClr val="FBAE40"/>
          </p15:clr>
        </p15:guide>
        <p15:guide id="6" pos="3840">
          <p15:clr>
            <a:srgbClr val="FBAE40"/>
          </p15:clr>
        </p15:guide>
        <p15:guide id="7" pos="7151">
          <p15:clr>
            <a:srgbClr val="FBAE40"/>
          </p15:clr>
        </p15:guide>
        <p15:guide id="8" pos="3953">
          <p15:clr>
            <a:srgbClr val="FBAE40"/>
          </p15:clr>
        </p15:guide>
        <p15:guide id="9" pos="3727">
          <p15:clr>
            <a:srgbClr val="FBAE40"/>
          </p15:clr>
        </p15:guide>
        <p15:guide id="10" pos="279">
          <p15:clr>
            <a:srgbClr val="FBAE40"/>
          </p15:clr>
        </p15:guide>
        <p15:guide id="11" pos="7423">
          <p15:clr>
            <a:srgbClr val="FBAE40"/>
          </p15:clr>
        </p15:guide>
        <p15:guide id="12" orient="horz" pos="390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2.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Ministerie van Binnenlandse Zaken en Koninkrijksrelaties</a:t>
            </a: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533A3-5724-42DD-B4BF-BFDDF3125353}" type="slidenum">
              <a:rPr lang="nl-NL" smtClean="0"/>
              <a:t>‹nr.›</a:t>
            </a:fld>
            <a:endParaRPr lang="nl-NL"/>
          </a:p>
        </p:txBody>
      </p:sp>
    </p:spTree>
    <p:extLst>
      <p:ext uri="{BB962C8B-B14F-4D97-AF65-F5344CB8AC3E}">
        <p14:creationId xmlns:p14="http://schemas.microsoft.com/office/powerpoint/2010/main" val="287418008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30" r:id="rId12"/>
    <p:sldLayoutId id="2147483729" r:id="rId13"/>
    <p:sldLayoutId id="2147483732" r:id="rId14"/>
    <p:sldLayoutId id="2147483731" r:id="rId15"/>
    <p:sldLayoutId id="2147483733"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60820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Lst>
  <p:hf hdr="0" ftr="0" dt="0"/>
  <p:txStyles>
    <p:titleStyle>
      <a:lvl1pPr algn="l" rtl="0" fontAlgn="base">
        <a:spcBef>
          <a:spcPct val="0"/>
        </a:spcBef>
        <a:spcAft>
          <a:spcPct val="0"/>
        </a:spcAft>
        <a:defRPr sz="3200" b="1" kern="1200">
          <a:solidFill>
            <a:schemeClr val="bg2"/>
          </a:solidFill>
          <a:latin typeface="+mj-lt"/>
          <a:ea typeface="ＭＳ Ｐゴシック" charset="-128"/>
          <a:cs typeface="+mj-cs"/>
        </a:defRPr>
      </a:lvl1pPr>
      <a:lvl2pPr algn="l" rtl="0" fontAlgn="base">
        <a:spcBef>
          <a:spcPct val="0"/>
        </a:spcBef>
        <a:spcAft>
          <a:spcPct val="0"/>
        </a:spcAft>
        <a:defRPr sz="3200" b="1">
          <a:solidFill>
            <a:schemeClr val="bg2"/>
          </a:solidFill>
          <a:latin typeface="Arial" charset="0"/>
          <a:ea typeface="ＭＳ Ｐゴシック" charset="-128"/>
        </a:defRPr>
      </a:lvl2pPr>
      <a:lvl3pPr algn="l" rtl="0" fontAlgn="base">
        <a:spcBef>
          <a:spcPct val="0"/>
        </a:spcBef>
        <a:spcAft>
          <a:spcPct val="0"/>
        </a:spcAft>
        <a:defRPr sz="3200" b="1">
          <a:solidFill>
            <a:schemeClr val="bg2"/>
          </a:solidFill>
          <a:latin typeface="Arial" charset="0"/>
          <a:ea typeface="ＭＳ Ｐゴシック" charset="-128"/>
        </a:defRPr>
      </a:lvl3pPr>
      <a:lvl4pPr algn="l" rtl="0" fontAlgn="base">
        <a:spcBef>
          <a:spcPct val="0"/>
        </a:spcBef>
        <a:spcAft>
          <a:spcPct val="0"/>
        </a:spcAft>
        <a:defRPr sz="3200" b="1">
          <a:solidFill>
            <a:schemeClr val="bg2"/>
          </a:solidFill>
          <a:latin typeface="Arial" charset="0"/>
          <a:ea typeface="ＭＳ Ｐゴシック" charset="-128"/>
        </a:defRPr>
      </a:lvl4pPr>
      <a:lvl5pPr algn="l" rtl="0" fontAlgn="base">
        <a:spcBef>
          <a:spcPct val="0"/>
        </a:spcBef>
        <a:spcAft>
          <a:spcPct val="0"/>
        </a:spcAft>
        <a:defRPr sz="3200" b="1">
          <a:solidFill>
            <a:schemeClr val="bg2"/>
          </a:solidFill>
          <a:latin typeface="Arial" charset="0"/>
          <a:ea typeface="ＭＳ Ｐゴシック" charset="-128"/>
        </a:defRPr>
      </a:lvl5pPr>
      <a:lvl6pPr marL="457200" algn="l" rtl="0" fontAlgn="base">
        <a:spcBef>
          <a:spcPct val="0"/>
        </a:spcBef>
        <a:spcAft>
          <a:spcPct val="0"/>
        </a:spcAft>
        <a:defRPr sz="3200" b="1">
          <a:solidFill>
            <a:schemeClr val="bg2"/>
          </a:solidFill>
          <a:latin typeface="Arial" charset="0"/>
          <a:ea typeface="ＭＳ Ｐゴシック" charset="-128"/>
        </a:defRPr>
      </a:lvl6pPr>
      <a:lvl7pPr marL="914400" algn="l" rtl="0" fontAlgn="base">
        <a:spcBef>
          <a:spcPct val="0"/>
        </a:spcBef>
        <a:spcAft>
          <a:spcPct val="0"/>
        </a:spcAft>
        <a:defRPr sz="3200" b="1">
          <a:solidFill>
            <a:schemeClr val="bg2"/>
          </a:solidFill>
          <a:latin typeface="Arial" charset="0"/>
          <a:ea typeface="ＭＳ Ｐゴシック" charset="-128"/>
        </a:defRPr>
      </a:lvl7pPr>
      <a:lvl8pPr marL="1371600" algn="l" rtl="0" fontAlgn="base">
        <a:spcBef>
          <a:spcPct val="0"/>
        </a:spcBef>
        <a:spcAft>
          <a:spcPct val="0"/>
        </a:spcAft>
        <a:defRPr sz="3200" b="1">
          <a:solidFill>
            <a:schemeClr val="bg2"/>
          </a:solidFill>
          <a:latin typeface="Arial" charset="0"/>
          <a:ea typeface="ＭＳ Ｐゴシック" charset="-128"/>
        </a:defRPr>
      </a:lvl8pPr>
      <a:lvl9pPr marL="1828800" algn="l" rtl="0" fontAlgn="base">
        <a:spcBef>
          <a:spcPct val="0"/>
        </a:spcBef>
        <a:spcAft>
          <a:spcPct val="0"/>
        </a:spcAft>
        <a:defRPr sz="3200" b="1">
          <a:solidFill>
            <a:schemeClr val="bg2"/>
          </a:solidFill>
          <a:latin typeface="Arial" charset="0"/>
          <a:ea typeface="ＭＳ Ｐゴシック" charset="-128"/>
        </a:defRPr>
      </a:lvl9pPr>
    </p:titleStyle>
    <p:bodyStyle>
      <a:lvl1pPr marL="265113" indent="-265113" algn="l" rtl="0" fontAlgn="base">
        <a:lnSpc>
          <a:spcPct val="90000"/>
        </a:lnSpc>
        <a:spcBef>
          <a:spcPct val="20000"/>
        </a:spcBef>
        <a:spcAft>
          <a:spcPct val="0"/>
        </a:spcAft>
        <a:buClr>
          <a:schemeClr val="bg2"/>
        </a:buClr>
        <a:buSzPct val="80000"/>
        <a:buFont typeface="Arial" charset="0"/>
        <a:buChar char="•"/>
        <a:defRPr sz="2400" kern="1200">
          <a:solidFill>
            <a:schemeClr val="tx1"/>
          </a:solidFill>
          <a:latin typeface="+mn-lt"/>
          <a:ea typeface="ＭＳ Ｐゴシック" charset="-128"/>
          <a:cs typeface="+mn-cs"/>
        </a:defRPr>
      </a:lvl1pPr>
      <a:lvl2pPr marL="538163" indent="-273050" algn="l" rtl="0" fontAlgn="base">
        <a:lnSpc>
          <a:spcPct val="90000"/>
        </a:lnSpc>
        <a:spcBef>
          <a:spcPct val="20000"/>
        </a:spcBef>
        <a:spcAft>
          <a:spcPct val="0"/>
        </a:spcAft>
        <a:buClr>
          <a:schemeClr val="bg2"/>
        </a:buClr>
        <a:buSzPct val="80000"/>
        <a:buFont typeface="Arial" charset="0"/>
        <a:buChar char="•"/>
        <a:defRPr sz="2000" kern="1200">
          <a:solidFill>
            <a:schemeClr val="tx1"/>
          </a:solidFill>
          <a:latin typeface="+mn-lt"/>
          <a:ea typeface="ＭＳ Ｐゴシック" charset="-128"/>
          <a:cs typeface="+mn-cs"/>
        </a:defRPr>
      </a:lvl2pPr>
      <a:lvl3pPr marL="803275" indent="-265113" algn="l" rtl="0" fontAlgn="base">
        <a:lnSpc>
          <a:spcPct val="90000"/>
        </a:lnSpc>
        <a:spcBef>
          <a:spcPct val="20000"/>
        </a:spcBef>
        <a:spcAft>
          <a:spcPct val="0"/>
        </a:spcAft>
        <a:buClr>
          <a:schemeClr val="bg2"/>
        </a:buClr>
        <a:buSzPct val="80000"/>
        <a:buFont typeface="Arial" charset="0"/>
        <a:buChar char="•"/>
        <a:defRPr kern="1200">
          <a:solidFill>
            <a:schemeClr val="tx1"/>
          </a:solidFill>
          <a:latin typeface="+mn-lt"/>
          <a:ea typeface="ＭＳ Ｐゴシック" charset="-128"/>
          <a:cs typeface="+mn-cs"/>
        </a:defRPr>
      </a:lvl3pPr>
      <a:lvl4pPr marL="1076325" indent="-273050" algn="l" rtl="0" fontAlgn="base">
        <a:lnSpc>
          <a:spcPct val="90000"/>
        </a:lnSpc>
        <a:spcBef>
          <a:spcPct val="20000"/>
        </a:spcBef>
        <a:spcAft>
          <a:spcPct val="0"/>
        </a:spcAft>
        <a:buClr>
          <a:schemeClr val="bg2"/>
        </a:buClr>
        <a:buSzPct val="80000"/>
        <a:buFont typeface="Arial" charset="0"/>
        <a:buChar char="•"/>
        <a:tabLst>
          <a:tab pos="1792288" algn="l"/>
        </a:tabLst>
        <a:defRPr sz="1600" kern="1200">
          <a:solidFill>
            <a:schemeClr val="tx1"/>
          </a:solidFill>
          <a:latin typeface="+mn-lt"/>
          <a:ea typeface="ＭＳ Ｐゴシック" charset="-128"/>
          <a:cs typeface="+mn-cs"/>
        </a:defRPr>
      </a:lvl4pPr>
      <a:lvl5pPr marL="1341438" indent="-265113" algn="l" rtl="0" fontAlgn="base">
        <a:lnSpc>
          <a:spcPct val="90000"/>
        </a:lnSpc>
        <a:spcBef>
          <a:spcPct val="20000"/>
        </a:spcBef>
        <a:spcAft>
          <a:spcPct val="0"/>
        </a:spcAft>
        <a:buClr>
          <a:schemeClr val="bg2"/>
        </a:buClr>
        <a:buSzPct val="80000"/>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efensie.nl/onderwerpen/hydrografie/maritieme-zones-en-zeegrenzen/nederlandse-grenzen-op-de-noordzee"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mgeo.geostandaarden.nl/def/imgeo-object/waterschap" TargetMode="External"/><Relationship Id="rId2" Type="http://schemas.openxmlformats.org/officeDocument/2006/relationships/hyperlink" Target="https://wetten.overheid.nl/BWBR0005108/2020-0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hyperlink" Target="mailto:DISGEO@minbzk.nl" TargetMode="External"/><Relationship Id="rId2" Type="http://schemas.openxmlformats.org/officeDocument/2006/relationships/hyperlink" Target="http://www.geobasisregistraties.nl/"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nl-NL" sz="2800" dirty="0"/>
              <a:t>Kaderuitwerking bestuurlijke gebieden: rijk, provincie, waterschap, gemeente</a:t>
            </a:r>
          </a:p>
        </p:txBody>
      </p:sp>
      <p:sp>
        <p:nvSpPr>
          <p:cNvPr id="3" name="Ondertitel 2"/>
          <p:cNvSpPr>
            <a:spLocks noGrp="1"/>
          </p:cNvSpPr>
          <p:nvPr>
            <p:ph type="subTitle" idx="1"/>
          </p:nvPr>
        </p:nvSpPr>
        <p:spPr>
          <a:xfrm>
            <a:off x="6281737" y="3062288"/>
            <a:ext cx="4574825" cy="991238"/>
          </a:xfrm>
        </p:spPr>
        <p:txBody>
          <a:bodyPr>
            <a:normAutofit/>
          </a:bodyPr>
          <a:lstStyle/>
          <a:p>
            <a:r>
              <a:rPr lang="nl-NL" sz="1400" dirty="0"/>
              <a:t>Nadere uitwerking voor de werkgroep Inhoud Samenhangende Objectenregistratie</a:t>
            </a:r>
          </a:p>
        </p:txBody>
      </p:sp>
    </p:spTree>
    <p:extLst>
      <p:ext uri="{BB962C8B-B14F-4D97-AF65-F5344CB8AC3E}">
        <p14:creationId xmlns:p14="http://schemas.microsoft.com/office/powerpoint/2010/main" val="91417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7304E-1084-4EDA-BA17-A42ED841DFE6}"/>
              </a:ext>
            </a:extLst>
          </p:cNvPr>
          <p:cNvSpPr>
            <a:spLocks noGrp="1"/>
          </p:cNvSpPr>
          <p:nvPr>
            <p:ph type="title"/>
          </p:nvPr>
        </p:nvSpPr>
        <p:spPr/>
        <p:txBody>
          <a:bodyPr/>
          <a:lstStyle/>
          <a:p>
            <a:r>
              <a:rPr lang="nl-NL" dirty="0"/>
              <a:t>Relatie andere wet- en regelgeving</a:t>
            </a:r>
          </a:p>
        </p:txBody>
      </p:sp>
      <p:sp>
        <p:nvSpPr>
          <p:cNvPr id="3" name="Tijdelijke aanduiding voor inhoud 2">
            <a:extLst>
              <a:ext uri="{FF2B5EF4-FFF2-40B4-BE49-F238E27FC236}">
                <a16:creationId xmlns:a16="http://schemas.microsoft.com/office/drawing/2014/main" id="{EE1A7F43-BFE5-4F7C-AFD3-31D1564C8C2F}"/>
              </a:ext>
            </a:extLst>
          </p:cNvPr>
          <p:cNvSpPr>
            <a:spLocks noGrp="1"/>
          </p:cNvSpPr>
          <p:nvPr>
            <p:ph idx="1"/>
          </p:nvPr>
        </p:nvSpPr>
        <p:spPr/>
        <p:txBody>
          <a:bodyPr/>
          <a:lstStyle/>
          <a:p>
            <a:r>
              <a:rPr lang="nl-NL" dirty="0"/>
              <a:t>Kadasterwet (rijk, provincie en </a:t>
            </a:r>
            <a:r>
              <a:rPr lang="nl-NL" dirty="0" err="1"/>
              <a:t>gemeente-grenzen</a:t>
            </a:r>
            <a:r>
              <a:rPr lang="nl-NL" dirty="0"/>
              <a:t>)</a:t>
            </a:r>
          </a:p>
          <a:p>
            <a:r>
              <a:rPr lang="nl-NL" dirty="0"/>
              <a:t>Internationale verdragen (rijksgrenzen)</a:t>
            </a:r>
          </a:p>
          <a:p>
            <a:pPr lvl="1"/>
            <a:r>
              <a:rPr lang="nl-NL" dirty="0"/>
              <a:t>Zee: </a:t>
            </a:r>
            <a:r>
              <a:rPr lang="nl-NL" dirty="0">
                <a:hlinkClick r:id="rId2"/>
              </a:rPr>
              <a:t>https://www.defensie.nl/onderwerpen/hydrografie/maritieme-zones-en-zeegrenzen/nederlandse-grenzen-op-de-noordzee</a:t>
            </a:r>
            <a:endParaRPr lang="nl-NL" dirty="0"/>
          </a:p>
          <a:p>
            <a:pPr lvl="1"/>
            <a:endParaRPr lang="nl-NL" dirty="0"/>
          </a:p>
          <a:p>
            <a:r>
              <a:rPr lang="nl-NL" dirty="0"/>
              <a:t>Provinciale verordeningen (</a:t>
            </a:r>
            <a:r>
              <a:rPr lang="nl-NL" dirty="0" err="1"/>
              <a:t>waterschapsgrenzen</a:t>
            </a:r>
            <a:r>
              <a:rPr lang="nl-NL" dirty="0"/>
              <a:t>)</a:t>
            </a:r>
          </a:p>
          <a:p>
            <a:endParaRPr lang="nl-NL" dirty="0"/>
          </a:p>
          <a:p>
            <a:endParaRPr lang="nl-NL" dirty="0"/>
          </a:p>
        </p:txBody>
      </p:sp>
      <p:sp>
        <p:nvSpPr>
          <p:cNvPr id="4" name="Tijdelijke aanduiding voor voettekst 3">
            <a:extLst>
              <a:ext uri="{FF2B5EF4-FFF2-40B4-BE49-F238E27FC236}">
                <a16:creationId xmlns:a16="http://schemas.microsoft.com/office/drawing/2014/main" id="{A4233A04-BD43-4442-9879-ACC690183D59}"/>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E041B950-4F6E-42C8-A1A1-2F49E48AEACD}"/>
              </a:ext>
            </a:extLst>
          </p:cNvPr>
          <p:cNvSpPr>
            <a:spLocks noGrp="1"/>
          </p:cNvSpPr>
          <p:nvPr>
            <p:ph type="sldNum" sz="quarter" idx="12"/>
          </p:nvPr>
        </p:nvSpPr>
        <p:spPr/>
        <p:txBody>
          <a:bodyPr/>
          <a:lstStyle/>
          <a:p>
            <a:fld id="{3AF533A3-5724-42DD-B4BF-BFDDF3125353}" type="slidenum">
              <a:rPr lang="nl-NL" smtClean="0"/>
              <a:pPr/>
              <a:t>10</a:t>
            </a:fld>
            <a:endParaRPr lang="nl-NL" dirty="0"/>
          </a:p>
        </p:txBody>
      </p:sp>
    </p:spTree>
    <p:extLst>
      <p:ext uri="{BB962C8B-B14F-4D97-AF65-F5344CB8AC3E}">
        <p14:creationId xmlns:p14="http://schemas.microsoft.com/office/powerpoint/2010/main" val="209535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F14B9-2D12-4117-898D-8EE1435C1140}"/>
              </a:ext>
            </a:extLst>
          </p:cNvPr>
          <p:cNvSpPr>
            <a:spLocks noGrp="1"/>
          </p:cNvSpPr>
          <p:nvPr>
            <p:ph type="title"/>
          </p:nvPr>
        </p:nvSpPr>
        <p:spPr/>
        <p:txBody>
          <a:bodyPr/>
          <a:lstStyle/>
          <a:p>
            <a:r>
              <a:rPr lang="nl-NL" dirty="0"/>
              <a:t>Samenvatting bekende knelpunten Rijksgrenzen</a:t>
            </a:r>
          </a:p>
        </p:txBody>
      </p:sp>
      <p:sp>
        <p:nvSpPr>
          <p:cNvPr id="3" name="Tijdelijke aanduiding voor inhoud 2">
            <a:extLst>
              <a:ext uri="{FF2B5EF4-FFF2-40B4-BE49-F238E27FC236}">
                <a16:creationId xmlns:a16="http://schemas.microsoft.com/office/drawing/2014/main" id="{0471D53F-ED3F-4880-B62D-EC27220E0AED}"/>
              </a:ext>
            </a:extLst>
          </p:cNvPr>
          <p:cNvSpPr>
            <a:spLocks noGrp="1"/>
          </p:cNvSpPr>
          <p:nvPr>
            <p:ph idx="1"/>
          </p:nvPr>
        </p:nvSpPr>
        <p:spPr/>
        <p:txBody>
          <a:bodyPr>
            <a:normAutofit fontScale="47500" lnSpcReduction="20000"/>
          </a:bodyPr>
          <a:lstStyle/>
          <a:p>
            <a:r>
              <a:rPr lang="nl-NL" dirty="0"/>
              <a:t>Voor een totale contour van de rijksgrenzen (of contour</a:t>
            </a:r>
            <a:r>
              <a:rPr lang="nl-NL" u="sng" dirty="0"/>
              <a:t>en</a:t>
            </a:r>
            <a:r>
              <a:rPr lang="nl-NL" dirty="0"/>
              <a:t>: bijv. rijk + territoriale wateren en rijk +  Exclusieve economische zone) zijn zowel de grenzen op land uit de BRK als de grenzen op zee van de Dienst der Hydrografie nodig.</a:t>
            </a:r>
          </a:p>
          <a:p>
            <a:pPr lvl="1"/>
            <a:r>
              <a:rPr lang="nl-NL" dirty="0" err="1"/>
              <a:t>Tranfsformatie</a:t>
            </a:r>
            <a:r>
              <a:rPr lang="nl-NL" dirty="0"/>
              <a:t> tussen </a:t>
            </a:r>
            <a:r>
              <a:rPr lang="nl-NL" dirty="0" err="1"/>
              <a:t>coordinatenstelsels</a:t>
            </a:r>
            <a:r>
              <a:rPr lang="nl-NL" dirty="0"/>
              <a:t> nodig: De BRK biedt authentieke landsgrenzen in RD, de Dienst der Hydrografie biedt authentieke </a:t>
            </a:r>
            <a:r>
              <a:rPr lang="nl-NL" dirty="0" err="1"/>
              <a:t>zeegrenzen</a:t>
            </a:r>
            <a:r>
              <a:rPr lang="nl-NL" dirty="0"/>
              <a:t> in ETRS89. Dienst der Hydrografie onderzoekt eigen transformatie naar RD-stelsel.</a:t>
            </a:r>
          </a:p>
          <a:p>
            <a:pPr lvl="1"/>
            <a:r>
              <a:rPr lang="nl-NL" dirty="0"/>
              <a:t>Iemand moet de contouren naadloos samenvoegen: dat gebeurt nu informeel, moet geformaliseerd worden. Wat betekent dit voor het bronhouderschap?</a:t>
            </a:r>
          </a:p>
          <a:p>
            <a:pPr lvl="1"/>
            <a:r>
              <a:rPr lang="nl-NL" dirty="0"/>
              <a:t>De grens met België: Dienst der Hydrografie geeft aan: “</a:t>
            </a:r>
            <a:r>
              <a:rPr lang="nl-NL" i="1" dirty="0"/>
              <a:t>de grens op zee is vastgelegd in coördinaten en gerelateerd aan de laagwaterlijn. De grens op land stopt bij mijn weten bij 0 meter NAP. In theorie sluiten die twee grenzen dus niet naadloos op elkaar aan. Voor zonegrenzen is dit niet aan de orde</a:t>
            </a:r>
            <a:r>
              <a:rPr lang="nl-NL" dirty="0"/>
              <a:t>”.</a:t>
            </a:r>
          </a:p>
          <a:p>
            <a:r>
              <a:rPr lang="nl-NL" dirty="0" err="1"/>
              <a:t>Zeegrenzen</a:t>
            </a:r>
            <a:r>
              <a:rPr lang="nl-NL" dirty="0"/>
              <a:t> zijn als (grotendeels) aan de basislijn gerelateerde zonegrenzen dynamisch en </a:t>
            </a:r>
            <a:r>
              <a:rPr lang="nl-NL" dirty="0" err="1"/>
              <a:t>risicogestuurd</a:t>
            </a:r>
            <a:r>
              <a:rPr lang="nl-NL" dirty="0"/>
              <a:t> (ten bate van veilige navigatie op zee: met name zeeland en </a:t>
            </a:r>
            <a:r>
              <a:rPr lang="nl-NL" dirty="0" err="1"/>
              <a:t>waddenzee</a:t>
            </a:r>
            <a:r>
              <a:rPr lang="nl-NL" dirty="0"/>
              <a:t>): sommige gebieden wijzigen jaarlijks, anderen zijn statisch (EEZ). Van belang dat elke wijziging goed wordt gecommuniceerd.</a:t>
            </a:r>
          </a:p>
          <a:p>
            <a:r>
              <a:rPr lang="nl-NL" dirty="0" err="1"/>
              <a:t>Zeegrenzen</a:t>
            </a:r>
            <a:r>
              <a:rPr lang="nl-NL" dirty="0"/>
              <a:t>: pas bij een wijziging van </a:t>
            </a:r>
            <a:r>
              <a:rPr lang="nl-NL" dirty="0" err="1"/>
              <a:t>ééntiende</a:t>
            </a:r>
            <a:r>
              <a:rPr lang="nl-NL" dirty="0"/>
              <a:t> nautische mijl (circa 185/120 meter meter) wordt de wijziging doorgevoerd (eigen norm). Heeft invloed op de precisie (die in principe normaal tot 30 cm nauwkeurig is)/kwaliteit/actualiteit. Dat geldt ook voor de </a:t>
            </a:r>
            <a:r>
              <a:rPr lang="nl-NL" dirty="0" err="1"/>
              <a:t>risicogestuurde</a:t>
            </a:r>
            <a:r>
              <a:rPr lang="nl-NL" dirty="0"/>
              <a:t> aanpak.</a:t>
            </a:r>
          </a:p>
          <a:p>
            <a:r>
              <a:rPr lang="nl-NL" dirty="0"/>
              <a:t>Eems-Dollardkwestie: bevoegd gezag voor dit zeegebied minder duidelijk. Behoeft goede duiding van de data.</a:t>
            </a:r>
          </a:p>
          <a:p>
            <a:r>
              <a:rPr lang="nl-NL" dirty="0"/>
              <a:t>Bij overgang naar de SOR: Blijft de Dienst der Hydrografie voor de eigen doeleinden gebruikmaken van de eigen </a:t>
            </a:r>
            <a:r>
              <a:rPr lang="nl-NL" dirty="0" err="1"/>
              <a:t>gegevensset</a:t>
            </a:r>
            <a:r>
              <a:rPr lang="nl-NL" dirty="0"/>
              <a:t> en wordt er puur een jaarlijkse afslag gepubliceerd in de SOR, of zullen zijzelf de naar de BRK/SOR geleverde gegevens als hun eigen basisgegevens gaan gebruiken.</a:t>
            </a:r>
            <a:endParaRPr lang="nl-NL" b="1" dirty="0"/>
          </a:p>
        </p:txBody>
      </p:sp>
      <p:sp>
        <p:nvSpPr>
          <p:cNvPr id="4" name="Tijdelijke aanduiding voor voettekst 3">
            <a:extLst>
              <a:ext uri="{FF2B5EF4-FFF2-40B4-BE49-F238E27FC236}">
                <a16:creationId xmlns:a16="http://schemas.microsoft.com/office/drawing/2014/main" id="{402B1558-871B-4720-A2B2-2A827C7CB21B}"/>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B66B11D6-10CD-483E-87FC-FF14E5A19560}"/>
              </a:ext>
            </a:extLst>
          </p:cNvPr>
          <p:cNvSpPr>
            <a:spLocks noGrp="1"/>
          </p:cNvSpPr>
          <p:nvPr>
            <p:ph type="sldNum" sz="quarter" idx="12"/>
          </p:nvPr>
        </p:nvSpPr>
        <p:spPr/>
        <p:txBody>
          <a:bodyPr/>
          <a:lstStyle/>
          <a:p>
            <a:fld id="{3AF533A3-5724-42DD-B4BF-BFDDF3125353}" type="slidenum">
              <a:rPr lang="nl-NL" smtClean="0"/>
              <a:pPr/>
              <a:t>11</a:t>
            </a:fld>
            <a:endParaRPr lang="nl-NL" dirty="0"/>
          </a:p>
        </p:txBody>
      </p:sp>
    </p:spTree>
    <p:extLst>
      <p:ext uri="{BB962C8B-B14F-4D97-AF65-F5344CB8AC3E}">
        <p14:creationId xmlns:p14="http://schemas.microsoft.com/office/powerpoint/2010/main" val="311260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F14B9-2D12-4117-898D-8EE1435C1140}"/>
              </a:ext>
            </a:extLst>
          </p:cNvPr>
          <p:cNvSpPr>
            <a:spLocks noGrp="1"/>
          </p:cNvSpPr>
          <p:nvPr>
            <p:ph type="title"/>
          </p:nvPr>
        </p:nvSpPr>
        <p:spPr/>
        <p:txBody>
          <a:bodyPr/>
          <a:lstStyle/>
          <a:p>
            <a:r>
              <a:rPr lang="nl-NL" dirty="0"/>
              <a:t>Samenvatting bekende knelpunten Provinciegrenzen</a:t>
            </a:r>
          </a:p>
        </p:txBody>
      </p:sp>
      <p:sp>
        <p:nvSpPr>
          <p:cNvPr id="3" name="Tijdelijke aanduiding voor inhoud 2">
            <a:extLst>
              <a:ext uri="{FF2B5EF4-FFF2-40B4-BE49-F238E27FC236}">
                <a16:creationId xmlns:a16="http://schemas.microsoft.com/office/drawing/2014/main" id="{0471D53F-ED3F-4880-B62D-EC27220E0AED}"/>
              </a:ext>
            </a:extLst>
          </p:cNvPr>
          <p:cNvSpPr>
            <a:spLocks noGrp="1"/>
          </p:cNvSpPr>
          <p:nvPr>
            <p:ph idx="1"/>
          </p:nvPr>
        </p:nvSpPr>
        <p:spPr/>
        <p:txBody>
          <a:bodyPr/>
          <a:lstStyle/>
          <a:p>
            <a:r>
              <a:rPr lang="nl-NL" dirty="0"/>
              <a:t>Geen issues bekend.</a:t>
            </a:r>
          </a:p>
        </p:txBody>
      </p:sp>
      <p:sp>
        <p:nvSpPr>
          <p:cNvPr id="4" name="Tijdelijke aanduiding voor voettekst 3">
            <a:extLst>
              <a:ext uri="{FF2B5EF4-FFF2-40B4-BE49-F238E27FC236}">
                <a16:creationId xmlns:a16="http://schemas.microsoft.com/office/drawing/2014/main" id="{402B1558-871B-4720-A2B2-2A827C7CB21B}"/>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B66B11D6-10CD-483E-87FC-FF14E5A19560}"/>
              </a:ext>
            </a:extLst>
          </p:cNvPr>
          <p:cNvSpPr>
            <a:spLocks noGrp="1"/>
          </p:cNvSpPr>
          <p:nvPr>
            <p:ph type="sldNum" sz="quarter" idx="12"/>
          </p:nvPr>
        </p:nvSpPr>
        <p:spPr/>
        <p:txBody>
          <a:bodyPr/>
          <a:lstStyle/>
          <a:p>
            <a:fld id="{3AF533A3-5724-42DD-B4BF-BFDDF3125353}" type="slidenum">
              <a:rPr lang="nl-NL" smtClean="0"/>
              <a:pPr/>
              <a:t>12</a:t>
            </a:fld>
            <a:endParaRPr lang="nl-NL" dirty="0"/>
          </a:p>
        </p:txBody>
      </p:sp>
    </p:spTree>
    <p:extLst>
      <p:ext uri="{BB962C8B-B14F-4D97-AF65-F5344CB8AC3E}">
        <p14:creationId xmlns:p14="http://schemas.microsoft.com/office/powerpoint/2010/main" val="327467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F14B9-2D12-4117-898D-8EE1435C1140}"/>
              </a:ext>
            </a:extLst>
          </p:cNvPr>
          <p:cNvSpPr>
            <a:spLocks noGrp="1"/>
          </p:cNvSpPr>
          <p:nvPr>
            <p:ph type="title"/>
          </p:nvPr>
        </p:nvSpPr>
        <p:spPr/>
        <p:txBody>
          <a:bodyPr/>
          <a:lstStyle/>
          <a:p>
            <a:r>
              <a:rPr lang="nl-NL" dirty="0"/>
              <a:t>Samenvatting bekende knelpunten </a:t>
            </a:r>
            <a:r>
              <a:rPr lang="nl-NL" dirty="0" err="1"/>
              <a:t>Waterschapsgrenzen</a:t>
            </a:r>
            <a:endParaRPr lang="nl-NL" dirty="0"/>
          </a:p>
        </p:txBody>
      </p:sp>
      <p:sp>
        <p:nvSpPr>
          <p:cNvPr id="3" name="Tijdelijke aanduiding voor inhoud 2">
            <a:extLst>
              <a:ext uri="{FF2B5EF4-FFF2-40B4-BE49-F238E27FC236}">
                <a16:creationId xmlns:a16="http://schemas.microsoft.com/office/drawing/2014/main" id="{0471D53F-ED3F-4880-B62D-EC27220E0AED}"/>
              </a:ext>
            </a:extLst>
          </p:cNvPr>
          <p:cNvSpPr>
            <a:spLocks noGrp="1"/>
          </p:cNvSpPr>
          <p:nvPr>
            <p:ph idx="1"/>
          </p:nvPr>
        </p:nvSpPr>
        <p:spPr/>
        <p:txBody>
          <a:bodyPr>
            <a:normAutofit fontScale="47500" lnSpcReduction="20000"/>
          </a:bodyPr>
          <a:lstStyle/>
          <a:p>
            <a:r>
              <a:rPr lang="nl-NL" dirty="0"/>
              <a:t>Provincies bepalen de formele begrenzing (de reglementsgrenzen) van waterschappen via de provinciale verordening. Omdat veel waterschappen in meer dan 1 provincie liggen is de grens van het waterschap vaak opgebouwd uit grenzen die in verschillende verordeningen zitten. Er is nog geen juridisch gewaarborgde manier om tot 1 contour van een waterschap te komen.</a:t>
            </a:r>
          </a:p>
          <a:p>
            <a:r>
              <a:rPr lang="nl-NL" dirty="0"/>
              <a:t>In het vaststellingsproces (van de reglementsgrenzen), wat per provincie plaats vindt, wordt er niet een controle gedaan op de volledige aaneensluiting op landelijk niveau.  Dus is er een overlap met aanliggende waterschap of zit er ruimte tussen. Dit item is bij verkiezingen en belastingen altijd een issue. De verkiezingsgrenzen zijn daarom voor de laatste waterschapsverkiezingen wel </a:t>
            </a:r>
            <a:r>
              <a:rPr lang="nl-NL" dirty="0" err="1"/>
              <a:t>vlakdekkend</a:t>
            </a:r>
            <a:r>
              <a:rPr lang="nl-NL" dirty="0"/>
              <a:t> (niet-authentiek) in kaart gebracht. </a:t>
            </a:r>
          </a:p>
          <a:p>
            <a:r>
              <a:rPr lang="nl-NL" dirty="0"/>
              <a:t>Formele </a:t>
            </a:r>
            <a:r>
              <a:rPr lang="nl-NL" dirty="0" err="1"/>
              <a:t>waterschapsgrenzen</a:t>
            </a:r>
            <a:r>
              <a:rPr lang="nl-NL" dirty="0"/>
              <a:t> niet eenduidig en authentiek vastgelegd: nu de verkiezingsgrenzen eenmalig informeel aangeleverd vanuit losse waterschappen en samengevoegd door unie van waterschappen/</a:t>
            </a:r>
            <a:r>
              <a:rPr lang="nl-NL" dirty="0" err="1"/>
              <a:t>waterschapshuis</a:t>
            </a:r>
            <a:r>
              <a:rPr lang="nl-NL" dirty="0"/>
              <a:t>. Dient geformaliseerd te worden.</a:t>
            </a:r>
          </a:p>
          <a:p>
            <a:r>
              <a:rPr lang="nl-NL" dirty="0"/>
              <a:t>Grenzen lopen niet gelijk met perceelgrenzen: Een perceel kan zich nu in meerdere waterschappen bevinden.</a:t>
            </a:r>
          </a:p>
          <a:p>
            <a:r>
              <a:rPr lang="nl-NL" dirty="0"/>
              <a:t>Definitiekwestie: Er worden verschillende definities gebruikt voor waterschappen. Waaronder die voor de administratieve eenheden, die voor gebiedsbeheer, en die voor kiesgerechtigden. De huidige vastlegging in de dataset van de UvW/Waterschapshuis is met name geënt op kiesgerechtigden. Voor de SOR zouden de meer formele reglementsgrenzen als “bestuurlijke gebieden” in een zekere zin logischer om op te nemen zijn. Die hebben echter nog onvoldoende kwaliteit/eenduidigheid. UvW/HWH geven aan dat het nog lang kan duren voordat deze voldoende kwaliteit hebben. </a:t>
            </a:r>
          </a:p>
          <a:p>
            <a:r>
              <a:rPr lang="nl-NL" dirty="0" err="1"/>
              <a:t>Waterschapsgrenzen</a:t>
            </a:r>
            <a:r>
              <a:rPr lang="nl-NL" dirty="0"/>
              <a:t> kunnen in theorie worden opgenomen in BGT/IMGeo. Echter: De meeste waterschappen kunnen nu niet voldoen aan de voorwaarden van de BGT: Waterschapshuis: “ een polygoon mag een maximaal aantal (5000) coördinaten hebben. Misschien zijn er 2 waterschappen die voldoen, maar de rest niet”. 25.000 zou voor de waterschappen pas voldoende zijn. 50.000 zou aanvullende ruimte bieden, die ook nuttig kan zijn voor andere registratieve gebieden.</a:t>
            </a:r>
          </a:p>
        </p:txBody>
      </p:sp>
      <p:sp>
        <p:nvSpPr>
          <p:cNvPr id="4" name="Tijdelijke aanduiding voor voettekst 3">
            <a:extLst>
              <a:ext uri="{FF2B5EF4-FFF2-40B4-BE49-F238E27FC236}">
                <a16:creationId xmlns:a16="http://schemas.microsoft.com/office/drawing/2014/main" id="{402B1558-871B-4720-A2B2-2A827C7CB21B}"/>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B66B11D6-10CD-483E-87FC-FF14E5A19560}"/>
              </a:ext>
            </a:extLst>
          </p:cNvPr>
          <p:cNvSpPr>
            <a:spLocks noGrp="1"/>
          </p:cNvSpPr>
          <p:nvPr>
            <p:ph type="sldNum" sz="quarter" idx="12"/>
          </p:nvPr>
        </p:nvSpPr>
        <p:spPr/>
        <p:txBody>
          <a:bodyPr/>
          <a:lstStyle/>
          <a:p>
            <a:fld id="{3AF533A3-5724-42DD-B4BF-BFDDF3125353}" type="slidenum">
              <a:rPr lang="nl-NL" smtClean="0"/>
              <a:pPr/>
              <a:t>13</a:t>
            </a:fld>
            <a:endParaRPr lang="nl-NL" dirty="0"/>
          </a:p>
        </p:txBody>
      </p:sp>
    </p:spTree>
    <p:extLst>
      <p:ext uri="{BB962C8B-B14F-4D97-AF65-F5344CB8AC3E}">
        <p14:creationId xmlns:p14="http://schemas.microsoft.com/office/powerpoint/2010/main" val="144949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F14B9-2D12-4117-898D-8EE1435C1140}"/>
              </a:ext>
            </a:extLst>
          </p:cNvPr>
          <p:cNvSpPr>
            <a:spLocks noGrp="1"/>
          </p:cNvSpPr>
          <p:nvPr>
            <p:ph type="title"/>
          </p:nvPr>
        </p:nvSpPr>
        <p:spPr/>
        <p:txBody>
          <a:bodyPr/>
          <a:lstStyle/>
          <a:p>
            <a:r>
              <a:rPr lang="nl-NL" dirty="0"/>
              <a:t>Samenvatting bekende knelpunten Gemeentegrenzen</a:t>
            </a:r>
          </a:p>
        </p:txBody>
      </p:sp>
      <p:sp>
        <p:nvSpPr>
          <p:cNvPr id="3" name="Tijdelijke aanduiding voor inhoud 2">
            <a:extLst>
              <a:ext uri="{FF2B5EF4-FFF2-40B4-BE49-F238E27FC236}">
                <a16:creationId xmlns:a16="http://schemas.microsoft.com/office/drawing/2014/main" id="{0471D53F-ED3F-4880-B62D-EC27220E0AED}"/>
              </a:ext>
            </a:extLst>
          </p:cNvPr>
          <p:cNvSpPr>
            <a:spLocks noGrp="1"/>
          </p:cNvSpPr>
          <p:nvPr>
            <p:ph idx="1"/>
          </p:nvPr>
        </p:nvSpPr>
        <p:spPr/>
        <p:txBody>
          <a:bodyPr>
            <a:normAutofit/>
          </a:bodyPr>
          <a:lstStyle/>
          <a:p>
            <a:r>
              <a:rPr lang="nl-NL" dirty="0" err="1"/>
              <a:t>Actualiteit:grenzen</a:t>
            </a:r>
            <a:r>
              <a:rPr lang="nl-NL" dirty="0"/>
              <a:t> worden 1 keer per jaar gewijzigd (op 1 januari). Vanwege verwerkingsprocessen staan deze uiterlijk 1 februari op de kaart. Kadaster werkt eraan om deze verwerkingsduur in te korten. </a:t>
            </a:r>
          </a:p>
        </p:txBody>
      </p:sp>
      <p:sp>
        <p:nvSpPr>
          <p:cNvPr id="4" name="Tijdelijke aanduiding voor voettekst 3">
            <a:extLst>
              <a:ext uri="{FF2B5EF4-FFF2-40B4-BE49-F238E27FC236}">
                <a16:creationId xmlns:a16="http://schemas.microsoft.com/office/drawing/2014/main" id="{402B1558-871B-4720-A2B2-2A827C7CB21B}"/>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B66B11D6-10CD-483E-87FC-FF14E5A19560}"/>
              </a:ext>
            </a:extLst>
          </p:cNvPr>
          <p:cNvSpPr>
            <a:spLocks noGrp="1"/>
          </p:cNvSpPr>
          <p:nvPr>
            <p:ph type="sldNum" sz="quarter" idx="12"/>
          </p:nvPr>
        </p:nvSpPr>
        <p:spPr/>
        <p:txBody>
          <a:bodyPr/>
          <a:lstStyle/>
          <a:p>
            <a:fld id="{3AF533A3-5724-42DD-B4BF-BFDDF3125353}" type="slidenum">
              <a:rPr lang="nl-NL" smtClean="0"/>
              <a:pPr/>
              <a:t>14</a:t>
            </a:fld>
            <a:endParaRPr lang="nl-NL" dirty="0"/>
          </a:p>
        </p:txBody>
      </p:sp>
    </p:spTree>
    <p:extLst>
      <p:ext uri="{BB962C8B-B14F-4D97-AF65-F5344CB8AC3E}">
        <p14:creationId xmlns:p14="http://schemas.microsoft.com/office/powerpoint/2010/main" val="402456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AF196-903E-46CD-9AFF-89C38306065A}"/>
              </a:ext>
            </a:extLst>
          </p:cNvPr>
          <p:cNvSpPr>
            <a:spLocks noGrp="1"/>
          </p:cNvSpPr>
          <p:nvPr>
            <p:ph type="title"/>
          </p:nvPr>
        </p:nvSpPr>
        <p:spPr/>
        <p:txBody>
          <a:bodyPr/>
          <a:lstStyle/>
          <a:p>
            <a:r>
              <a:rPr lang="nl-NL" dirty="0"/>
              <a:t>Uitwerking begrippenkader 1/3</a:t>
            </a:r>
          </a:p>
        </p:txBody>
      </p:sp>
      <p:sp>
        <p:nvSpPr>
          <p:cNvPr id="3" name="Tijdelijke aanduiding voor inhoud 2">
            <a:extLst>
              <a:ext uri="{FF2B5EF4-FFF2-40B4-BE49-F238E27FC236}">
                <a16:creationId xmlns:a16="http://schemas.microsoft.com/office/drawing/2014/main" id="{FC395B9E-6F7A-4BB5-8122-407BCB6B61E2}"/>
              </a:ext>
            </a:extLst>
          </p:cNvPr>
          <p:cNvSpPr>
            <a:spLocks noGrp="1"/>
          </p:cNvSpPr>
          <p:nvPr>
            <p:ph idx="1"/>
          </p:nvPr>
        </p:nvSpPr>
        <p:spPr/>
        <p:txBody>
          <a:bodyPr>
            <a:normAutofit fontScale="85000" lnSpcReduction="10000"/>
          </a:bodyPr>
          <a:lstStyle/>
          <a:p>
            <a:r>
              <a:rPr lang="nl-NL" dirty="0"/>
              <a:t>Huidige definitie rijk (BRK):…</a:t>
            </a:r>
          </a:p>
          <a:p>
            <a:r>
              <a:rPr lang="nl-NL" dirty="0"/>
              <a:t>Huidige definitie rijk (Dienst der Hydrografie):…</a:t>
            </a:r>
          </a:p>
          <a:p>
            <a:r>
              <a:rPr lang="nl-NL" dirty="0"/>
              <a:t>Huidige definities </a:t>
            </a:r>
            <a:r>
              <a:rPr lang="nl-NL" dirty="0" err="1"/>
              <a:t>zeegrenzen</a:t>
            </a:r>
            <a:r>
              <a:rPr lang="nl-NL" dirty="0"/>
              <a:t>:</a:t>
            </a:r>
          </a:p>
          <a:p>
            <a:pPr lvl="1"/>
            <a:r>
              <a:rPr lang="nl-NL" dirty="0"/>
              <a:t>Territoriale zee: Dit is het gebied vanaf de laagwaterlijn tot 12 zeemijl uit de kust.</a:t>
            </a:r>
          </a:p>
          <a:p>
            <a:pPr lvl="1"/>
            <a:r>
              <a:rPr lang="nl-NL" dirty="0"/>
              <a:t>Aansluitende zone: Dit is het gebied dat ligt tussen 12 en 24 zeemijl buiten de Noordzeekust.</a:t>
            </a:r>
          </a:p>
          <a:p>
            <a:pPr lvl="1"/>
            <a:r>
              <a:rPr lang="nl-NL" dirty="0"/>
              <a:t>Exclusieve economische zone: Dit gebied strekt zich uit tot 200 zeemijl buiten de kust.</a:t>
            </a:r>
          </a:p>
          <a:p>
            <a:pPr lvl="1"/>
            <a:r>
              <a:rPr lang="nl-NL" dirty="0"/>
              <a:t>Nederlandse Continentaal plat: Het Nederlandse deel van de zeebodem.</a:t>
            </a:r>
          </a:p>
          <a:p>
            <a:r>
              <a:rPr lang="nl-NL" dirty="0"/>
              <a:t>Huidige definitie provincie:…</a:t>
            </a:r>
          </a:p>
          <a:p>
            <a:r>
              <a:rPr lang="nl-NL" dirty="0"/>
              <a:t>Huidige definitie gemeente:…</a:t>
            </a:r>
          </a:p>
          <a:p>
            <a:pPr lvl="2"/>
            <a:endParaRPr lang="nl-NL" dirty="0"/>
          </a:p>
          <a:p>
            <a:pPr lvl="2"/>
            <a:endParaRPr lang="nl-NL" dirty="0"/>
          </a:p>
        </p:txBody>
      </p:sp>
      <p:sp>
        <p:nvSpPr>
          <p:cNvPr id="4" name="Tijdelijke aanduiding voor voettekst 3">
            <a:extLst>
              <a:ext uri="{FF2B5EF4-FFF2-40B4-BE49-F238E27FC236}">
                <a16:creationId xmlns:a16="http://schemas.microsoft.com/office/drawing/2014/main" id="{60420193-3B5E-4D84-AB28-935BF12ACF19}"/>
              </a:ext>
            </a:extLst>
          </p:cNvPr>
          <p:cNvSpPr>
            <a:spLocks noGrp="1"/>
          </p:cNvSpPr>
          <p:nvPr>
            <p:ph type="ftr" sz="quarter" idx="11"/>
          </p:nvPr>
        </p:nvSpPr>
        <p:spPr/>
        <p:txBody>
          <a:bodyPr/>
          <a:lstStyle/>
          <a:p>
            <a:r>
              <a:rPr lang="nl-NL" dirty="0"/>
              <a:t>Ministerie van Binnenlandse Zaken en Koninkrijksrelaties</a:t>
            </a:r>
          </a:p>
        </p:txBody>
      </p:sp>
      <p:sp>
        <p:nvSpPr>
          <p:cNvPr id="5" name="Tijdelijke aanduiding voor dianummer 4">
            <a:extLst>
              <a:ext uri="{FF2B5EF4-FFF2-40B4-BE49-F238E27FC236}">
                <a16:creationId xmlns:a16="http://schemas.microsoft.com/office/drawing/2014/main" id="{5D6DB7DB-DFAE-421C-806B-576CCF3FA9EA}"/>
              </a:ext>
            </a:extLst>
          </p:cNvPr>
          <p:cNvSpPr>
            <a:spLocks noGrp="1"/>
          </p:cNvSpPr>
          <p:nvPr>
            <p:ph type="sldNum" sz="quarter" idx="12"/>
          </p:nvPr>
        </p:nvSpPr>
        <p:spPr/>
        <p:txBody>
          <a:bodyPr/>
          <a:lstStyle/>
          <a:p>
            <a:fld id="{3AF533A3-5724-42DD-B4BF-BFDDF3125353}" type="slidenum">
              <a:rPr lang="nl-NL" smtClean="0"/>
              <a:pPr/>
              <a:t>15</a:t>
            </a:fld>
            <a:endParaRPr lang="nl-NL" dirty="0"/>
          </a:p>
        </p:txBody>
      </p:sp>
    </p:spTree>
    <p:extLst>
      <p:ext uri="{BB962C8B-B14F-4D97-AF65-F5344CB8AC3E}">
        <p14:creationId xmlns:p14="http://schemas.microsoft.com/office/powerpoint/2010/main" val="36170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DDEAB7-03C2-4A73-BC11-F7AEAC668A70}"/>
              </a:ext>
            </a:extLst>
          </p:cNvPr>
          <p:cNvSpPr>
            <a:spLocks noGrp="1"/>
          </p:cNvSpPr>
          <p:nvPr>
            <p:ph type="title"/>
          </p:nvPr>
        </p:nvSpPr>
        <p:spPr/>
        <p:txBody>
          <a:bodyPr/>
          <a:lstStyle/>
          <a:p>
            <a:r>
              <a:rPr lang="nl-NL" dirty="0"/>
              <a:t>Uitwerking begrippenkader 2/3</a:t>
            </a:r>
          </a:p>
        </p:txBody>
      </p:sp>
      <p:sp>
        <p:nvSpPr>
          <p:cNvPr id="3" name="Tijdelijke aanduiding voor inhoud 2">
            <a:extLst>
              <a:ext uri="{FF2B5EF4-FFF2-40B4-BE49-F238E27FC236}">
                <a16:creationId xmlns:a16="http://schemas.microsoft.com/office/drawing/2014/main" id="{998BF6FA-27BB-4335-9FD4-3C4839CD840F}"/>
              </a:ext>
            </a:extLst>
          </p:cNvPr>
          <p:cNvSpPr>
            <a:spLocks noGrp="1"/>
          </p:cNvSpPr>
          <p:nvPr>
            <p:ph idx="1"/>
          </p:nvPr>
        </p:nvSpPr>
        <p:spPr/>
        <p:txBody>
          <a:bodyPr>
            <a:normAutofit fontScale="55000" lnSpcReduction="20000"/>
          </a:bodyPr>
          <a:lstStyle/>
          <a:p>
            <a:r>
              <a:rPr lang="nl-NL" b="1" dirty="0"/>
              <a:t>Huidige definities waterschap: </a:t>
            </a:r>
          </a:p>
          <a:p>
            <a:pPr lvl="1"/>
            <a:r>
              <a:rPr lang="nl-NL" dirty="0"/>
              <a:t>Waterschapswet: “Waterschappen zijn openbare lichamen welke de waterstaatkundige verzorging van een bepaald gebied ten doel hebben”. </a:t>
            </a:r>
            <a:r>
              <a:rPr lang="nl-NL" dirty="0">
                <a:hlinkClick r:id="rId2"/>
              </a:rPr>
              <a:t>https://wetten.overheid.nl/BWBR0005108/2020-07-01</a:t>
            </a:r>
            <a:r>
              <a:rPr lang="nl-NL" dirty="0"/>
              <a:t> </a:t>
            </a:r>
          </a:p>
          <a:p>
            <a:pPr lvl="1"/>
            <a:r>
              <a:rPr lang="nl-NL" dirty="0"/>
              <a:t>BGT IMGeo: “</a:t>
            </a:r>
            <a:r>
              <a:rPr lang="nl-NL" i="1" dirty="0"/>
              <a:t>Regionaal gebied onder het bestuur van een overheidsinstantie (waterschap) die tot taak heeft de waterhuishouding in dit gebied te regelen</a:t>
            </a:r>
            <a:r>
              <a:rPr lang="nl-NL" dirty="0"/>
              <a:t>”. </a:t>
            </a:r>
            <a:r>
              <a:rPr lang="nl-NL" dirty="0">
                <a:hlinkClick r:id="rId3"/>
              </a:rPr>
              <a:t>https://imgeo.geostandaarden.nl/def/imgeo-object/waterschap</a:t>
            </a:r>
            <a:r>
              <a:rPr lang="nl-NL" dirty="0"/>
              <a:t> </a:t>
            </a:r>
          </a:p>
          <a:p>
            <a:pPr lvl="1"/>
            <a:r>
              <a:rPr lang="nl-NL" dirty="0" err="1"/>
              <a:t>Subdefinities</a:t>
            </a:r>
            <a:r>
              <a:rPr lang="nl-NL" dirty="0"/>
              <a:t>:</a:t>
            </a:r>
          </a:p>
          <a:p>
            <a:pPr lvl="2"/>
            <a:r>
              <a:rPr lang="nl-NL" b="1" dirty="0"/>
              <a:t>1/8 Beheergrenzen (notitie waterschap de Dommel): </a:t>
            </a:r>
            <a:r>
              <a:rPr lang="nl-NL" dirty="0"/>
              <a:t>De provincie legt de beheergrenzen van een waterschap vast in het ‘Reglement voor de waterschappen’. Voor de beheergrenzen van de waterschappen zijn o.a. de grotere wateren uitgesloten, zoals; Waddenzee, IJsselmeer en de Zeeuwse- en Hollandse wateren, maar de meeste grote rivieren en de kanalen in beheer van Rijkswaterstaat zijn wel binnen de beheergrens van de waterschappen opgenomen. In artikel 2 van het reglement is aangegeven dat het waterschap verantwoordelijk is voor de waterstaatkundige verzorging van zijn gebied, voor zover deze taak niet bij andere publiekrechtelijke lichamen berust. Hiermee staan deze Rijkswateren weliswaar op kaart, maar vormen ze niet daadwerkelijk onderdeel uit van het feitelijk beheergebied van een waterschap.</a:t>
            </a:r>
          </a:p>
          <a:p>
            <a:pPr lvl="2"/>
            <a:r>
              <a:rPr lang="nl-NL" dirty="0"/>
              <a:t>Echter…</a:t>
            </a:r>
          </a:p>
          <a:p>
            <a:pPr lvl="2"/>
            <a:r>
              <a:rPr lang="nl-NL" b="1" dirty="0"/>
              <a:t>2/8 Regelement Grens Waterschap (notitie Waterschapshuis):  </a:t>
            </a:r>
            <a:r>
              <a:rPr lang="nl-NL" dirty="0"/>
              <a:t>In de Waterschapswet is vastgelegd dat de waterschappen worden ingesteld door de provincie en dat door de provincie een “Regelement voor bestuur” wordt vastgesteld. Bij dit regelement voor bestuur hoort een gebiedskaart waarop het gebied van het waterschap is vastgelegd. Dit betreft een grens die wordt bepaald door het gebied waar het waterschap taken heeft. Deze grens is per definitie niet landsdekkend. Want naast de waterschappen zijn ook waterstaatsaangelegenheden belegd bij Rijkswaterstaat. Kortom de </a:t>
            </a:r>
            <a:r>
              <a:rPr lang="nl-NL" dirty="0" err="1"/>
              <a:t>rijkswateren</a:t>
            </a:r>
            <a:r>
              <a:rPr lang="nl-NL" dirty="0"/>
              <a:t> vallen niet in een waterschap.</a:t>
            </a:r>
          </a:p>
          <a:p>
            <a:pPr lvl="2"/>
            <a:r>
              <a:rPr lang="nl-NL" b="1" dirty="0"/>
              <a:t>3/8 Beheergrenzen (notitie Waterschapshuis): </a:t>
            </a:r>
            <a:r>
              <a:rPr lang="nl-NL" dirty="0"/>
              <a:t>Deze beheergrenzen worden voor elke taak bijgehouden. Het gaat dan om de volgende taken. Watersysteem beheer, Waterveiligheid, Waterketen en muskusratten bestrijding en voor de waterschappen die die taak hebben </a:t>
            </a:r>
            <a:r>
              <a:rPr lang="nl-NL" dirty="0" err="1"/>
              <a:t>wegenbeheer.Met</a:t>
            </a:r>
            <a:r>
              <a:rPr lang="nl-NL" dirty="0"/>
              <a:t> deze grenzen kan het waterschap het gebied beschrijven waar ze verantwoordelijk is voor de betreffende taak. Deze taken zijn voor een groot gedeelte overlappend maar er zijn bij de meeste waterschappen wel verschillen.</a:t>
            </a:r>
          </a:p>
          <a:p>
            <a:pPr lvl="2"/>
            <a:endParaRPr lang="nl-NL" b="1" dirty="0"/>
          </a:p>
          <a:p>
            <a:endParaRPr lang="nl-NL" dirty="0"/>
          </a:p>
        </p:txBody>
      </p:sp>
      <p:sp>
        <p:nvSpPr>
          <p:cNvPr id="4" name="Tijdelijke aanduiding voor voettekst 3">
            <a:extLst>
              <a:ext uri="{FF2B5EF4-FFF2-40B4-BE49-F238E27FC236}">
                <a16:creationId xmlns:a16="http://schemas.microsoft.com/office/drawing/2014/main" id="{207CAD18-29CB-4B56-8D57-F4FBBBDBD43C}"/>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1D4222CB-BC4C-47AE-92D1-AFD186832F64}"/>
              </a:ext>
            </a:extLst>
          </p:cNvPr>
          <p:cNvSpPr>
            <a:spLocks noGrp="1"/>
          </p:cNvSpPr>
          <p:nvPr>
            <p:ph type="sldNum" sz="quarter" idx="12"/>
          </p:nvPr>
        </p:nvSpPr>
        <p:spPr/>
        <p:txBody>
          <a:bodyPr/>
          <a:lstStyle/>
          <a:p>
            <a:fld id="{3AF533A3-5724-42DD-B4BF-BFDDF3125353}" type="slidenum">
              <a:rPr lang="nl-NL" smtClean="0"/>
              <a:pPr/>
              <a:t>16</a:t>
            </a:fld>
            <a:endParaRPr lang="nl-NL" dirty="0"/>
          </a:p>
        </p:txBody>
      </p:sp>
    </p:spTree>
    <p:extLst>
      <p:ext uri="{BB962C8B-B14F-4D97-AF65-F5344CB8AC3E}">
        <p14:creationId xmlns:p14="http://schemas.microsoft.com/office/powerpoint/2010/main" val="364257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431B7-17E1-4EC4-888E-EE69AEAFF429}"/>
              </a:ext>
            </a:extLst>
          </p:cNvPr>
          <p:cNvSpPr>
            <a:spLocks noGrp="1"/>
          </p:cNvSpPr>
          <p:nvPr>
            <p:ph type="title"/>
          </p:nvPr>
        </p:nvSpPr>
        <p:spPr/>
        <p:txBody>
          <a:bodyPr/>
          <a:lstStyle/>
          <a:p>
            <a:r>
              <a:rPr lang="nl-NL" dirty="0"/>
              <a:t>Uitwerking begrippenkader 3/3</a:t>
            </a:r>
          </a:p>
        </p:txBody>
      </p:sp>
      <p:sp>
        <p:nvSpPr>
          <p:cNvPr id="3" name="Tijdelijke aanduiding voor inhoud 2">
            <a:extLst>
              <a:ext uri="{FF2B5EF4-FFF2-40B4-BE49-F238E27FC236}">
                <a16:creationId xmlns:a16="http://schemas.microsoft.com/office/drawing/2014/main" id="{5654D904-D875-4461-B6F7-51C2B90BC9CF}"/>
              </a:ext>
            </a:extLst>
          </p:cNvPr>
          <p:cNvSpPr>
            <a:spLocks noGrp="1"/>
          </p:cNvSpPr>
          <p:nvPr>
            <p:ph idx="1"/>
          </p:nvPr>
        </p:nvSpPr>
        <p:spPr/>
        <p:txBody>
          <a:bodyPr>
            <a:normAutofit fontScale="40000" lnSpcReduction="20000"/>
          </a:bodyPr>
          <a:lstStyle/>
          <a:p>
            <a:pPr lvl="2"/>
            <a:r>
              <a:rPr lang="nl-NL" b="1" dirty="0"/>
              <a:t>4/8 Administratieve grenzen (waterschap de Dommel): </a:t>
            </a:r>
            <a:r>
              <a:rPr lang="nl-NL" dirty="0"/>
              <a:t>Dit is het grondgebied onder bestuur van een waterschap. Deze grens wordt o.a. gebruikt bij verkiezingen om de adressen om de stemgerechtigden vast te stellen en voor het opleggen van belastingaanslagen. De beheergrens duidt het grondgebied aan waarbinnen een waterschap taken uitoefent. Deze laatste wordt vastgesteld door de provincie waarbinnen een waterschap is gelegen. Nederland is binnen de landsgrenzen nu administratief verdeeld over 20 waterschappen, waarbij ook de gebieden van Rijkswaterstaat zijn toegekend aan een waterschap. Elk adres in Nederland is daarmee ondergebracht bij één waterschap, zodat deze grens ook als verkiezingsgrens en heffingsgrens kan worden getypeerd. Niet duidelijk is wie de formele bevoegdheid tot vaststelling heeft. De buitengrenzen worden gevormd door de provinciegrens, de binnengrenzen door de waterschappen onderling (met instemming van de provincie). Het is dus met name een administratief gegeven. Het verschil tussen deze twee wordt vooral bepaald door de grote </a:t>
            </a:r>
            <a:r>
              <a:rPr lang="nl-NL" dirty="0" err="1"/>
              <a:t>rijkswateren</a:t>
            </a:r>
            <a:r>
              <a:rPr lang="nl-NL" dirty="0"/>
              <a:t>. Diverse waterschappen kiezen er voor het grote rijkswater uit te sluiten als beheergebied. Sommige kiezen ervoor om de beheergrenzen en de </a:t>
            </a:r>
            <a:r>
              <a:rPr lang="nl-NL" dirty="0" err="1"/>
              <a:t>admistratieve</a:t>
            </a:r>
            <a:r>
              <a:rPr lang="nl-NL" dirty="0"/>
              <a:t> grenzen gelijk te houden. </a:t>
            </a:r>
            <a:r>
              <a:rPr lang="nl-NL" dirty="0" err="1"/>
              <a:t>Kaarttechnisch</a:t>
            </a:r>
            <a:r>
              <a:rPr lang="nl-NL" dirty="0"/>
              <a:t> ontstaat er hierdoor wel een gekke situatie, waarbij de ene helft van bv het Hollands Diep wel tot het beheergebied van waterschap Brabantse Delta behoort en de andere helft niet tot waterschap Hollandse Delta. Bij keuze voor gelijkstellen beheergrenzen en administratieve grenzen is er overlap tussen beheergebieden RWS en waterschappen. Maar beheer is andersoortig. </a:t>
            </a:r>
            <a:r>
              <a:rPr lang="nl-NL" i="1" dirty="0"/>
              <a:t>Voor de waterschappen kan wat betreft het </a:t>
            </a:r>
            <a:r>
              <a:rPr lang="nl-NL" i="1" u="sng" dirty="0"/>
              <a:t>beheergebied</a:t>
            </a:r>
            <a:r>
              <a:rPr lang="nl-NL" i="1" dirty="0"/>
              <a:t> de regel blijven gelden dat waterschap binnen zijn gebied waterbeheerder is, voor zover dat beheer niet bij anderen (het Rijk) berust. Voor de aanwijzing van </a:t>
            </a:r>
            <a:r>
              <a:rPr lang="nl-NL" i="1" u="sng" dirty="0"/>
              <a:t>beperkingengebieden</a:t>
            </a:r>
            <a:r>
              <a:rPr lang="nl-NL" i="1" dirty="0"/>
              <a:t> zou een op voorgaande systematiek aansluitende systematiek kunnen worden gevolgd. (bron: Sjaak Poortvliet, RWS).</a:t>
            </a:r>
          </a:p>
          <a:p>
            <a:pPr lvl="2"/>
            <a:endParaRPr lang="nl-NL" i="1" dirty="0"/>
          </a:p>
          <a:p>
            <a:pPr lvl="2"/>
            <a:r>
              <a:rPr lang="nl-NL" b="1" dirty="0"/>
              <a:t>5/8 Administratieve grenzen (notitie Waterschapshuis):  </a:t>
            </a:r>
            <a:r>
              <a:rPr lang="nl-NL" dirty="0"/>
              <a:t>De administratieve grens van het waterschap vormt samen met de grenzen van de andere waterschappen een landsdekkend bestand. Daarmee is deze grens geschikt om te de kiesgerechtigde bij de waterschappen toe te kennen.</a:t>
            </a:r>
          </a:p>
          <a:p>
            <a:pPr lvl="2"/>
            <a:r>
              <a:rPr lang="nl-NL" b="1" dirty="0"/>
              <a:t>	6/8 Heffingsgrenzen </a:t>
            </a:r>
            <a:r>
              <a:rPr lang="nl-NL" b="1" dirty="0" err="1"/>
              <a:t>kwanteitsbeheer</a:t>
            </a:r>
            <a:r>
              <a:rPr lang="nl-NL" b="1" dirty="0"/>
              <a:t> (waterschap de Dommel): </a:t>
            </a:r>
            <a:r>
              <a:rPr lang="nl-NL" dirty="0"/>
              <a:t>Naast de officiële </a:t>
            </a:r>
            <a:r>
              <a:rPr lang="nl-NL" dirty="0" err="1"/>
              <a:t>waterschapsgrens</a:t>
            </a:r>
            <a:r>
              <a:rPr lang="nl-NL" dirty="0"/>
              <a:t> is er een inofficiële kwantiteitsgrens. Hierop worden jaarlijks de heffingen (on)gebouwd en ingezetenen gebaseerd. Deze grens wordt in theorie bepaald door de richting waarop het grond/oppervlaktewater stroomt, nadat een regendruppel valt. Administratief worden deze gegevens verwerkt in drie verschillende belastingapplicaties, zonder hierop de formele grens aan te passen. De verantwoordelijkheid voor de juiste grens zit bij de waterschappen, de administratie van de wijzigingen zit bij de ’belastingorganisaties’. Het kadaster beheert zelf geen grens, maar maakt een administratieve aantekening (</a:t>
            </a:r>
            <a:r>
              <a:rPr lang="nl-NL" dirty="0" err="1"/>
              <a:t>waterschapscode</a:t>
            </a:r>
            <a:r>
              <a:rPr lang="nl-NL" dirty="0"/>
              <a:t>). Het kadaster vraagt aan de twee betrokken waterschappen voor een perceel een verdeling (in m2) te maken. Hierdoor krijgt een eigenaar van een grensperceel, voor hetzelfde perceel dus belastingaanslagen van twee waterschappen. De administratieve grens wordt door de waterschappen zelf vertaald naar een kaartlijn. Het verschil tussen de formeel vastgestelde kaart en de administratieve grens wordt vooral bepaald door het moment van actualiseren en formaliseren. </a:t>
            </a:r>
          </a:p>
          <a:p>
            <a:pPr lvl="2"/>
            <a:r>
              <a:rPr lang="nl-NL" b="1" dirty="0"/>
              <a:t>	7/8 Heffingsgrenzen zuiveringsbeheer (waterschap de Dommel): </a:t>
            </a:r>
            <a:r>
              <a:rPr lang="nl-NL" dirty="0"/>
              <a:t>Daarnaast is er een informele grens voor zuiveringsgebieden. Hierop wordt de zuiveringsheffing gebaseerd. Deze grens is gelijk aan de kwantiteitsgrens, met uitzondering van de gebieden waar het afvalwater via de riolering wordt afgevoerd naar (of ontvangen van) een zuiveringsinrichting onder beheer van een ander waterschap. De bijhouding vindt plaats op basis van de basisregistratie adressen en gebouwen (BAG). De buitengrenzen zijn gebaseerd op de kaarten van gemeentelijke rioleringsplannen. Waterschappen DD/BD betalen elkaar voor het afvalwater dat over de formele </a:t>
            </a:r>
            <a:r>
              <a:rPr lang="nl-NL" dirty="0" err="1"/>
              <a:t>waterschapsgrens</a:t>
            </a:r>
            <a:r>
              <a:rPr lang="nl-NL" dirty="0"/>
              <a:t> heen wordt getransporteerd en door een ander waterschap wordt gezuiverd. DD/A&amp;M heffen ieder zelf in het gebied van de ander. Deze grens wordt niet vastgesteld door PS. Ook deze bijhouding loopt erg achter. </a:t>
            </a:r>
          </a:p>
          <a:p>
            <a:pPr lvl="2"/>
            <a:r>
              <a:rPr lang="nl-NL" b="1" dirty="0"/>
              <a:t>	8/8 Grenzen en verkiezingen (waterschap de Dommel): </a:t>
            </a:r>
            <a:r>
              <a:rPr lang="nl-NL" dirty="0"/>
              <a:t>Om stembiljetten te kunnen versturen is een huisadres nodig (adres van de ingezetene). Dit adres wordt opgehaald uit de basisregistratie adressen en gebouwen (BAG). Met de waterschapsverkiezingen van 2019 was er sprake van 5 adressen waarbij niet duidelijk was tot welk Brabants waterschap deze behoorden. Op 1 adres was sprake van een grens dwars door een gebouw, op vier adressen was er onduidelijkheid over de officiële grens. De overige ‘grensconflicten’ met ongebouwde percelen zijn toen niet opgelost. </a:t>
            </a:r>
          </a:p>
          <a:p>
            <a:pPr lvl="2"/>
            <a:endParaRPr lang="nl-NL" b="1" dirty="0"/>
          </a:p>
          <a:p>
            <a:pPr lvl="2"/>
            <a:r>
              <a:rPr lang="nl-NL" b="1" dirty="0"/>
              <a:t>Met name behoefte aan duidelijk onderscheid tussen en definitie van beheergrenzen en administratieve grenzen.</a:t>
            </a:r>
          </a:p>
          <a:p>
            <a:endParaRPr lang="nl-NL" dirty="0"/>
          </a:p>
        </p:txBody>
      </p:sp>
      <p:sp>
        <p:nvSpPr>
          <p:cNvPr id="4" name="Tijdelijke aanduiding voor voettekst 3">
            <a:extLst>
              <a:ext uri="{FF2B5EF4-FFF2-40B4-BE49-F238E27FC236}">
                <a16:creationId xmlns:a16="http://schemas.microsoft.com/office/drawing/2014/main" id="{2FF44E37-E0D5-4B15-83EA-85B3FC687EA8}"/>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9FFDEDF9-CE63-497D-93D1-F09E674662A6}"/>
              </a:ext>
            </a:extLst>
          </p:cNvPr>
          <p:cNvSpPr>
            <a:spLocks noGrp="1"/>
          </p:cNvSpPr>
          <p:nvPr>
            <p:ph type="sldNum" sz="quarter" idx="12"/>
          </p:nvPr>
        </p:nvSpPr>
        <p:spPr/>
        <p:txBody>
          <a:bodyPr/>
          <a:lstStyle/>
          <a:p>
            <a:fld id="{3AF533A3-5724-42DD-B4BF-BFDDF3125353}" type="slidenum">
              <a:rPr lang="nl-NL" smtClean="0"/>
              <a:pPr/>
              <a:t>17</a:t>
            </a:fld>
            <a:endParaRPr lang="nl-NL" dirty="0"/>
          </a:p>
        </p:txBody>
      </p:sp>
    </p:spTree>
    <p:extLst>
      <p:ext uri="{BB962C8B-B14F-4D97-AF65-F5344CB8AC3E}">
        <p14:creationId xmlns:p14="http://schemas.microsoft.com/office/powerpoint/2010/main" val="57772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E1223E-2BFB-4F3C-B216-9AB4CA0576F2}"/>
              </a:ext>
            </a:extLst>
          </p:cNvPr>
          <p:cNvSpPr>
            <a:spLocks noGrp="1"/>
          </p:cNvSpPr>
          <p:nvPr>
            <p:ph type="title"/>
          </p:nvPr>
        </p:nvSpPr>
        <p:spPr/>
        <p:txBody>
          <a:bodyPr/>
          <a:lstStyle/>
          <a:p>
            <a:r>
              <a:rPr lang="nl-NL" dirty="0"/>
              <a:t>Voorlopige conclusies</a:t>
            </a:r>
          </a:p>
        </p:txBody>
      </p:sp>
      <p:sp>
        <p:nvSpPr>
          <p:cNvPr id="3" name="Tijdelijke aanduiding voor inhoud 2">
            <a:extLst>
              <a:ext uri="{FF2B5EF4-FFF2-40B4-BE49-F238E27FC236}">
                <a16:creationId xmlns:a16="http://schemas.microsoft.com/office/drawing/2014/main" id="{F2216FA3-1DB4-40EE-9DAA-8A08B8AE86DE}"/>
              </a:ext>
            </a:extLst>
          </p:cNvPr>
          <p:cNvSpPr>
            <a:spLocks noGrp="1"/>
          </p:cNvSpPr>
          <p:nvPr>
            <p:ph idx="1"/>
          </p:nvPr>
        </p:nvSpPr>
        <p:spPr/>
        <p:txBody>
          <a:bodyPr>
            <a:normAutofit fontScale="85000" lnSpcReduction="10000"/>
          </a:bodyPr>
          <a:lstStyle/>
          <a:p>
            <a:r>
              <a:rPr lang="nl-NL" dirty="0"/>
              <a:t>Op korte termijn biedt de API Bestuurlijke grenzen van het Kadaster de mogelijkheid om veel van de benodigde data (zij het met beperkingen in kwaliteit, actualiteit en authenticiteit) op te vragen.</a:t>
            </a:r>
          </a:p>
          <a:p>
            <a:r>
              <a:rPr lang="nl-NL" dirty="0"/>
              <a:t>Voor de langere termijn is het wenselijk om verschillende zaken te formaliseren:</a:t>
            </a:r>
          </a:p>
          <a:p>
            <a:pPr lvl="1"/>
            <a:r>
              <a:rPr lang="nl-NL" dirty="0"/>
              <a:t>Rijksgrenzen op land (uit BRK) en zee (Dienst der Hydrografie) samen voegen tot gedragen contouren.</a:t>
            </a:r>
          </a:p>
          <a:p>
            <a:pPr lvl="1"/>
            <a:r>
              <a:rPr lang="nl-NL" dirty="0"/>
              <a:t>Contouren rijks-, provincie-, gemeentegrenzen op eenduidige wijze uit BRK lichten en overnemen in SOR.</a:t>
            </a:r>
          </a:p>
          <a:p>
            <a:pPr lvl="1"/>
            <a:r>
              <a:rPr lang="nl-NL" dirty="0" err="1"/>
              <a:t>Waterschapsgrenzen</a:t>
            </a:r>
            <a:r>
              <a:rPr lang="nl-NL" dirty="0"/>
              <a:t> een plekje te geven in een basisregistratie. BGT IMGeo biedt na aanpassing mogelijkheden. Daarvoor is het wel nodig om tot harmonisatie van de te gebruiken </a:t>
            </a:r>
            <a:r>
              <a:rPr lang="nl-NL" dirty="0" err="1"/>
              <a:t>defintie</a:t>
            </a:r>
            <a:r>
              <a:rPr lang="nl-NL" dirty="0"/>
              <a:t> van Waterschap te komen.</a:t>
            </a:r>
          </a:p>
          <a:p>
            <a:r>
              <a:rPr lang="nl-NL" dirty="0"/>
              <a:t>En ontsluiting contouren mogelijk te maken in kaders SOR.</a:t>
            </a:r>
          </a:p>
          <a:p>
            <a:endParaRPr lang="nl-NL" dirty="0"/>
          </a:p>
        </p:txBody>
      </p:sp>
      <p:sp>
        <p:nvSpPr>
          <p:cNvPr id="4" name="Tijdelijke aanduiding voor voettekst 3">
            <a:extLst>
              <a:ext uri="{FF2B5EF4-FFF2-40B4-BE49-F238E27FC236}">
                <a16:creationId xmlns:a16="http://schemas.microsoft.com/office/drawing/2014/main" id="{2B4D65A4-B18D-4B05-BD79-E30C9D9EB1AB}"/>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6BD71BE2-E6EC-45DB-AB95-F5C1DCC51B60}"/>
              </a:ext>
            </a:extLst>
          </p:cNvPr>
          <p:cNvSpPr>
            <a:spLocks noGrp="1"/>
          </p:cNvSpPr>
          <p:nvPr>
            <p:ph type="sldNum" sz="quarter" idx="12"/>
          </p:nvPr>
        </p:nvSpPr>
        <p:spPr/>
        <p:txBody>
          <a:bodyPr/>
          <a:lstStyle/>
          <a:p>
            <a:fld id="{3AF533A3-5724-42DD-B4BF-BFDDF3125353}" type="slidenum">
              <a:rPr lang="nl-NL" smtClean="0"/>
              <a:pPr/>
              <a:t>18</a:t>
            </a:fld>
            <a:endParaRPr lang="nl-NL" dirty="0"/>
          </a:p>
        </p:txBody>
      </p:sp>
    </p:spTree>
    <p:extLst>
      <p:ext uri="{BB962C8B-B14F-4D97-AF65-F5344CB8AC3E}">
        <p14:creationId xmlns:p14="http://schemas.microsoft.com/office/powerpoint/2010/main" val="1670848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05208-AFD2-452D-8946-5AE0979E030F}"/>
              </a:ext>
            </a:extLst>
          </p:cNvPr>
          <p:cNvSpPr>
            <a:spLocks noGrp="1"/>
          </p:cNvSpPr>
          <p:nvPr>
            <p:ph type="title"/>
          </p:nvPr>
        </p:nvSpPr>
        <p:spPr/>
        <p:txBody>
          <a:bodyPr/>
          <a:lstStyle/>
          <a:p>
            <a:r>
              <a:rPr lang="nl-NL" dirty="0"/>
              <a:t>Oplossingsrichting</a:t>
            </a:r>
          </a:p>
        </p:txBody>
      </p:sp>
      <p:sp>
        <p:nvSpPr>
          <p:cNvPr id="3" name="Tijdelijke aanduiding voor inhoud 2">
            <a:extLst>
              <a:ext uri="{FF2B5EF4-FFF2-40B4-BE49-F238E27FC236}">
                <a16:creationId xmlns:a16="http://schemas.microsoft.com/office/drawing/2014/main" id="{57DEE8CF-5541-4DBD-BAA6-2DCE2548BE6C}"/>
              </a:ext>
            </a:extLst>
          </p:cNvPr>
          <p:cNvSpPr>
            <a:spLocks noGrp="1"/>
          </p:cNvSpPr>
          <p:nvPr>
            <p:ph idx="1"/>
          </p:nvPr>
        </p:nvSpPr>
        <p:spPr/>
        <p:txBody>
          <a:bodyPr>
            <a:normAutofit fontScale="62500" lnSpcReduction="20000"/>
          </a:bodyPr>
          <a:lstStyle/>
          <a:p>
            <a:r>
              <a:rPr lang="nl-NL" dirty="0"/>
              <a:t>Rijk: Grenzen op land uit BRK en op zee van Dienst der Hydrografie door Kadaster laten samenvoegen in BRK.</a:t>
            </a:r>
          </a:p>
          <a:p>
            <a:r>
              <a:rPr lang="nl-NL" dirty="0"/>
              <a:t>Contouren rijks-, provincie-, gemeentegrenzen op eenduidige wijze uit BRK lichten en overnemen in SOR.</a:t>
            </a:r>
          </a:p>
          <a:p>
            <a:r>
              <a:rPr lang="nl-NL" dirty="0"/>
              <a:t>Waterschap: </a:t>
            </a:r>
          </a:p>
          <a:p>
            <a:pPr lvl="1"/>
            <a:r>
              <a:rPr lang="nl-NL" dirty="0"/>
              <a:t>De verkiezingsgrenzen van de waterschappen als verplicht gegeven opnemen in de SOR. Dit zijn de </a:t>
            </a:r>
            <a:r>
              <a:rPr lang="nl-NL" dirty="0" err="1"/>
              <a:t>waterschapsgrenzen</a:t>
            </a:r>
            <a:r>
              <a:rPr lang="nl-NL" dirty="0"/>
              <a:t> die nu het best in beeld zijn. </a:t>
            </a:r>
          </a:p>
          <a:p>
            <a:pPr lvl="1"/>
            <a:r>
              <a:rPr lang="nl-NL" dirty="0"/>
              <a:t>Coördinatenlimiet voor polygonen voor de waterschappen (en mogelijk voor alle </a:t>
            </a:r>
            <a:r>
              <a:rPr lang="nl-NL" dirty="0" err="1"/>
              <a:t>adminieve</a:t>
            </a:r>
            <a:r>
              <a:rPr lang="nl-NL" dirty="0"/>
              <a:t> gebieden) te verhogen van 5000 naar 50.000. (de INSPIRE polygoon van Waterschap Amstel Gooi en Vecht, die nu de meeste coördinaten heeft, heeft er 20.562).</a:t>
            </a:r>
          </a:p>
          <a:p>
            <a:pPr lvl="1"/>
            <a:r>
              <a:rPr lang="nl-NL" dirty="0"/>
              <a:t>Daarnaast met het oog op de toekomst de reglementsgrenzen als optioneel gegeven in de SOR opnemen. Daarmee ontstaat er een centrale plek waar deze structureler en eenduidiger kunnen worden vastgelegd. Wanneer deze in de toekomst goed genoeg geworden zijn, kunnen ze ook als verplicht gegeven worden opgenomen. Er zou dan gezorgd moeten worden dat bij het vaststellen van de reglementsgrenzen door de provincie, er gelijk een controle wordt gedaan op de landelijke aansluitbaarheid, zodat het probleem in de bron wordt opgelost.</a:t>
            </a:r>
          </a:p>
          <a:p>
            <a:pPr lvl="1"/>
            <a:endParaRPr lang="nl-NL" dirty="0"/>
          </a:p>
        </p:txBody>
      </p:sp>
      <p:sp>
        <p:nvSpPr>
          <p:cNvPr id="4" name="Tijdelijke aanduiding voor voettekst 3">
            <a:extLst>
              <a:ext uri="{FF2B5EF4-FFF2-40B4-BE49-F238E27FC236}">
                <a16:creationId xmlns:a16="http://schemas.microsoft.com/office/drawing/2014/main" id="{E4B297DA-2D1F-4316-8721-FE78FF59D2DD}"/>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AD0A7F73-78E1-4D0F-8523-0B01C1414812}"/>
              </a:ext>
            </a:extLst>
          </p:cNvPr>
          <p:cNvSpPr>
            <a:spLocks noGrp="1"/>
          </p:cNvSpPr>
          <p:nvPr>
            <p:ph type="sldNum" sz="quarter" idx="12"/>
          </p:nvPr>
        </p:nvSpPr>
        <p:spPr/>
        <p:txBody>
          <a:bodyPr/>
          <a:lstStyle/>
          <a:p>
            <a:fld id="{3AF533A3-5724-42DD-B4BF-BFDDF3125353}" type="slidenum">
              <a:rPr lang="nl-NL" smtClean="0"/>
              <a:pPr/>
              <a:t>19</a:t>
            </a:fld>
            <a:endParaRPr lang="nl-NL" dirty="0"/>
          </a:p>
        </p:txBody>
      </p:sp>
    </p:spTree>
    <p:extLst>
      <p:ext uri="{BB962C8B-B14F-4D97-AF65-F5344CB8AC3E}">
        <p14:creationId xmlns:p14="http://schemas.microsoft.com/office/powerpoint/2010/main" val="160833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64F5874-CF26-4A42-B566-537FE892775A}"/>
              </a:ext>
            </a:extLst>
          </p:cNvPr>
          <p:cNvSpPr>
            <a:spLocks noGrp="1"/>
          </p:cNvSpPr>
          <p:nvPr>
            <p:ph type="title"/>
          </p:nvPr>
        </p:nvSpPr>
        <p:spPr/>
        <p:txBody>
          <a:bodyPr/>
          <a:lstStyle/>
          <a:p>
            <a:r>
              <a:rPr lang="nl-NL" dirty="0"/>
              <a:t>INLEIDING</a:t>
            </a:r>
          </a:p>
        </p:txBody>
      </p:sp>
    </p:spTree>
    <p:extLst>
      <p:ext uri="{BB962C8B-B14F-4D97-AF65-F5344CB8AC3E}">
        <p14:creationId xmlns:p14="http://schemas.microsoft.com/office/powerpoint/2010/main" val="1897762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0F404-F3D6-4A92-BDB1-96FC79D5645F}"/>
              </a:ext>
            </a:extLst>
          </p:cNvPr>
          <p:cNvSpPr>
            <a:spLocks noGrp="1"/>
          </p:cNvSpPr>
          <p:nvPr>
            <p:ph type="title"/>
          </p:nvPr>
        </p:nvSpPr>
        <p:spPr/>
        <p:txBody>
          <a:bodyPr/>
          <a:lstStyle/>
          <a:p>
            <a:r>
              <a:rPr lang="nl-NL" dirty="0"/>
              <a:t>Attributen</a:t>
            </a:r>
          </a:p>
        </p:txBody>
      </p:sp>
      <p:sp>
        <p:nvSpPr>
          <p:cNvPr id="3" name="Tijdelijke aanduiding voor inhoud 2">
            <a:extLst>
              <a:ext uri="{FF2B5EF4-FFF2-40B4-BE49-F238E27FC236}">
                <a16:creationId xmlns:a16="http://schemas.microsoft.com/office/drawing/2014/main" id="{759F5B36-ED8D-4C10-A4D8-E2013C76C180}"/>
              </a:ext>
            </a:extLst>
          </p:cNvPr>
          <p:cNvSpPr>
            <a:spLocks noGrp="1"/>
          </p:cNvSpPr>
          <p:nvPr>
            <p:ph idx="1"/>
          </p:nvPr>
        </p:nvSpPr>
        <p:spPr/>
        <p:txBody>
          <a:bodyPr/>
          <a:lstStyle/>
          <a:p>
            <a:r>
              <a:rPr lang="nl-NL" dirty="0"/>
              <a:t>Vlak/contour/geometrie</a:t>
            </a:r>
          </a:p>
          <a:p>
            <a:r>
              <a:rPr lang="nl-NL" dirty="0"/>
              <a:t>Naam/Alternatieve naam</a:t>
            </a:r>
          </a:p>
          <a:p>
            <a:r>
              <a:rPr lang="nl-NL" dirty="0"/>
              <a:t>Code</a:t>
            </a:r>
          </a:p>
        </p:txBody>
      </p:sp>
      <p:sp>
        <p:nvSpPr>
          <p:cNvPr id="4" name="Tijdelijke aanduiding voor voettekst 3">
            <a:extLst>
              <a:ext uri="{FF2B5EF4-FFF2-40B4-BE49-F238E27FC236}">
                <a16:creationId xmlns:a16="http://schemas.microsoft.com/office/drawing/2014/main" id="{07910652-CE94-4CCA-A869-A10851547640}"/>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6FC8BFC7-6B44-4C96-9D9E-F71E0BEBA96F}"/>
              </a:ext>
            </a:extLst>
          </p:cNvPr>
          <p:cNvSpPr>
            <a:spLocks noGrp="1"/>
          </p:cNvSpPr>
          <p:nvPr>
            <p:ph type="sldNum" sz="quarter" idx="12"/>
          </p:nvPr>
        </p:nvSpPr>
        <p:spPr/>
        <p:txBody>
          <a:bodyPr/>
          <a:lstStyle/>
          <a:p>
            <a:fld id="{3AF533A3-5724-42DD-B4BF-BFDDF3125353}" type="slidenum">
              <a:rPr lang="nl-NL" smtClean="0"/>
              <a:pPr/>
              <a:t>20</a:t>
            </a:fld>
            <a:endParaRPr lang="nl-NL" dirty="0"/>
          </a:p>
        </p:txBody>
      </p:sp>
    </p:spTree>
    <p:extLst>
      <p:ext uri="{BB962C8B-B14F-4D97-AF65-F5344CB8AC3E}">
        <p14:creationId xmlns:p14="http://schemas.microsoft.com/office/powerpoint/2010/main" val="349392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7838B3-9DD9-42F4-BC16-EBABED1F2911}"/>
              </a:ext>
            </a:extLst>
          </p:cNvPr>
          <p:cNvSpPr>
            <a:spLocks noGrp="1"/>
          </p:cNvSpPr>
          <p:nvPr>
            <p:ph type="title"/>
          </p:nvPr>
        </p:nvSpPr>
        <p:spPr/>
        <p:txBody>
          <a:bodyPr/>
          <a:lstStyle/>
          <a:p>
            <a:r>
              <a:rPr lang="nl-NL" dirty="0"/>
              <a:t>Consultatie</a:t>
            </a:r>
          </a:p>
        </p:txBody>
      </p:sp>
      <p:sp>
        <p:nvSpPr>
          <p:cNvPr id="3" name="Tijdelijke aanduiding voor inhoud 2">
            <a:extLst>
              <a:ext uri="{FF2B5EF4-FFF2-40B4-BE49-F238E27FC236}">
                <a16:creationId xmlns:a16="http://schemas.microsoft.com/office/drawing/2014/main" id="{2DB752BD-F435-46A3-BB45-BA0A871DF65C}"/>
              </a:ext>
            </a:extLst>
          </p:cNvPr>
          <p:cNvSpPr>
            <a:spLocks noGrp="1"/>
          </p:cNvSpPr>
          <p:nvPr>
            <p:ph idx="1"/>
          </p:nvPr>
        </p:nvSpPr>
        <p:spPr/>
        <p:txBody>
          <a:bodyPr/>
          <a:lstStyle/>
          <a:p>
            <a:r>
              <a:rPr lang="nl-NL" b="1" dirty="0"/>
              <a:t>Indicatie te betrekken experts:</a:t>
            </a:r>
          </a:p>
          <a:p>
            <a:pPr lvl="1"/>
            <a:r>
              <a:rPr lang="nl-NL" dirty="0"/>
              <a:t>BZK (trekker), VNG R, Kadaster (BRK), BGT, BZK/Omgevingswet, Dienst der Hydrografie, IPO, Unie van Waterschappen/het Waterschapshuis, Geonovum.</a:t>
            </a:r>
          </a:p>
          <a:p>
            <a:r>
              <a:rPr lang="nl-NL" b="1" dirty="0"/>
              <a:t>Indicatie te betrekken gebruikers:</a:t>
            </a:r>
          </a:p>
          <a:p>
            <a:pPr lvl="1"/>
            <a:r>
              <a:rPr lang="nl-NL" dirty="0"/>
              <a:t>BZK, Provincies, waterschappen, gemeenten, experts </a:t>
            </a:r>
            <a:r>
              <a:rPr lang="nl-NL" dirty="0" err="1"/>
              <a:t>omgevingswet,waterschapshuis</a:t>
            </a:r>
            <a:r>
              <a:rPr lang="nl-NL" dirty="0"/>
              <a:t>.</a:t>
            </a:r>
          </a:p>
        </p:txBody>
      </p:sp>
      <p:sp>
        <p:nvSpPr>
          <p:cNvPr id="4" name="Tijdelijke aanduiding voor voettekst 3">
            <a:extLst>
              <a:ext uri="{FF2B5EF4-FFF2-40B4-BE49-F238E27FC236}">
                <a16:creationId xmlns:a16="http://schemas.microsoft.com/office/drawing/2014/main" id="{47E953B9-25EB-411D-A45E-231CFE0B1BE6}"/>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E9EE43E5-72E2-4FA6-9361-348161781539}"/>
              </a:ext>
            </a:extLst>
          </p:cNvPr>
          <p:cNvSpPr>
            <a:spLocks noGrp="1"/>
          </p:cNvSpPr>
          <p:nvPr>
            <p:ph type="sldNum" sz="quarter" idx="12"/>
          </p:nvPr>
        </p:nvSpPr>
        <p:spPr/>
        <p:txBody>
          <a:bodyPr/>
          <a:lstStyle/>
          <a:p>
            <a:fld id="{3AF533A3-5724-42DD-B4BF-BFDDF3125353}" type="slidenum">
              <a:rPr lang="nl-NL" smtClean="0"/>
              <a:pPr/>
              <a:t>21</a:t>
            </a:fld>
            <a:endParaRPr lang="nl-NL" dirty="0"/>
          </a:p>
        </p:txBody>
      </p:sp>
    </p:spTree>
    <p:extLst>
      <p:ext uri="{BB962C8B-B14F-4D97-AF65-F5344CB8AC3E}">
        <p14:creationId xmlns:p14="http://schemas.microsoft.com/office/powerpoint/2010/main" val="275263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64F5874-CF26-4A42-B566-537FE892775A}"/>
              </a:ext>
            </a:extLst>
          </p:cNvPr>
          <p:cNvSpPr>
            <a:spLocks noGrp="1"/>
          </p:cNvSpPr>
          <p:nvPr>
            <p:ph type="title"/>
          </p:nvPr>
        </p:nvSpPr>
        <p:spPr/>
        <p:txBody>
          <a:bodyPr/>
          <a:lstStyle/>
          <a:p>
            <a:r>
              <a:rPr lang="nl-NL" dirty="0"/>
              <a:t>VOORSTEL VOOR OPNAME IN CONCEPTUEEL MODEL</a:t>
            </a:r>
          </a:p>
        </p:txBody>
      </p:sp>
    </p:spTree>
    <p:extLst>
      <p:ext uri="{BB962C8B-B14F-4D97-AF65-F5344CB8AC3E}">
        <p14:creationId xmlns:p14="http://schemas.microsoft.com/office/powerpoint/2010/main" val="1968251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Rijksgrenzen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877617764"/>
              </p:ext>
            </p:extLst>
          </p:nvPr>
        </p:nvGraphicFramePr>
        <p:xfrm>
          <a:off x="1079500" y="1850499"/>
          <a:ext cx="10033000" cy="2763520"/>
        </p:xfrm>
        <a:graphic>
          <a:graphicData uri="http://schemas.openxmlformats.org/drawingml/2006/table">
            <a:tbl>
              <a:tblPr firstRow="1" bandRow="1">
                <a:tableStyleId>{5940675A-B579-460E-94D1-54222C63F5DA}</a:tableStyleId>
              </a:tblPr>
              <a:tblGrid>
                <a:gridCol w="2709582">
                  <a:extLst>
                    <a:ext uri="{9D8B030D-6E8A-4147-A177-3AD203B41FA5}">
                      <a16:colId xmlns:a16="http://schemas.microsoft.com/office/drawing/2014/main" val="61864309"/>
                    </a:ext>
                  </a:extLst>
                </a:gridCol>
                <a:gridCol w="7323418">
                  <a:extLst>
                    <a:ext uri="{9D8B030D-6E8A-4147-A177-3AD203B41FA5}">
                      <a16:colId xmlns:a16="http://schemas.microsoft.com/office/drawing/2014/main" val="2390090303"/>
                    </a:ext>
                  </a:extLst>
                </a:gridCol>
              </a:tblGrid>
              <a:tr h="37084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b="1" dirty="0"/>
                        <a:t>Rijk (gebied)</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200" dirty="0">
                          <a:solidFill>
                            <a:schemeClr val="tx1"/>
                          </a:solidFill>
                          <a:effectLst/>
                          <a:latin typeface="+mn-lt"/>
                          <a:ea typeface="+mn-ea"/>
                          <a:cs typeface="+mn-cs"/>
                        </a:rPr>
                        <a:t>Het grondgebied van het Koninkrijk der Nederlanden*</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BRK</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betreft hier de rijksgrenzen zoals opgenomen in de basisregistratie kadaster.</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latin typeface="Calibri" panose="020F0502020204030204" pitchFamily="34" charset="0"/>
                          <a:ea typeface="Calibri" panose="020F0502020204030204" pitchFamily="34" charset="0"/>
                          <a:cs typeface="Times New Roman" panose="02020603050405020304" pitchFamily="18" charset="0"/>
                        </a:rPr>
                        <a:t>*</a:t>
                      </a:r>
                      <a:r>
                        <a:rPr lang="nl-NL" dirty="0">
                          <a:latin typeface="Calibri" panose="020F0502020204030204" pitchFamily="34" charset="0"/>
                          <a:ea typeface="Calibri" panose="020F0502020204030204" pitchFamily="34" charset="0"/>
                          <a:cs typeface="Times New Roman" panose="02020603050405020304" pitchFamily="18" charset="0"/>
                        </a:rPr>
                        <a:t>Dit betreft in eerste instantie het Europese deel. Over het niet-Europese deel zal nog nadere besluitvorming plaatsvinden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
        <p:nvSpPr>
          <p:cNvPr id="3" name="Rechthoek 2">
            <a:extLst>
              <a:ext uri="{FF2B5EF4-FFF2-40B4-BE49-F238E27FC236}">
                <a16:creationId xmlns:a16="http://schemas.microsoft.com/office/drawing/2014/main" id="{CC5DF518-5BEB-4201-908F-9420A8EE4AA9}"/>
              </a:ext>
            </a:extLst>
          </p:cNvPr>
          <p:cNvSpPr/>
          <p:nvPr/>
        </p:nvSpPr>
        <p:spPr>
          <a:xfrm>
            <a:off x="984308" y="4384631"/>
            <a:ext cx="6096000" cy="375552"/>
          </a:xfrm>
          <a:prstGeom prst="rect">
            <a:avLst/>
          </a:prstGeom>
        </p:spPr>
        <p:txBody>
          <a:bodyPr>
            <a:spAutoFit/>
          </a:bodyPr>
          <a:lstStyle/>
          <a:p>
            <a:pPr>
              <a:lnSpc>
                <a:spcPct val="107000"/>
              </a:lnSpc>
              <a:spcAft>
                <a:spcPts val="800"/>
              </a:spcAft>
            </a:pPr>
            <a:r>
              <a:rPr lang="nl-NL"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30068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Rijksgrenzen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1578376586"/>
              </p:ext>
            </p:extLst>
          </p:nvPr>
        </p:nvGraphicFramePr>
        <p:xfrm>
          <a:off x="838200" y="1878013"/>
          <a:ext cx="10413252" cy="275844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het Rijk</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Landcode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het Rijk zoals deze door de RVIG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gebied dat als Rijk is benoemd.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het Rijk (gebied)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538242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Rijksgrenzen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extLst>
              <p:ext uri="{D42A27DB-BD31-4B8C-83A1-F6EECF244321}">
                <p14:modId xmlns:p14="http://schemas.microsoft.com/office/powerpoint/2010/main" val="2249681750"/>
              </p:ext>
            </p:extLst>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376941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Rijksgrenzen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3605210927"/>
              </p:ext>
            </p:extLst>
          </p:nvPr>
        </p:nvGraphicFramePr>
        <p:xfrm>
          <a:off x="838200" y="1930738"/>
          <a:ext cx="10413252" cy="148336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Rijk (gebied)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Rijk (gebied)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Rijk (gebied)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36751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Nederlandse territoriale zee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73080706"/>
              </p:ext>
            </p:extLst>
          </p:nvPr>
        </p:nvGraphicFramePr>
        <p:xfrm>
          <a:off x="1079500" y="1850499"/>
          <a:ext cx="10033000" cy="3037840"/>
        </p:xfrm>
        <a:graphic>
          <a:graphicData uri="http://schemas.openxmlformats.org/drawingml/2006/table">
            <a:tbl>
              <a:tblPr firstRow="1" bandRow="1">
                <a:tableStyleId>{5940675A-B579-460E-94D1-54222C63F5DA}</a:tableStyleId>
              </a:tblPr>
              <a:tblGrid>
                <a:gridCol w="2709582">
                  <a:extLst>
                    <a:ext uri="{9D8B030D-6E8A-4147-A177-3AD203B41FA5}">
                      <a16:colId xmlns:a16="http://schemas.microsoft.com/office/drawing/2014/main" val="61864309"/>
                    </a:ext>
                  </a:extLst>
                </a:gridCol>
                <a:gridCol w="7323418">
                  <a:extLst>
                    <a:ext uri="{9D8B030D-6E8A-4147-A177-3AD203B41FA5}">
                      <a16:colId xmlns:a16="http://schemas.microsoft.com/office/drawing/2014/main" val="2390090303"/>
                    </a:ext>
                  </a:extLst>
                </a:gridCol>
              </a:tblGrid>
              <a:tr h="37084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b="1" kern="1200" dirty="0">
                          <a:solidFill>
                            <a:schemeClr val="tx1"/>
                          </a:solidFill>
                          <a:effectLst/>
                          <a:latin typeface="+mn-lt"/>
                          <a:ea typeface="+mn-ea"/>
                          <a:cs typeface="+mn-cs"/>
                        </a:rPr>
                        <a:t>Nederlandse territoriale zee</a:t>
                      </a:r>
                      <a:endParaRPr lang="nl-NL" b="1"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200" dirty="0">
                          <a:solidFill>
                            <a:schemeClr val="tx1"/>
                          </a:solidFill>
                          <a:effectLst/>
                          <a:latin typeface="+mn-lt"/>
                          <a:ea typeface="+mn-ea"/>
                          <a:cs typeface="+mn-cs"/>
                        </a:rPr>
                        <a:t>De Nederlandse territoriale zee is het gebied vanaf de laagwaterlijn tot 12 zeemijl uit de kust.</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Wet grenzen Nederlandse territoriale zee.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betreft hier de territoriale zee zoals nu reeds wordt vastgelegd door de Dienst der Hydrografie. Dit was tot nu toe nog geen onderdeel van een basisregistratie.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4011516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Nederlandse territoriale zee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2743564929"/>
              </p:ext>
            </p:extLst>
          </p:nvPr>
        </p:nvGraphicFramePr>
        <p:xfrm>
          <a:off x="838200" y="1878013"/>
          <a:ext cx="10413252" cy="303276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de Nederlandse territoriale zee.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Landcode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het Rijk zoals deze door de RVIG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gebied dat als Nederlandse territoriale zee is benoemd.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de Nederlandse territoriale zee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275425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Nederlandse territoriale zee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72183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Aanleiding / opdracht / resultaat</a:t>
            </a:r>
          </a:p>
        </p:txBody>
      </p:sp>
      <p:sp>
        <p:nvSpPr>
          <p:cNvPr id="3" name="Tijdelijke aanduiding voor inhoud 2"/>
          <p:cNvSpPr>
            <a:spLocks noGrp="1"/>
          </p:cNvSpPr>
          <p:nvPr>
            <p:ph idx="1"/>
          </p:nvPr>
        </p:nvSpPr>
        <p:spPr/>
        <p:txBody>
          <a:bodyPr>
            <a:normAutofit fontScale="55000" lnSpcReduction="20000"/>
          </a:bodyPr>
          <a:lstStyle/>
          <a:p>
            <a:r>
              <a:rPr lang="nl-NL" sz="2300" b="1" dirty="0"/>
              <a:t>Aanleiding:</a:t>
            </a:r>
          </a:p>
          <a:p>
            <a:pPr lvl="1"/>
            <a:r>
              <a:rPr lang="nl-NL" sz="2300" dirty="0"/>
              <a:t>De behoefte is ontstaan om diverse bestuurlijke gebieden beter bruikbaar te maken binnen de context van de samenhangende objectenregistratie. Dat geldt onder andere voor de rijks/provincie/</a:t>
            </a:r>
            <a:r>
              <a:rPr lang="nl-NL" sz="2300" dirty="0" err="1"/>
              <a:t>waterschaps</a:t>
            </a:r>
            <a:r>
              <a:rPr lang="nl-NL" sz="2300" dirty="0"/>
              <a:t>/</a:t>
            </a:r>
            <a:r>
              <a:rPr lang="nl-NL" sz="2300" dirty="0" err="1"/>
              <a:t>gemeente-grenzen</a:t>
            </a:r>
            <a:r>
              <a:rPr lang="nl-NL" sz="2300" dirty="0"/>
              <a:t>. Rondom deze objecttypen zijn in de afgelopen jaren een aantal vraagpunten naar voren gekomen. Onderzocht zal moeten worden in hoeverre bij het ontwerp van de SOR een oplossing kan worden gevonden voor deze vraagpunten.</a:t>
            </a:r>
          </a:p>
          <a:p>
            <a:r>
              <a:rPr lang="nl-NL" sz="2300" b="1" dirty="0"/>
              <a:t>Opdracht:</a:t>
            </a:r>
            <a:endParaRPr lang="nl-NL" sz="2300" dirty="0"/>
          </a:p>
          <a:p>
            <a:pPr lvl="1"/>
            <a:r>
              <a:rPr lang="nl-NL" sz="2300" dirty="0"/>
              <a:t>Gedetailleerder in beeld brengen van de bestaande knelpunten rondom de volgende bestuurlijke </a:t>
            </a:r>
            <a:r>
              <a:rPr lang="nl-NL" sz="2300" dirty="0" err="1"/>
              <a:t>gebieden:rijks</a:t>
            </a:r>
            <a:r>
              <a:rPr lang="nl-NL" sz="2300" dirty="0"/>
              <a:t>/provincie/</a:t>
            </a:r>
            <a:r>
              <a:rPr lang="nl-NL" sz="2300" dirty="0" err="1"/>
              <a:t>waterschaps</a:t>
            </a:r>
            <a:r>
              <a:rPr lang="nl-NL" sz="2300" dirty="0"/>
              <a:t>/</a:t>
            </a:r>
            <a:r>
              <a:rPr lang="nl-NL" sz="2300" dirty="0" err="1"/>
              <a:t>gemeente-grenzen</a:t>
            </a:r>
            <a:r>
              <a:rPr lang="nl-NL" sz="2300" dirty="0"/>
              <a:t>;</a:t>
            </a:r>
          </a:p>
          <a:p>
            <a:pPr lvl="1"/>
            <a:r>
              <a:rPr lang="nl-NL" sz="2300" dirty="0"/>
              <a:t>Onderzoeken op welke wijze rijks/provincie/</a:t>
            </a:r>
            <a:r>
              <a:rPr lang="nl-NL" sz="2300" dirty="0" err="1"/>
              <a:t>waterschaps</a:t>
            </a:r>
            <a:r>
              <a:rPr lang="nl-NL" sz="2300" dirty="0"/>
              <a:t>/</a:t>
            </a:r>
            <a:r>
              <a:rPr lang="nl-NL" sz="2300" dirty="0" err="1"/>
              <a:t>gemeente-grenzen</a:t>
            </a:r>
            <a:r>
              <a:rPr lang="nl-NL" sz="2300" dirty="0"/>
              <a:t> in context van de SOR gebruikt zouden kunnen worden en welke eigenschappen in de SOR zouden moeten worden opgenomen over deze objecttypen;</a:t>
            </a:r>
          </a:p>
          <a:p>
            <a:pPr lvl="1"/>
            <a:r>
              <a:rPr lang="nl-NL" sz="2300" dirty="0"/>
              <a:t>Opleveren van een voorstel om de rijks/provincie/</a:t>
            </a:r>
            <a:r>
              <a:rPr lang="nl-NL" sz="2300" dirty="0" err="1"/>
              <a:t>waterschaps</a:t>
            </a:r>
            <a:r>
              <a:rPr lang="nl-NL" sz="2300" dirty="0"/>
              <a:t>/</a:t>
            </a:r>
            <a:r>
              <a:rPr lang="nl-NL" sz="2300" dirty="0" err="1"/>
              <a:t>gemeente-grenzen</a:t>
            </a:r>
            <a:r>
              <a:rPr lang="nl-NL" sz="2300" dirty="0"/>
              <a:t> te verbinden aan/op te nemen in de SOR.</a:t>
            </a:r>
          </a:p>
          <a:p>
            <a:r>
              <a:rPr lang="nl-NL" sz="2300" b="1" dirty="0"/>
              <a:t>Scope: </a:t>
            </a:r>
            <a:r>
              <a:rPr lang="nl-NL" sz="2300" dirty="0"/>
              <a:t>Deze verkenning betreft slechts het Europese grondgebied van het Koninkrijk der Nederlanden, niet de overzeese gebiedsdelen. De vraag of de overzeese gebiedsdelen meegaan in dit proces is een vraag die afzonderlijk beantwoordt dient te worden door BZK.</a:t>
            </a:r>
            <a:endParaRPr lang="nl-NL" sz="2300" b="1" dirty="0"/>
          </a:p>
          <a:p>
            <a:r>
              <a:rPr lang="nl-NL" sz="2300" b="1" dirty="0"/>
              <a:t>Resultaat:</a:t>
            </a:r>
          </a:p>
          <a:p>
            <a:pPr lvl="1"/>
            <a:r>
              <a:rPr lang="nl-NL" sz="2300" dirty="0"/>
              <a:t>Uitgewerkt voorstel voor de omgang met/opname van rijks/provincie/</a:t>
            </a:r>
            <a:r>
              <a:rPr lang="nl-NL" sz="2300" dirty="0" err="1"/>
              <a:t>waterschaps</a:t>
            </a:r>
            <a:r>
              <a:rPr lang="nl-NL" sz="2300" dirty="0"/>
              <a:t>/</a:t>
            </a:r>
            <a:r>
              <a:rPr lang="nl-NL" sz="2300" dirty="0" err="1"/>
              <a:t>gemeente-grenzen</a:t>
            </a:r>
            <a:r>
              <a:rPr lang="nl-NL" sz="2300" dirty="0"/>
              <a:t> in de SOR.</a:t>
            </a:r>
          </a:p>
          <a:p>
            <a:endParaRPr lang="nl-NL" dirty="0"/>
          </a:p>
        </p:txBody>
      </p:sp>
      <p:sp>
        <p:nvSpPr>
          <p:cNvPr id="4" name="Tijdelijke aanduiding voor voettekst 3"/>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p:cNvSpPr>
            <a:spLocks noGrp="1"/>
          </p:cNvSpPr>
          <p:nvPr>
            <p:ph type="sldNum" sz="quarter" idx="12"/>
          </p:nvPr>
        </p:nvSpPr>
        <p:spPr/>
        <p:txBody>
          <a:bodyPr/>
          <a:lstStyle/>
          <a:p>
            <a:fld id="{3AF533A3-5724-42DD-B4BF-BFDDF3125353}" type="slidenum">
              <a:rPr lang="nl-NL" smtClean="0"/>
              <a:pPr/>
              <a:t>3</a:t>
            </a:fld>
            <a:endParaRPr lang="nl-NL" dirty="0"/>
          </a:p>
        </p:txBody>
      </p:sp>
    </p:spTree>
    <p:extLst>
      <p:ext uri="{BB962C8B-B14F-4D97-AF65-F5344CB8AC3E}">
        <p14:creationId xmlns:p14="http://schemas.microsoft.com/office/powerpoint/2010/main" val="155258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Nederlandse territoriale zee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2487153524"/>
              </p:ext>
            </p:extLst>
          </p:nvPr>
        </p:nvGraphicFramePr>
        <p:xfrm>
          <a:off x="838200" y="1930738"/>
          <a:ext cx="10413252" cy="148336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territoriale zee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territoriale zee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territoriale zee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902554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Nederlandse aansluitende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1076125097"/>
              </p:ext>
            </p:extLst>
          </p:nvPr>
        </p:nvGraphicFramePr>
        <p:xfrm>
          <a:off x="1079500" y="1850499"/>
          <a:ext cx="10033000" cy="3312160"/>
        </p:xfrm>
        <a:graphic>
          <a:graphicData uri="http://schemas.openxmlformats.org/drawingml/2006/table">
            <a:tbl>
              <a:tblPr firstRow="1" bandRow="1">
                <a:tableStyleId>{5940675A-B579-460E-94D1-54222C63F5DA}</a:tableStyleId>
              </a:tblPr>
              <a:tblGrid>
                <a:gridCol w="2709582">
                  <a:extLst>
                    <a:ext uri="{9D8B030D-6E8A-4147-A177-3AD203B41FA5}">
                      <a16:colId xmlns:a16="http://schemas.microsoft.com/office/drawing/2014/main" val="61864309"/>
                    </a:ext>
                  </a:extLst>
                </a:gridCol>
                <a:gridCol w="7323418">
                  <a:extLst>
                    <a:ext uri="{9D8B030D-6E8A-4147-A177-3AD203B41FA5}">
                      <a16:colId xmlns:a16="http://schemas.microsoft.com/office/drawing/2014/main" val="2390090303"/>
                    </a:ext>
                  </a:extLst>
                </a:gridCol>
              </a:tblGrid>
              <a:tr h="37084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b="1" kern="1200" dirty="0">
                          <a:solidFill>
                            <a:schemeClr val="tx1"/>
                          </a:solidFill>
                          <a:effectLst/>
                          <a:latin typeface="+mn-lt"/>
                          <a:ea typeface="+mn-ea"/>
                          <a:cs typeface="+mn-cs"/>
                        </a:rPr>
                        <a:t>Nederlandse aansluitende zone</a:t>
                      </a:r>
                      <a:endParaRPr lang="nl-NL" b="1"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200" dirty="0">
                          <a:solidFill>
                            <a:schemeClr val="tx1"/>
                          </a:solidFill>
                          <a:effectLst/>
                          <a:latin typeface="+mn-lt"/>
                          <a:ea typeface="+mn-ea"/>
                          <a:cs typeface="+mn-cs"/>
                        </a:rPr>
                        <a:t>De Nederlandse aansluitende zone is het gebied buiten en grenzend aan de territoriale zee dat zich niet verder uitstrekt dan 24 zeemijlen vanaf de laagwaterlijn.</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Rijkswet instelling aansluitende zone.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betreft hier de Nederlandse aansluitende zone zoals nu reeds wordt vastgelegd door de Dienst der Hydrografie. Dit was tot nu toe nog geen onderdeel van een basisregistratie.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4289593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Nederlandse aansluitende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3009119605"/>
              </p:ext>
            </p:extLst>
          </p:nvPr>
        </p:nvGraphicFramePr>
        <p:xfrm>
          <a:off x="838200" y="1878013"/>
          <a:ext cx="10413252" cy="303276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de Nederlandse aansluitende zone.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Landcode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het Rijk zoals deze door de RVIG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gebied dat als Nederlandse aansluitende zone is benoemd.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de Nederlandse aansluitende zone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1148550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Nederlandse aansluitende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3185288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Nederlandse aansluitende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922986196"/>
              </p:ext>
            </p:extLst>
          </p:nvPr>
        </p:nvGraphicFramePr>
        <p:xfrm>
          <a:off x="838200" y="1930738"/>
          <a:ext cx="10413252" cy="202184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aansluitende zone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aansluitende zone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aansluitende zone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1823848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Nederlandse exclusieve economische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4020650088"/>
              </p:ext>
            </p:extLst>
          </p:nvPr>
        </p:nvGraphicFramePr>
        <p:xfrm>
          <a:off x="1079500" y="1850499"/>
          <a:ext cx="10033000" cy="3312160"/>
        </p:xfrm>
        <a:graphic>
          <a:graphicData uri="http://schemas.openxmlformats.org/drawingml/2006/table">
            <a:tbl>
              <a:tblPr firstRow="1" bandRow="1">
                <a:tableStyleId>{5940675A-B579-460E-94D1-54222C63F5DA}</a:tableStyleId>
              </a:tblPr>
              <a:tblGrid>
                <a:gridCol w="2709582">
                  <a:extLst>
                    <a:ext uri="{9D8B030D-6E8A-4147-A177-3AD203B41FA5}">
                      <a16:colId xmlns:a16="http://schemas.microsoft.com/office/drawing/2014/main" val="61864309"/>
                    </a:ext>
                  </a:extLst>
                </a:gridCol>
                <a:gridCol w="7323418">
                  <a:extLst>
                    <a:ext uri="{9D8B030D-6E8A-4147-A177-3AD203B41FA5}">
                      <a16:colId xmlns:a16="http://schemas.microsoft.com/office/drawing/2014/main" val="2390090303"/>
                    </a:ext>
                  </a:extLst>
                </a:gridCol>
              </a:tblGrid>
              <a:tr h="37084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b="1" kern="1200" dirty="0">
                          <a:solidFill>
                            <a:schemeClr val="tx1"/>
                          </a:solidFill>
                          <a:effectLst/>
                          <a:latin typeface="+mn-lt"/>
                          <a:ea typeface="+mn-ea"/>
                          <a:cs typeface="+mn-cs"/>
                        </a:rPr>
                        <a:t>Nederlandse exclusieve economische zone</a:t>
                      </a:r>
                      <a:endParaRPr lang="nl-NL" b="1"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200" dirty="0">
                          <a:solidFill>
                            <a:schemeClr val="tx1"/>
                          </a:solidFill>
                          <a:effectLst/>
                          <a:latin typeface="+mn-lt"/>
                          <a:ea typeface="+mn-ea"/>
                          <a:cs typeface="+mn-cs"/>
                        </a:rPr>
                        <a:t>De Nederlandse exclusieve economische zone is het gebied buiten en grenzend aan de territoriale zee dat zich niet verder uitstrekt dan tweehonderd zeemijlen vanaf de laagwaterlijn.</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Rijkswet instelling exclusieve economische zone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betreft hier de Nederlandse exclusieve economische zone zoals nu reeds wordt vastgelegd door de Dienst der Hydrografie. Dit was tot nu toe nog geen onderdeel van een basisregistratie.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2424949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Nederlandse exclusieve economische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1769833886"/>
              </p:ext>
            </p:extLst>
          </p:nvPr>
        </p:nvGraphicFramePr>
        <p:xfrm>
          <a:off x="838200" y="1878013"/>
          <a:ext cx="10413252" cy="330200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de Nederlandse exclusieve economische zone.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Landcode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het Rijk zoals deze door de RVIG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gebied dat als Nederlandse exclusieve economische zone is benoemd.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de Nederlandse exclusieve economische zone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2501551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Nederlandse exclusieve economische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3104040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Nederlandse exclusieve economische zone</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1596357987"/>
              </p:ext>
            </p:extLst>
          </p:nvPr>
        </p:nvGraphicFramePr>
        <p:xfrm>
          <a:off x="838200" y="1930738"/>
          <a:ext cx="10413252" cy="22910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exclusieve economische zone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exclusieve economische zone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Nederlandse exclusieve economische zone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299988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Provinciegrenzen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1987928533"/>
              </p:ext>
            </p:extLst>
          </p:nvPr>
        </p:nvGraphicFramePr>
        <p:xfrm>
          <a:off x="1079500" y="1850499"/>
          <a:ext cx="10033000" cy="3312160"/>
        </p:xfrm>
        <a:graphic>
          <a:graphicData uri="http://schemas.openxmlformats.org/drawingml/2006/table">
            <a:tbl>
              <a:tblPr firstRow="1" bandRow="1">
                <a:tableStyleId>{5940675A-B579-460E-94D1-54222C63F5DA}</a:tableStyleId>
              </a:tblPr>
              <a:tblGrid>
                <a:gridCol w="2709582">
                  <a:extLst>
                    <a:ext uri="{9D8B030D-6E8A-4147-A177-3AD203B41FA5}">
                      <a16:colId xmlns:a16="http://schemas.microsoft.com/office/drawing/2014/main" val="61864309"/>
                    </a:ext>
                  </a:extLst>
                </a:gridCol>
                <a:gridCol w="7323418">
                  <a:extLst>
                    <a:ext uri="{9D8B030D-6E8A-4147-A177-3AD203B41FA5}">
                      <a16:colId xmlns:a16="http://schemas.microsoft.com/office/drawing/2014/main" val="2390090303"/>
                    </a:ext>
                  </a:extLst>
                </a:gridCol>
              </a:tblGrid>
              <a:tr h="37084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b="1" kern="1200" dirty="0">
                          <a:solidFill>
                            <a:schemeClr val="tx1"/>
                          </a:solidFill>
                          <a:effectLst/>
                          <a:latin typeface="+mn-lt"/>
                          <a:ea typeface="+mn-ea"/>
                          <a:cs typeface="+mn-cs"/>
                        </a:rPr>
                        <a:t>Provincie (gebied)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200" dirty="0">
                          <a:solidFill>
                            <a:schemeClr val="tx1"/>
                          </a:solidFill>
                          <a:effectLst/>
                          <a:latin typeface="+mn-lt"/>
                          <a:ea typeface="+mn-ea"/>
                          <a:cs typeface="+mn-cs"/>
                        </a:rPr>
                        <a:t>Een provincie is een afgebakend gedeelte van het grondgebied van Nederland, onder zeggenschap van een openbaar lichaam met diverse bestuurlijke taken, ingesteld op basis van artikel 123 van de Grondwet en de provinciewet.</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Grondwet en Provinciewet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betreft hier de provinciegrenzen zoals opgenomen in de basisregistratie kadaster.</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297676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Inhoudsopgave</a:t>
            </a:r>
          </a:p>
        </p:txBody>
      </p:sp>
      <p:sp>
        <p:nvSpPr>
          <p:cNvPr id="3" name="Tijdelijke aanduiding voor inhoud 2"/>
          <p:cNvSpPr>
            <a:spLocks noGrp="1"/>
          </p:cNvSpPr>
          <p:nvPr>
            <p:ph idx="1"/>
          </p:nvPr>
        </p:nvSpPr>
        <p:spPr/>
        <p:txBody>
          <a:bodyPr>
            <a:normAutofit/>
          </a:bodyPr>
          <a:lstStyle/>
          <a:p>
            <a:r>
              <a:rPr lang="nl-NL" dirty="0"/>
              <a:t>Gebruik</a:t>
            </a:r>
          </a:p>
          <a:p>
            <a:r>
              <a:rPr lang="nl-NL" dirty="0"/>
              <a:t>Huidige proces van verwerken</a:t>
            </a:r>
          </a:p>
          <a:p>
            <a:r>
              <a:rPr lang="nl-NL" dirty="0"/>
              <a:t>Relaties basisregistraties</a:t>
            </a:r>
          </a:p>
          <a:p>
            <a:r>
              <a:rPr lang="nl-NL" dirty="0"/>
              <a:t>Samenvatting bekende knelpunten</a:t>
            </a:r>
          </a:p>
          <a:p>
            <a:r>
              <a:rPr lang="nl-NL" dirty="0"/>
              <a:t>Uitwerking begrippenkader</a:t>
            </a:r>
          </a:p>
          <a:p>
            <a:r>
              <a:rPr lang="nl-NL" dirty="0"/>
              <a:t>Voorlopige conclusies</a:t>
            </a:r>
          </a:p>
          <a:p>
            <a:r>
              <a:rPr lang="nl-NL" dirty="0"/>
              <a:t>Oplossingsrichting</a:t>
            </a:r>
          </a:p>
          <a:p>
            <a:r>
              <a:rPr lang="nl-NL" dirty="0"/>
              <a:t>Consultatie</a:t>
            </a:r>
          </a:p>
          <a:p>
            <a:endParaRPr lang="nl-NL" dirty="0"/>
          </a:p>
          <a:p>
            <a:endParaRPr lang="nl-NL" dirty="0"/>
          </a:p>
        </p:txBody>
      </p:sp>
      <p:sp>
        <p:nvSpPr>
          <p:cNvPr id="4" name="Tijdelijke aanduiding voor voettekst 3"/>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p:cNvSpPr>
            <a:spLocks noGrp="1"/>
          </p:cNvSpPr>
          <p:nvPr>
            <p:ph type="sldNum" sz="quarter" idx="12"/>
          </p:nvPr>
        </p:nvSpPr>
        <p:spPr/>
        <p:txBody>
          <a:bodyPr/>
          <a:lstStyle/>
          <a:p>
            <a:fld id="{3AF533A3-5724-42DD-B4BF-BFDDF3125353}" type="slidenum">
              <a:rPr lang="nl-NL" smtClean="0"/>
              <a:pPr/>
              <a:t>4</a:t>
            </a:fld>
            <a:endParaRPr lang="nl-NL" dirty="0"/>
          </a:p>
        </p:txBody>
      </p:sp>
    </p:spTree>
    <p:extLst>
      <p:ext uri="{BB962C8B-B14F-4D97-AF65-F5344CB8AC3E}">
        <p14:creationId xmlns:p14="http://schemas.microsoft.com/office/powerpoint/2010/main" val="999299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Provinciegrenzen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2461130964"/>
              </p:ext>
            </p:extLst>
          </p:nvPr>
        </p:nvGraphicFramePr>
        <p:xfrm>
          <a:off x="838200" y="1878013"/>
          <a:ext cx="10413252" cy="394208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een provincie.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Provinciecode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een provincie zoals deze door het CBS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dirty="0"/>
                        <a:t>Provincienaam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naam van een provincie zoals formeel benoemd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5041972"/>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gebied dat als provincie is benoemd.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de betreffende provincie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2803870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Provinciegrenzen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272968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Provinciegrenzen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2864319768"/>
              </p:ext>
            </p:extLst>
          </p:nvPr>
        </p:nvGraphicFramePr>
        <p:xfrm>
          <a:off x="838200" y="1930738"/>
          <a:ext cx="10413252" cy="148336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Provincie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Provincie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Provincie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2503974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a:t>
            </a:r>
            <a:r>
              <a:rPr lang="nl-NL" dirty="0" err="1"/>
              <a:t>Waterschapsgrenzen</a:t>
            </a:r>
            <a:r>
              <a:rPr lang="nl-NL" dirty="0"/>
              <a:t> (Administratief 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1928343302"/>
              </p:ext>
            </p:extLst>
          </p:nvPr>
        </p:nvGraphicFramePr>
        <p:xfrm>
          <a:off x="109057" y="1573639"/>
          <a:ext cx="11752976" cy="4683760"/>
        </p:xfrm>
        <a:graphic>
          <a:graphicData uri="http://schemas.openxmlformats.org/drawingml/2006/table">
            <a:tbl>
              <a:tblPr firstRow="1" bandRow="1">
                <a:tableStyleId>{5940675A-B579-460E-94D1-54222C63F5DA}</a:tableStyleId>
              </a:tblPr>
              <a:tblGrid>
                <a:gridCol w="3174090">
                  <a:extLst>
                    <a:ext uri="{9D8B030D-6E8A-4147-A177-3AD203B41FA5}">
                      <a16:colId xmlns:a16="http://schemas.microsoft.com/office/drawing/2014/main" val="61864309"/>
                    </a:ext>
                  </a:extLst>
                </a:gridCol>
                <a:gridCol w="8578886">
                  <a:extLst>
                    <a:ext uri="{9D8B030D-6E8A-4147-A177-3AD203B41FA5}">
                      <a16:colId xmlns:a16="http://schemas.microsoft.com/office/drawing/2014/main" val="2390090303"/>
                    </a:ext>
                  </a:extLst>
                </a:gridCol>
              </a:tblGrid>
              <a:tr h="370840">
                <a:tc>
                  <a:txBody>
                    <a:bodyPr/>
                    <a:lstStyle/>
                    <a:p>
                      <a:r>
                        <a:rPr lang="nl-NL" b="1"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b="1" kern="1200" dirty="0">
                          <a:solidFill>
                            <a:schemeClr val="tx1"/>
                          </a:solidFill>
                          <a:effectLst/>
                          <a:latin typeface="+mn-lt"/>
                          <a:ea typeface="+mn-ea"/>
                          <a:cs typeface="+mn-cs"/>
                        </a:rPr>
                        <a:t>Waterschap </a:t>
                      </a:r>
                      <a:r>
                        <a:rPr lang="nl-NL" sz="1800" b="1" u="none" kern="1200" dirty="0">
                          <a:solidFill>
                            <a:schemeClr val="tx1"/>
                          </a:solidFill>
                          <a:effectLst/>
                          <a:latin typeface="+mn-lt"/>
                          <a:ea typeface="+mn-ea"/>
                          <a:cs typeface="+mn-cs"/>
                        </a:rPr>
                        <a:t>(Administratief gebied)</a:t>
                      </a:r>
                      <a:endParaRPr lang="nl-NL" b="1" u="none"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Een waterschap is een afgebakend gedeelte van het grondgebied van Nederland, onder zeggenschap van een openbaar lichaam welke de waterstaatskundige verzorging van dat gebied ten doel heeft, ingesteld op basis van artikel 133 van de Grondwet en de Waterschapswet.</a:t>
                      </a:r>
                    </a:p>
                    <a:p>
                      <a:r>
                        <a:rPr lang="nl-NL" sz="1800" kern="1200" dirty="0">
                          <a:solidFill>
                            <a:schemeClr val="tx1"/>
                          </a:solidFill>
                          <a:effectLst/>
                          <a:latin typeface="+mn-lt"/>
                          <a:ea typeface="+mn-ea"/>
                          <a:cs typeface="+mn-cs"/>
                        </a:rPr>
                        <a:t> </a:t>
                      </a:r>
                    </a:p>
                    <a:p>
                      <a:r>
                        <a:rPr lang="nl-NL" sz="1800" kern="1200" dirty="0">
                          <a:solidFill>
                            <a:schemeClr val="tx1"/>
                          </a:solidFill>
                          <a:effectLst/>
                          <a:latin typeface="+mn-lt"/>
                          <a:ea typeface="+mn-ea"/>
                          <a:cs typeface="+mn-cs"/>
                        </a:rPr>
                        <a:t>Het Administratief gebied betreft de GIS representatie van de verkiezingsgrenzen zoals die door de waterschappen zijn vastgelegd.</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Grondwet, Waterschapswet en INSPIRE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Waterschappen waren tot nu toe nog geen verplicht onderdeel van een basisregistratie. Wel bood BGT IMGeo de mogelijkheid tot vrijwillige vastlegging. Door de opname van waterschappen in de objectenregistratie ontstaat een meer formele vastlegging van waterschappen. </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1666440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a:t>
            </a:r>
            <a:r>
              <a:rPr lang="nl-NL" dirty="0" err="1"/>
              <a:t>Waterschapsgrenzen</a:t>
            </a:r>
            <a:r>
              <a:rPr lang="nl-NL" dirty="0"/>
              <a:t> (Administratief 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262097267"/>
              </p:ext>
            </p:extLst>
          </p:nvPr>
        </p:nvGraphicFramePr>
        <p:xfrm>
          <a:off x="838200" y="1624439"/>
          <a:ext cx="10413252" cy="394208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een waterschap.</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err="1">
                          <a:solidFill>
                            <a:schemeClr val="tx1"/>
                          </a:solidFill>
                          <a:effectLst/>
                          <a:latin typeface="+mn-lt"/>
                          <a:ea typeface="+mn-ea"/>
                          <a:cs typeface="+mn-cs"/>
                        </a:rPr>
                        <a:t>Waterschapscode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een waterschap zoals deze door het CBS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dirty="0" err="1"/>
                        <a:t>Waterschapsnaam</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naam van een waterschap zoals formeel benoemd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5041972"/>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administratief gebied van het betreffende waterschap.</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het betreffende waterschap (administratief gebied)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4055853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a:t>
            </a:r>
            <a:r>
              <a:rPr lang="nl-NL" dirty="0" err="1"/>
              <a:t>Waterschapsgrenzen</a:t>
            </a:r>
            <a:r>
              <a:rPr lang="nl-NL" dirty="0"/>
              <a:t> (Administratief 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extLst>
              <p:ext uri="{D42A27DB-BD31-4B8C-83A1-F6EECF244321}">
                <p14:modId xmlns:p14="http://schemas.microsoft.com/office/powerpoint/2010/main" val="3093137671"/>
              </p:ext>
            </p:extLst>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1547483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a:t>
            </a:r>
            <a:r>
              <a:rPr lang="nl-NL" dirty="0" err="1"/>
              <a:t>Waterschapsgrenzen</a:t>
            </a:r>
            <a:r>
              <a:rPr lang="nl-NL" dirty="0"/>
              <a:t> (Administratief 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3500790302"/>
              </p:ext>
            </p:extLst>
          </p:nvPr>
        </p:nvGraphicFramePr>
        <p:xfrm>
          <a:off x="838200" y="1930738"/>
          <a:ext cx="10413252" cy="22910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 (administratief gebied)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 (administratief gebied)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 (administratief gebied)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1864806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a:t>
            </a:r>
            <a:r>
              <a:rPr lang="nl-NL" dirty="0" err="1"/>
              <a:t>Waterschapsgrenzen</a:t>
            </a:r>
            <a:r>
              <a:rPr lang="nl-NL" dirty="0"/>
              <a:t> (reglementsgebied)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3413524447"/>
              </p:ext>
            </p:extLst>
          </p:nvPr>
        </p:nvGraphicFramePr>
        <p:xfrm>
          <a:off x="92140" y="1489694"/>
          <a:ext cx="12007720" cy="4937760"/>
        </p:xfrm>
        <a:graphic>
          <a:graphicData uri="http://schemas.openxmlformats.org/drawingml/2006/table">
            <a:tbl>
              <a:tblPr firstRow="1" bandRow="1">
                <a:tableStyleId>{5940675A-B579-460E-94D1-54222C63F5DA}</a:tableStyleId>
              </a:tblPr>
              <a:tblGrid>
                <a:gridCol w="3242888">
                  <a:extLst>
                    <a:ext uri="{9D8B030D-6E8A-4147-A177-3AD203B41FA5}">
                      <a16:colId xmlns:a16="http://schemas.microsoft.com/office/drawing/2014/main" val="61864309"/>
                    </a:ext>
                  </a:extLst>
                </a:gridCol>
                <a:gridCol w="8764832">
                  <a:extLst>
                    <a:ext uri="{9D8B030D-6E8A-4147-A177-3AD203B41FA5}">
                      <a16:colId xmlns:a16="http://schemas.microsoft.com/office/drawing/2014/main" val="2390090303"/>
                    </a:ext>
                  </a:extLst>
                </a:gridCol>
              </a:tblGrid>
              <a:tr h="34787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b="1" kern="1200" dirty="0">
                          <a:solidFill>
                            <a:schemeClr val="tx1"/>
                          </a:solidFill>
                          <a:effectLst/>
                          <a:latin typeface="+mn-lt"/>
                          <a:ea typeface="+mn-ea"/>
                          <a:cs typeface="+mn-cs"/>
                        </a:rPr>
                        <a:t>Waterschap (reglementsgebied)</a:t>
                      </a:r>
                      <a:endParaRPr lang="nl-NL" b="1"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2144402">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Een waterschap is een afgebakend gedeelte van het grondgebied van Nederland, onder zeggenschap van een openbaar lichaam welke de waterstaatskundige verzorging van dat gebied ten doel heeft, ingesteld op basis van artikel 133 van de Grondwet en de Waterschapswet.</a:t>
                      </a:r>
                    </a:p>
                    <a:p>
                      <a:r>
                        <a:rPr lang="nl-NL" sz="1800" kern="1200" dirty="0">
                          <a:solidFill>
                            <a:schemeClr val="tx1"/>
                          </a:solidFill>
                          <a:effectLst/>
                          <a:latin typeface="+mn-lt"/>
                          <a:ea typeface="+mn-ea"/>
                          <a:cs typeface="+mn-cs"/>
                        </a:rPr>
                        <a:t> </a:t>
                      </a:r>
                    </a:p>
                    <a:p>
                      <a:r>
                        <a:rPr lang="nl-NL" sz="1800" kern="1200" dirty="0">
                          <a:solidFill>
                            <a:schemeClr val="tx1"/>
                          </a:solidFill>
                          <a:effectLst/>
                          <a:latin typeface="+mn-lt"/>
                          <a:ea typeface="+mn-ea"/>
                          <a:cs typeface="+mn-cs"/>
                        </a:rPr>
                        <a:t>Het Reglementsgebied betreft de GIS representatie van de gebiedsgrens zoals die in de gebiedskaart is opgenomen bij het “Regelement voor Bestuur” van het waterschap.</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4787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Grondwet, Waterschapswet, Unie van Waterschappen/Waterschapshuis.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4787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Nee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1115089">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Waterschappen waren tot nu toe nog geen verplicht onderdeel van een basisregistratie. Wel bood BGT IMGeo de mogelijkheid tot vrijwillige vastlegging. Door de opname van waterschappen in de objectenregistratie ontstaat een meer formele vastlegging van waterschappen.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4787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1518282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a:t>
            </a:r>
            <a:r>
              <a:rPr lang="nl-NL" dirty="0" err="1"/>
              <a:t>Waterschapsgrenzen</a:t>
            </a:r>
            <a:r>
              <a:rPr lang="nl-NL" dirty="0"/>
              <a:t> (reglementsgebied)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2737259098"/>
              </p:ext>
            </p:extLst>
          </p:nvPr>
        </p:nvGraphicFramePr>
        <p:xfrm>
          <a:off x="838200" y="1624439"/>
          <a:ext cx="10413252" cy="394208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een waterschap.</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err="1">
                          <a:solidFill>
                            <a:schemeClr val="tx1"/>
                          </a:solidFill>
                          <a:effectLst/>
                          <a:latin typeface="+mn-lt"/>
                          <a:ea typeface="+mn-ea"/>
                          <a:cs typeface="+mn-cs"/>
                        </a:rPr>
                        <a:t>Waterschapscode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een waterschap zoals deze door het CBS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dirty="0" err="1"/>
                        <a:t>Waterschapsnaam</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naam van een waterschap zoals formeel benoemd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5041972"/>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a:t>
                      </a:r>
                      <a:r>
                        <a:rPr lang="nl-NL" sz="1800" kern="1200" dirty="0" err="1">
                          <a:solidFill>
                            <a:schemeClr val="tx1"/>
                          </a:solidFill>
                          <a:effectLst/>
                          <a:latin typeface="+mn-lt"/>
                          <a:ea typeface="+mn-ea"/>
                          <a:cs typeface="+mn-cs"/>
                        </a:rPr>
                        <a:t>reglementgebied</a:t>
                      </a:r>
                      <a:r>
                        <a:rPr lang="nl-NL" sz="1800" kern="1200" dirty="0">
                          <a:solidFill>
                            <a:schemeClr val="tx1"/>
                          </a:solidFill>
                          <a:effectLst/>
                          <a:latin typeface="+mn-lt"/>
                          <a:ea typeface="+mn-ea"/>
                          <a:cs typeface="+mn-cs"/>
                        </a:rPr>
                        <a:t> van het betreffende waterschap.</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het betreffende waterschap (reglementsgebied)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1968864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a:t>
            </a:r>
            <a:r>
              <a:rPr lang="nl-NL" dirty="0" err="1"/>
              <a:t>Waterschapsgrenzen</a:t>
            </a:r>
            <a:r>
              <a:rPr lang="nl-NL" dirty="0"/>
              <a:t> (reglementsgebied)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267906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64F5874-CF26-4A42-B566-537FE892775A}"/>
              </a:ext>
            </a:extLst>
          </p:cNvPr>
          <p:cNvSpPr>
            <a:spLocks noGrp="1"/>
          </p:cNvSpPr>
          <p:nvPr>
            <p:ph type="title"/>
          </p:nvPr>
        </p:nvSpPr>
        <p:spPr/>
        <p:txBody>
          <a:bodyPr/>
          <a:lstStyle/>
          <a:p>
            <a:r>
              <a:rPr lang="nl-NL" dirty="0"/>
              <a:t>ANALYSE</a:t>
            </a:r>
          </a:p>
        </p:txBody>
      </p:sp>
    </p:spTree>
    <p:extLst>
      <p:ext uri="{BB962C8B-B14F-4D97-AF65-F5344CB8AC3E}">
        <p14:creationId xmlns:p14="http://schemas.microsoft.com/office/powerpoint/2010/main" val="1956790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a:t>
            </a:r>
            <a:r>
              <a:rPr lang="nl-NL" dirty="0" err="1"/>
              <a:t>Waterschapsgrenzen</a:t>
            </a:r>
            <a:r>
              <a:rPr lang="nl-NL" dirty="0"/>
              <a:t> (reglementsgebied)</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2365332529"/>
              </p:ext>
            </p:extLst>
          </p:nvPr>
        </p:nvGraphicFramePr>
        <p:xfrm>
          <a:off x="838200" y="1930738"/>
          <a:ext cx="10413252" cy="202184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 (</a:t>
                      </a:r>
                      <a:r>
                        <a:rPr lang="nl-NL" dirty="0"/>
                        <a:t>reglementsgebied</a:t>
                      </a:r>
                      <a:r>
                        <a:rPr lang="nl-NL" sz="1800" kern="1200" dirty="0">
                          <a:solidFill>
                            <a:schemeClr val="tx1"/>
                          </a:solidFill>
                          <a:effectLst/>
                          <a:latin typeface="+mn-lt"/>
                          <a:ea typeface="+mn-ea"/>
                          <a:cs typeface="+mn-cs"/>
                        </a:rPr>
                        <a:t>)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 (</a:t>
                      </a:r>
                      <a:r>
                        <a:rPr lang="nl-NL" dirty="0"/>
                        <a:t>reglementsgebied</a:t>
                      </a:r>
                      <a:r>
                        <a:rPr lang="nl-NL" sz="1800" kern="1200" dirty="0">
                          <a:solidFill>
                            <a:schemeClr val="tx1"/>
                          </a:solidFill>
                          <a:effectLst/>
                          <a:latin typeface="+mn-lt"/>
                          <a:ea typeface="+mn-ea"/>
                          <a:cs typeface="+mn-cs"/>
                        </a:rPr>
                        <a:t>)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Waterschap (</a:t>
                      </a:r>
                      <a:r>
                        <a:rPr lang="nl-NL" dirty="0"/>
                        <a:t>reglementsgebied</a:t>
                      </a:r>
                      <a:r>
                        <a:rPr lang="nl-NL" sz="1800" kern="1200" dirty="0">
                          <a:solidFill>
                            <a:schemeClr val="tx1"/>
                          </a:solidFill>
                          <a:effectLst/>
                          <a:latin typeface="+mn-lt"/>
                          <a:ea typeface="+mn-ea"/>
                          <a:cs typeface="+mn-cs"/>
                        </a:rPr>
                        <a:t>)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1830592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Objecttype Gemeentegrenzen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7E338853-AA29-45D7-81F7-91C667C04B07}"/>
              </a:ext>
            </a:extLst>
          </p:cNvPr>
          <p:cNvGraphicFramePr>
            <a:graphicFrameLocks noGrp="1"/>
          </p:cNvGraphicFramePr>
          <p:nvPr>
            <p:ph idx="1"/>
            <p:extLst>
              <p:ext uri="{D42A27DB-BD31-4B8C-83A1-F6EECF244321}">
                <p14:modId xmlns:p14="http://schemas.microsoft.com/office/powerpoint/2010/main" val="1484589120"/>
              </p:ext>
            </p:extLst>
          </p:nvPr>
        </p:nvGraphicFramePr>
        <p:xfrm>
          <a:off x="1079500" y="1850499"/>
          <a:ext cx="10033000" cy="3312160"/>
        </p:xfrm>
        <a:graphic>
          <a:graphicData uri="http://schemas.openxmlformats.org/drawingml/2006/table">
            <a:tbl>
              <a:tblPr firstRow="1" bandRow="1">
                <a:tableStyleId>{5940675A-B579-460E-94D1-54222C63F5DA}</a:tableStyleId>
              </a:tblPr>
              <a:tblGrid>
                <a:gridCol w="2709582">
                  <a:extLst>
                    <a:ext uri="{9D8B030D-6E8A-4147-A177-3AD203B41FA5}">
                      <a16:colId xmlns:a16="http://schemas.microsoft.com/office/drawing/2014/main" val="61864309"/>
                    </a:ext>
                  </a:extLst>
                </a:gridCol>
                <a:gridCol w="7323418">
                  <a:extLst>
                    <a:ext uri="{9D8B030D-6E8A-4147-A177-3AD203B41FA5}">
                      <a16:colId xmlns:a16="http://schemas.microsoft.com/office/drawing/2014/main" val="2390090303"/>
                    </a:ext>
                  </a:extLst>
                </a:gridCol>
              </a:tblGrid>
              <a:tr h="370840">
                <a:tc>
                  <a:txBody>
                    <a:bodyPr/>
                    <a:lstStyle/>
                    <a:p>
                      <a:r>
                        <a:rPr lang="nl-NL" dirty="0"/>
                        <a:t>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b="1" dirty="0"/>
                        <a:t>Gemeente (gebied)</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96678473"/>
                  </a:ext>
                </a:extLst>
              </a:tr>
              <a:tr h="370840">
                <a:tc>
                  <a:txBody>
                    <a:bodyPr/>
                    <a:lstStyle/>
                    <a:p>
                      <a:r>
                        <a:rPr lang="nl-NL" dirty="0"/>
                        <a:t>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200" dirty="0">
                          <a:solidFill>
                            <a:schemeClr val="tx1"/>
                          </a:solidFill>
                          <a:effectLst/>
                          <a:latin typeface="+mn-lt"/>
                          <a:ea typeface="+mn-ea"/>
                          <a:cs typeface="+mn-cs"/>
                        </a:rPr>
                        <a:t>Een gemeente is een afgebakend gedeelte van het grondgebied van Nederland, onder zeggenschap van een openbaar lichaam met diverse bestuurlijke taken, ingesteld op basis van artikel 123 van de Grondwet en de Gemeentewet.</a:t>
                      </a:r>
                      <a:endParaRPr lang="nl-NL" i="0"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dirty="0"/>
                        <a:t>Herkomst definitie: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Grondwet en Gemeentewet.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1668506833"/>
                  </a:ext>
                </a:extLst>
              </a:tr>
              <a:tr h="370840">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648771490"/>
                  </a:ext>
                </a:extLst>
              </a:tr>
              <a:tr h="370840">
                <a:tc>
                  <a:txBody>
                    <a:bodyPr/>
                    <a:lstStyle/>
                    <a:p>
                      <a:r>
                        <a:rPr lang="nl-NL" dirty="0"/>
                        <a:t>Gevolgen afbakening: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Het betreft hier de gemeentegrenzen zoals opgenomen in de basisregistratie kadaster.</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45471462"/>
                  </a:ext>
                </a:extLst>
              </a:tr>
              <a:tr h="370840">
                <a:tc>
                  <a:txBody>
                    <a:bodyPr/>
                    <a:lstStyle/>
                    <a:p>
                      <a:r>
                        <a:rPr lang="nl-NL" dirty="0"/>
                        <a:t>Toelichting: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664036199"/>
                  </a:ext>
                </a:extLst>
              </a:tr>
            </a:tbl>
          </a:graphicData>
        </a:graphic>
      </p:graphicFrame>
    </p:spTree>
    <p:extLst>
      <p:ext uri="{BB962C8B-B14F-4D97-AF65-F5344CB8AC3E}">
        <p14:creationId xmlns:p14="http://schemas.microsoft.com/office/powerpoint/2010/main" val="549027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Eigenschappen Gemeentegrenzen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8" name="Tabel 4">
            <a:extLst>
              <a:ext uri="{FF2B5EF4-FFF2-40B4-BE49-F238E27FC236}">
                <a16:creationId xmlns:a16="http://schemas.microsoft.com/office/drawing/2014/main" id="{7E338853-AA29-45D7-81F7-91C667C04B07}"/>
              </a:ext>
            </a:extLst>
          </p:cNvPr>
          <p:cNvGraphicFramePr>
            <a:graphicFrameLocks/>
          </p:cNvGraphicFramePr>
          <p:nvPr>
            <p:extLst>
              <p:ext uri="{D42A27DB-BD31-4B8C-83A1-F6EECF244321}">
                <p14:modId xmlns:p14="http://schemas.microsoft.com/office/powerpoint/2010/main" val="2725184747"/>
              </p:ext>
            </p:extLst>
          </p:nvPr>
        </p:nvGraphicFramePr>
        <p:xfrm>
          <a:off x="838200" y="1624439"/>
          <a:ext cx="10413252" cy="4582160"/>
        </p:xfrm>
        <a:graphic>
          <a:graphicData uri="http://schemas.openxmlformats.org/drawingml/2006/table">
            <a:tbl>
              <a:tblPr firstRow="1" bandRow="1"/>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Eigenschap</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Beschrijving</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solidFill>
                      <a:srgbClr val="00A9F3">
                        <a:lumMod val="60000"/>
                        <a:lumOff val="40000"/>
                      </a:srgbClr>
                    </a:solidFill>
                  </a:tcPr>
                </a:tc>
                <a:extLst>
                  <a:ext uri="{0D108BD9-81ED-4DB2-BD59-A6C34878D82A}">
                    <a16:rowId xmlns:a16="http://schemas.microsoft.com/office/drawing/2014/main" val="269667847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Identificatie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unieke aanduiding van een gemeente.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Gemeentecode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codering van een gemeente zoals deze door het CBS wordt gebruikt.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518671"/>
                  </a:ext>
                </a:extLst>
              </a:tr>
              <a:tr h="370840">
                <a:tc>
                  <a:txBody>
                    <a:bodyPr/>
                    <a:lstStyle/>
                    <a:p>
                      <a:r>
                        <a:rPr lang="nl-NL" dirty="0"/>
                        <a:t>Formele naam</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naam van een gemeente zoals formeel benoemd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5041972"/>
                  </a:ext>
                </a:extLst>
              </a:tr>
              <a:tr h="370840">
                <a:tc>
                  <a:txBody>
                    <a:bodyPr/>
                    <a:lstStyle/>
                    <a:p>
                      <a:r>
                        <a:rPr lang="nl-NL" sz="1800" kern="1200" dirty="0">
                          <a:solidFill>
                            <a:schemeClr val="tx1"/>
                          </a:solidFill>
                          <a:effectLst/>
                          <a:latin typeface="+mn-lt"/>
                          <a:ea typeface="+mn-ea"/>
                          <a:cs typeface="+mn-cs"/>
                        </a:rPr>
                        <a:t>Alternatieve naam</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Een alternatieve benaming van een gemeente zoals deze bekend staat in het Fries (bij een formele benaming in het Nederlands) of in het Nederlands (bij een formele benaming in het Fries)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Nee</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2248787"/>
                  </a:ext>
                </a:extLst>
              </a:tr>
              <a:tr h="370840">
                <a:tc>
                  <a:txBody>
                    <a:bodyPr/>
                    <a:lstStyle/>
                    <a:p>
                      <a:r>
                        <a:rPr lang="nl-NL" sz="1800" kern="1200" dirty="0">
                          <a:solidFill>
                            <a:schemeClr val="tx1"/>
                          </a:solidFill>
                          <a:effectLst/>
                          <a:latin typeface="+mn-lt"/>
                          <a:ea typeface="+mn-ea"/>
                          <a:cs typeface="+mn-cs"/>
                        </a:rPr>
                        <a:t>Geometrie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sz="1800" kern="1200" dirty="0">
                          <a:solidFill>
                            <a:schemeClr val="tx1"/>
                          </a:solidFill>
                          <a:effectLst/>
                          <a:latin typeface="+mn-lt"/>
                          <a:ea typeface="+mn-ea"/>
                          <a:cs typeface="+mn-cs"/>
                        </a:rPr>
                        <a:t>De geometrische representatie van de randen van het gebied dat als gemeente is benoemd.</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516276"/>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Status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kern="1200" dirty="0">
                          <a:solidFill>
                            <a:schemeClr val="tx1"/>
                          </a:solidFill>
                          <a:effectLst/>
                          <a:latin typeface="Arial"/>
                          <a:ea typeface="+mn-ea"/>
                          <a:cs typeface="+mn-cs"/>
                        </a:rPr>
                        <a:t>De fase van de levenscyclus waarin de gemeente zich bevindt.</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8506833"/>
                  </a:ext>
                </a:extLst>
              </a:tr>
              <a:tr h="370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Overige metagegevens</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sz="1800" i="1" kern="1200" dirty="0">
                          <a:solidFill>
                            <a:schemeClr val="tx1"/>
                          </a:solidFill>
                          <a:effectLst/>
                          <a:latin typeface="Arial"/>
                          <a:ea typeface="+mn-ea"/>
                          <a:cs typeface="+mn-cs"/>
                        </a:rPr>
                        <a:t>later uitwerken op basis van kaderuitwerking meta-informatie.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nl-NL" dirty="0"/>
                        <a:t>&lt;Ja&gt;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7133379"/>
                  </a:ext>
                </a:extLst>
              </a:tr>
            </a:tbl>
          </a:graphicData>
        </a:graphic>
      </p:graphicFrame>
    </p:spTree>
    <p:extLst>
      <p:ext uri="{BB962C8B-B14F-4D97-AF65-F5344CB8AC3E}">
        <p14:creationId xmlns:p14="http://schemas.microsoft.com/office/powerpoint/2010/main" val="2073872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Relaties Gemeentegrenzen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6" name="Tabel 4">
            <a:extLst>
              <a:ext uri="{FF2B5EF4-FFF2-40B4-BE49-F238E27FC236}">
                <a16:creationId xmlns:a16="http://schemas.microsoft.com/office/drawing/2014/main" id="{6BFBA714-8CA6-468A-8E6D-CE8AAE9F8FDE}"/>
              </a:ext>
            </a:extLst>
          </p:cNvPr>
          <p:cNvGraphicFramePr>
            <a:graphicFrameLocks noGrp="1"/>
          </p:cNvGraphicFramePr>
          <p:nvPr>
            <p:ph idx="1"/>
            <p:extLst>
              <p:ext uri="{D42A27DB-BD31-4B8C-83A1-F6EECF244321}">
                <p14:modId xmlns:p14="http://schemas.microsoft.com/office/powerpoint/2010/main" val="3795493901"/>
              </p:ext>
            </p:extLst>
          </p:nvPr>
        </p:nvGraphicFramePr>
        <p:xfrm>
          <a:off x="838200" y="1930738"/>
          <a:ext cx="10413252" cy="74168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6903738">
                  <a:extLst>
                    <a:ext uri="{9D8B030D-6E8A-4147-A177-3AD203B41FA5}">
                      <a16:colId xmlns:a16="http://schemas.microsoft.com/office/drawing/2014/main" val="2390090303"/>
                    </a:ext>
                  </a:extLst>
                </a:gridCol>
                <a:gridCol w="1117600">
                  <a:extLst>
                    <a:ext uri="{9D8B030D-6E8A-4147-A177-3AD203B41FA5}">
                      <a16:colId xmlns:a16="http://schemas.microsoft.com/office/drawing/2014/main" val="3996687450"/>
                    </a:ext>
                  </a:extLst>
                </a:gridCol>
              </a:tblGrid>
              <a:tr h="370840">
                <a:tc>
                  <a:txBody>
                    <a:bodyPr/>
                    <a:lstStyle/>
                    <a:p>
                      <a:r>
                        <a:rPr lang="nl-NL" dirty="0"/>
                        <a:t>Relatiesoort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Relatierol</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dirty="0"/>
                        <a:t>Verplicht</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Ligt in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Gerelateerde provincie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dirty="0"/>
                        <a:t>Ja</a:t>
                      </a:r>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bl>
          </a:graphicData>
        </a:graphic>
      </p:graphicFrame>
    </p:spTree>
    <p:extLst>
      <p:ext uri="{BB962C8B-B14F-4D97-AF65-F5344CB8AC3E}">
        <p14:creationId xmlns:p14="http://schemas.microsoft.com/office/powerpoint/2010/main" val="3637321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Waarden Gemeentegrenzen</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aphicFrame>
        <p:nvGraphicFramePr>
          <p:cNvPr id="7" name="Tabel 4">
            <a:extLst>
              <a:ext uri="{FF2B5EF4-FFF2-40B4-BE49-F238E27FC236}">
                <a16:creationId xmlns:a16="http://schemas.microsoft.com/office/drawing/2014/main" id="{39B7D617-CCAA-45D2-AE93-A36656CF0369}"/>
              </a:ext>
            </a:extLst>
          </p:cNvPr>
          <p:cNvGraphicFramePr>
            <a:graphicFrameLocks noGrp="1"/>
          </p:cNvGraphicFramePr>
          <p:nvPr>
            <p:ph idx="1"/>
            <p:extLst>
              <p:ext uri="{D42A27DB-BD31-4B8C-83A1-F6EECF244321}">
                <p14:modId xmlns:p14="http://schemas.microsoft.com/office/powerpoint/2010/main" val="3146091394"/>
              </p:ext>
            </p:extLst>
          </p:nvPr>
        </p:nvGraphicFramePr>
        <p:xfrm>
          <a:off x="838200" y="1930738"/>
          <a:ext cx="10413252" cy="1483360"/>
        </p:xfrm>
        <a:graphic>
          <a:graphicData uri="http://schemas.openxmlformats.org/drawingml/2006/table">
            <a:tbl>
              <a:tblPr firstRow="1" bandRow="1">
                <a:tableStyleId>{5940675A-B579-460E-94D1-54222C63F5DA}</a:tableStyleId>
              </a:tblPr>
              <a:tblGrid>
                <a:gridCol w="2391914">
                  <a:extLst>
                    <a:ext uri="{9D8B030D-6E8A-4147-A177-3AD203B41FA5}">
                      <a16:colId xmlns:a16="http://schemas.microsoft.com/office/drawing/2014/main" val="61864309"/>
                    </a:ext>
                  </a:extLst>
                </a:gridCol>
                <a:gridCol w="8021338">
                  <a:extLst>
                    <a:ext uri="{9D8B030D-6E8A-4147-A177-3AD203B41FA5}">
                      <a16:colId xmlns:a16="http://schemas.microsoft.com/office/drawing/2014/main" val="2390090303"/>
                    </a:ext>
                  </a:extLst>
                </a:gridCol>
              </a:tblGrid>
              <a:tr h="370840">
                <a:tc>
                  <a:txBody>
                    <a:bodyPr/>
                    <a:lstStyle/>
                    <a:p>
                      <a:r>
                        <a:rPr lang="nl-NL" sz="1800" kern="1200" dirty="0">
                          <a:solidFill>
                            <a:schemeClr val="tx1"/>
                          </a:solidFill>
                          <a:effectLst/>
                          <a:latin typeface="+mn-lt"/>
                          <a:ea typeface="+mn-ea"/>
                          <a:cs typeface="+mn-cs"/>
                        </a:rPr>
                        <a:t>Waarde Status</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tc>
                  <a:txBody>
                    <a:bodyPr/>
                    <a:lstStyle/>
                    <a:p>
                      <a:r>
                        <a:rPr lang="nl-NL" sz="1800" kern="1200" dirty="0">
                          <a:solidFill>
                            <a:schemeClr val="tx1"/>
                          </a:solidFill>
                          <a:effectLst/>
                          <a:latin typeface="+mn-lt"/>
                          <a:ea typeface="+mn-ea"/>
                          <a:cs typeface="+mn-cs"/>
                        </a:rPr>
                        <a:t>Beschrijving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96678473"/>
                  </a:ext>
                </a:extLst>
              </a:tr>
              <a:tr h="370840">
                <a:tc>
                  <a:txBody>
                    <a:bodyPr/>
                    <a:lstStyle/>
                    <a:p>
                      <a:r>
                        <a:rPr lang="nl-NL" sz="1800" kern="1200" dirty="0">
                          <a:solidFill>
                            <a:schemeClr val="tx1"/>
                          </a:solidFill>
                          <a:effectLst/>
                          <a:latin typeface="+mn-lt"/>
                          <a:ea typeface="+mn-ea"/>
                          <a:cs typeface="+mn-cs"/>
                        </a:rPr>
                        <a:t>Aangewezen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Gemeente is formeel aangewezen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4261402200"/>
                  </a:ext>
                </a:extLst>
              </a:tr>
              <a:tr h="370840">
                <a:tc>
                  <a:txBody>
                    <a:bodyPr/>
                    <a:lstStyle/>
                    <a:p>
                      <a:r>
                        <a:rPr lang="nl-NL" sz="1800" kern="1200" dirty="0">
                          <a:solidFill>
                            <a:schemeClr val="tx1"/>
                          </a:solidFill>
                          <a:effectLst/>
                          <a:latin typeface="+mn-lt"/>
                          <a:ea typeface="+mn-ea"/>
                          <a:cs typeface="+mn-cs"/>
                        </a:rPr>
                        <a:t>Ingetrokken</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Gemeente is formeel ingetrokken door het bevoegd gezag.</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2906880472"/>
                  </a:ext>
                </a:extLst>
              </a:tr>
              <a:tr h="370840">
                <a:tc>
                  <a:txBody>
                    <a:bodyPr/>
                    <a:lstStyle/>
                    <a:p>
                      <a:r>
                        <a:rPr lang="nl-NL" sz="1800" kern="1200" dirty="0">
                          <a:solidFill>
                            <a:schemeClr val="tx1"/>
                          </a:solidFill>
                          <a:effectLst/>
                          <a:latin typeface="+mn-lt"/>
                          <a:ea typeface="+mn-ea"/>
                          <a:cs typeface="+mn-cs"/>
                        </a:rPr>
                        <a:t>Ten onrechte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tc>
                  <a:txBody>
                    <a:bodyPr/>
                    <a:lstStyle/>
                    <a:p>
                      <a:r>
                        <a:rPr lang="nl-NL" sz="1800" kern="1200" dirty="0">
                          <a:solidFill>
                            <a:schemeClr val="tx1"/>
                          </a:solidFill>
                          <a:effectLst/>
                          <a:latin typeface="+mn-lt"/>
                          <a:ea typeface="+mn-ea"/>
                          <a:cs typeface="+mn-cs"/>
                        </a:rPr>
                        <a:t>Gemeente is ten onrechte opgevoerd in de registratie.</a:t>
                      </a:r>
                      <a:endParaRPr lang="nl-NL" dirty="0"/>
                    </a:p>
                  </a:txBody>
                  <a:tcPr>
                    <a:lnL w="12700" cap="flat" cmpd="sng" algn="ctr">
                      <a:solidFill>
                        <a:srgbClr val="004388"/>
                      </a:solidFill>
                      <a:prstDash val="solid"/>
                      <a:round/>
                      <a:headEnd type="none" w="med" len="med"/>
                      <a:tailEnd type="none" w="med" len="med"/>
                    </a:lnL>
                    <a:lnR w="12700" cap="flat" cmpd="sng" algn="ctr">
                      <a:solidFill>
                        <a:srgbClr val="004388"/>
                      </a:solidFill>
                      <a:prstDash val="solid"/>
                      <a:round/>
                      <a:headEnd type="none" w="med" len="med"/>
                      <a:tailEnd type="none" w="med" len="med"/>
                    </a:lnR>
                    <a:lnT w="12700" cap="flat" cmpd="sng" algn="ctr">
                      <a:solidFill>
                        <a:srgbClr val="004388"/>
                      </a:solidFill>
                      <a:prstDash val="solid"/>
                      <a:round/>
                      <a:headEnd type="none" w="med" len="med"/>
                      <a:tailEnd type="none" w="med" len="med"/>
                    </a:lnT>
                    <a:lnB w="12700" cap="flat" cmpd="sng" algn="ctr">
                      <a:solidFill>
                        <a:srgbClr val="004388"/>
                      </a:solidFill>
                      <a:prstDash val="solid"/>
                      <a:round/>
                      <a:headEnd type="none" w="med" len="med"/>
                      <a:tailEnd type="none" w="med" len="med"/>
                    </a:lnB>
                  </a:tcPr>
                </a:tc>
                <a:extLst>
                  <a:ext uri="{0D108BD9-81ED-4DB2-BD59-A6C34878D82A}">
                    <a16:rowId xmlns:a16="http://schemas.microsoft.com/office/drawing/2014/main" val="353119568"/>
                  </a:ext>
                </a:extLst>
              </a:tr>
            </a:tbl>
          </a:graphicData>
        </a:graphic>
      </p:graphicFrame>
    </p:spTree>
    <p:extLst>
      <p:ext uri="{BB962C8B-B14F-4D97-AF65-F5344CB8AC3E}">
        <p14:creationId xmlns:p14="http://schemas.microsoft.com/office/powerpoint/2010/main" val="2476607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a:t>Plaats in het conceptuele model</a:t>
            </a:r>
          </a:p>
        </p:txBody>
      </p:sp>
      <p:sp>
        <p:nvSpPr>
          <p:cNvPr id="4" name="Tijdelijke aanduiding voor voettekst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00" b="0" i="0" u="none" strike="noStrike" kern="1200" cap="none" spc="0" normalizeH="0" baseline="0" noProof="0">
                <a:ln>
                  <a:noFill/>
                </a:ln>
                <a:solidFill>
                  <a:srgbClr val="01689B"/>
                </a:solidFill>
                <a:effectLst/>
                <a:uLnTx/>
                <a:uFillTx/>
                <a:latin typeface="Verdana"/>
                <a:ea typeface="+mn-ea"/>
                <a:cs typeface="+mn-cs"/>
              </a:rPr>
              <a:t>Ministerie van Binnenlandse Zaken en Koninkrijksrelaties</a:t>
            </a:r>
            <a:endParaRPr kumimoji="0" lang="nl-NL" sz="1000" b="0" i="0" u="none" strike="noStrike" kern="1200" cap="none" spc="0" normalizeH="0" baseline="0" noProof="0" dirty="0">
              <a:ln>
                <a:noFill/>
              </a:ln>
              <a:solidFill>
                <a:srgbClr val="01689B"/>
              </a:solidFill>
              <a:effectLst/>
              <a:uLnTx/>
              <a:uFillTx/>
              <a:latin typeface="Verdana"/>
              <a:ea typeface="+mn-ea"/>
              <a:cs typeface="+mn-cs"/>
            </a:endParaRPr>
          </a:p>
        </p:txBody>
      </p:sp>
      <p:sp>
        <p:nvSpPr>
          <p:cNvPr id="5" name="Tijdelijke aanduiding voor dianumm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F533A3-5724-42DD-B4BF-BFDDF3125353}" type="slidenum">
              <a:rPr kumimoji="0" lang="nl-NL" sz="1200" b="0" i="0" u="none" strike="noStrike" kern="1200" cap="none" spc="0" normalizeH="0" baseline="0" noProof="0" smtClean="0">
                <a:ln>
                  <a:noFill/>
                </a:ln>
                <a:solidFill>
                  <a:srgbClr val="01689B"/>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dirty="0">
              <a:ln>
                <a:noFill/>
              </a:ln>
              <a:solidFill>
                <a:srgbClr val="01689B"/>
              </a:solidFill>
              <a:effectLst/>
              <a:uLnTx/>
              <a:uFillTx/>
              <a:latin typeface="Verdana"/>
              <a:ea typeface="+mn-ea"/>
              <a:cs typeface="+mn-cs"/>
            </a:endParaRPr>
          </a:p>
        </p:txBody>
      </p:sp>
      <p:grpSp>
        <p:nvGrpSpPr>
          <p:cNvPr id="31" name="Groep 30">
            <a:extLst>
              <a:ext uri="{FF2B5EF4-FFF2-40B4-BE49-F238E27FC236}">
                <a16:creationId xmlns:a16="http://schemas.microsoft.com/office/drawing/2014/main" id="{4490AFF0-E3A4-4697-95E4-72B19FC21C96}"/>
              </a:ext>
            </a:extLst>
          </p:cNvPr>
          <p:cNvGrpSpPr/>
          <p:nvPr/>
        </p:nvGrpSpPr>
        <p:grpSpPr>
          <a:xfrm>
            <a:off x="4566448" y="1634247"/>
            <a:ext cx="2976283" cy="998070"/>
            <a:chOff x="1691341" y="1571812"/>
            <a:chExt cx="2976283" cy="998070"/>
          </a:xfrm>
        </p:grpSpPr>
        <p:sp>
          <p:nvSpPr>
            <p:cNvPr id="32" name="Rechthoek 31">
              <a:extLst>
                <a:ext uri="{FF2B5EF4-FFF2-40B4-BE49-F238E27FC236}">
                  <a16:creationId xmlns:a16="http://schemas.microsoft.com/office/drawing/2014/main" id="{F8CA630D-E79E-45A3-8903-832E431754EF}"/>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33" name="Tekstvak 32">
              <a:extLst>
                <a:ext uri="{FF2B5EF4-FFF2-40B4-BE49-F238E27FC236}">
                  <a16:creationId xmlns:a16="http://schemas.microsoft.com/office/drawing/2014/main" id="{0BA5AF6E-B837-45CC-BA16-4C751D749FC1}"/>
                </a:ext>
              </a:extLst>
            </p:cNvPr>
            <p:cNvSpPr txBox="1"/>
            <p:nvPr/>
          </p:nvSpPr>
          <p:spPr>
            <a:xfrm>
              <a:off x="1953762" y="1655348"/>
              <a:ext cx="2451440" cy="830997"/>
            </a:xfrm>
            <a:prstGeom prst="rect">
              <a:avLst/>
            </a:prstGeom>
            <a:noFill/>
          </p:spPr>
          <p:txBody>
            <a:bodyPr wrap="none" rtlCol="0">
              <a:spAutoFit/>
            </a:bodyPr>
            <a:lstStyle/>
            <a:p>
              <a:pPr marL="0" marR="0" lvl="0" indent="0" algn="ctr" defTabSz="912813"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000000"/>
                  </a:solidFill>
                  <a:effectLst/>
                  <a:uLnTx/>
                  <a:uFillTx/>
                  <a:latin typeface="Calibri" charset="0"/>
                  <a:ea typeface="ＭＳ Ｐゴシック" charset="-128"/>
                </a:rPr>
                <a:t>Registratief object</a:t>
              </a:r>
            </a:p>
            <a:p>
              <a:pPr marL="0" marR="0" lvl="0" indent="0" algn="ctr" defTabSz="912813"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000000"/>
                  </a:solidFill>
                  <a:effectLst/>
                  <a:uLnTx/>
                  <a:uFillTx/>
                  <a:latin typeface="Calibri" charset="0"/>
                  <a:ea typeface="ＭＳ Ｐゴシック" charset="-128"/>
                </a:rPr>
                <a:t>(NEN 3610)</a:t>
              </a:r>
            </a:p>
          </p:txBody>
        </p:sp>
      </p:grpSp>
      <p:grpSp>
        <p:nvGrpSpPr>
          <p:cNvPr id="34" name="Groep 33">
            <a:extLst>
              <a:ext uri="{FF2B5EF4-FFF2-40B4-BE49-F238E27FC236}">
                <a16:creationId xmlns:a16="http://schemas.microsoft.com/office/drawing/2014/main" id="{C5307DB7-2F95-4854-A777-678B4FD46928}"/>
              </a:ext>
            </a:extLst>
          </p:cNvPr>
          <p:cNvGrpSpPr/>
          <p:nvPr/>
        </p:nvGrpSpPr>
        <p:grpSpPr>
          <a:xfrm>
            <a:off x="186955" y="3825603"/>
            <a:ext cx="1519876" cy="998070"/>
            <a:chOff x="1691341" y="1571812"/>
            <a:chExt cx="2976283" cy="998070"/>
          </a:xfrm>
        </p:grpSpPr>
        <p:sp>
          <p:nvSpPr>
            <p:cNvPr id="35" name="Rechthoek 34">
              <a:extLst>
                <a:ext uri="{FF2B5EF4-FFF2-40B4-BE49-F238E27FC236}">
                  <a16:creationId xmlns:a16="http://schemas.microsoft.com/office/drawing/2014/main" id="{AE019F15-2EF5-4E44-AE14-52995E90F0FD}"/>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36" name="Tekstvak 35">
              <a:extLst>
                <a:ext uri="{FF2B5EF4-FFF2-40B4-BE49-F238E27FC236}">
                  <a16:creationId xmlns:a16="http://schemas.microsoft.com/office/drawing/2014/main" id="{E2FEED44-55AC-44BB-B43A-84A393DF133A}"/>
                </a:ext>
              </a:extLst>
            </p:cNvPr>
            <p:cNvSpPr txBox="1"/>
            <p:nvPr/>
          </p:nvSpPr>
          <p:spPr>
            <a:xfrm>
              <a:off x="1772741" y="1840014"/>
              <a:ext cx="1503939" cy="461665"/>
            </a:xfrm>
            <a:prstGeom prst="rect">
              <a:avLst/>
            </a:prstGeom>
            <a:noFill/>
          </p:spPr>
          <p:txBody>
            <a:bodyPr wrap="non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000000"/>
                  </a:solidFill>
                  <a:effectLst/>
                  <a:uLnTx/>
                  <a:uFillTx/>
                  <a:latin typeface="Calibri" charset="0"/>
                  <a:ea typeface="ＭＳ Ｐゴシック" charset="-128"/>
                </a:rPr>
                <a:t>Gemeente</a:t>
              </a:r>
            </a:p>
          </p:txBody>
        </p:sp>
      </p:grpSp>
      <p:sp>
        <p:nvSpPr>
          <p:cNvPr id="37" name="Gelijkbenige driehoek 36">
            <a:extLst>
              <a:ext uri="{FF2B5EF4-FFF2-40B4-BE49-F238E27FC236}">
                <a16:creationId xmlns:a16="http://schemas.microsoft.com/office/drawing/2014/main" id="{A7ABA052-D161-4106-B890-EA61613CEBEE}"/>
              </a:ext>
            </a:extLst>
          </p:cNvPr>
          <p:cNvSpPr/>
          <p:nvPr/>
        </p:nvSpPr>
        <p:spPr>
          <a:xfrm>
            <a:off x="5886401" y="2610979"/>
            <a:ext cx="502020" cy="406400"/>
          </a:xfrm>
          <a:prstGeom prst="triangle">
            <a:avLst/>
          </a:prstGeom>
          <a:solidFill>
            <a:srgbClr val="8EBAE5"/>
          </a:solidFill>
          <a:ln w="12700" cap="flat" cmpd="sng" algn="ctr">
            <a:solidFill>
              <a:srgbClr val="8EBAE5">
                <a:shade val="50000"/>
              </a:srgbClr>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grpSp>
        <p:nvGrpSpPr>
          <p:cNvPr id="38" name="Groep 37">
            <a:extLst>
              <a:ext uri="{FF2B5EF4-FFF2-40B4-BE49-F238E27FC236}">
                <a16:creationId xmlns:a16="http://schemas.microsoft.com/office/drawing/2014/main" id="{8EB5FBCF-9E8F-4244-8EA4-9AF0CEF9A5A8}"/>
              </a:ext>
            </a:extLst>
          </p:cNvPr>
          <p:cNvGrpSpPr/>
          <p:nvPr/>
        </p:nvGrpSpPr>
        <p:grpSpPr>
          <a:xfrm>
            <a:off x="3659205" y="3842604"/>
            <a:ext cx="1599139" cy="998070"/>
            <a:chOff x="1691341" y="1571812"/>
            <a:chExt cx="2976283" cy="998070"/>
          </a:xfrm>
        </p:grpSpPr>
        <p:sp>
          <p:nvSpPr>
            <p:cNvPr id="39" name="Rechthoek 38">
              <a:extLst>
                <a:ext uri="{FF2B5EF4-FFF2-40B4-BE49-F238E27FC236}">
                  <a16:creationId xmlns:a16="http://schemas.microsoft.com/office/drawing/2014/main" id="{5E83F2C8-4110-4ACD-AE19-93728EABD10D}"/>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40" name="Tekstvak 39">
              <a:extLst>
                <a:ext uri="{FF2B5EF4-FFF2-40B4-BE49-F238E27FC236}">
                  <a16:creationId xmlns:a16="http://schemas.microsoft.com/office/drawing/2014/main" id="{31695C43-0EC5-4184-89CD-A7BEDA53FC18}"/>
                </a:ext>
              </a:extLst>
            </p:cNvPr>
            <p:cNvSpPr txBox="1"/>
            <p:nvPr/>
          </p:nvSpPr>
          <p:spPr>
            <a:xfrm>
              <a:off x="1809679" y="1833604"/>
              <a:ext cx="2521436" cy="461665"/>
            </a:xfrm>
            <a:prstGeom prst="rect">
              <a:avLst/>
            </a:prstGeom>
            <a:noFill/>
          </p:spPr>
          <p:txBody>
            <a:bodyPr wrap="squar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000000"/>
                  </a:solidFill>
                  <a:effectLst/>
                  <a:uLnTx/>
                  <a:uFillTx/>
                  <a:latin typeface="Calibri" charset="0"/>
                  <a:ea typeface="ＭＳ Ｐゴシック" charset="-128"/>
                </a:rPr>
                <a:t>Provincie</a:t>
              </a:r>
            </a:p>
          </p:txBody>
        </p:sp>
      </p:grpSp>
      <p:cxnSp>
        <p:nvCxnSpPr>
          <p:cNvPr id="47" name="Verbindingslijn: gebogen 46">
            <a:extLst>
              <a:ext uri="{FF2B5EF4-FFF2-40B4-BE49-F238E27FC236}">
                <a16:creationId xmlns:a16="http://schemas.microsoft.com/office/drawing/2014/main" id="{277DD490-5C71-4208-8873-C7921A29B7CE}"/>
              </a:ext>
            </a:extLst>
          </p:cNvPr>
          <p:cNvCxnSpPr>
            <a:cxnSpLocks/>
            <a:stCxn id="37" idx="3"/>
            <a:endCxn id="35" idx="0"/>
          </p:cNvCxnSpPr>
          <p:nvPr/>
        </p:nvCxnSpPr>
        <p:spPr>
          <a:xfrm rot="5400000">
            <a:off x="3138040" y="826232"/>
            <a:ext cx="808224" cy="5190518"/>
          </a:xfrm>
          <a:prstGeom prst="bentConnector3">
            <a:avLst>
              <a:gd name="adj1" fmla="val 50000"/>
            </a:avLst>
          </a:prstGeom>
          <a:noFill/>
          <a:ln w="25400" cap="flat" cmpd="sng" algn="ctr">
            <a:solidFill>
              <a:srgbClr val="8EBAE5"/>
            </a:solidFill>
            <a:prstDash val="solid"/>
            <a:miter lim="800000"/>
          </a:ln>
          <a:effectLst/>
        </p:spPr>
      </p:cxnSp>
      <p:grpSp>
        <p:nvGrpSpPr>
          <p:cNvPr id="53" name="Groep 52">
            <a:extLst>
              <a:ext uri="{FF2B5EF4-FFF2-40B4-BE49-F238E27FC236}">
                <a16:creationId xmlns:a16="http://schemas.microsoft.com/office/drawing/2014/main" id="{739BDAEE-137A-43BA-B850-ED1BA21B547C}"/>
              </a:ext>
            </a:extLst>
          </p:cNvPr>
          <p:cNvGrpSpPr/>
          <p:nvPr/>
        </p:nvGrpSpPr>
        <p:grpSpPr>
          <a:xfrm>
            <a:off x="5358946" y="3841400"/>
            <a:ext cx="733416" cy="998070"/>
            <a:chOff x="1691341" y="1571812"/>
            <a:chExt cx="2976283" cy="998070"/>
          </a:xfrm>
        </p:grpSpPr>
        <p:sp>
          <p:nvSpPr>
            <p:cNvPr id="54" name="Rechthoek 53">
              <a:extLst>
                <a:ext uri="{FF2B5EF4-FFF2-40B4-BE49-F238E27FC236}">
                  <a16:creationId xmlns:a16="http://schemas.microsoft.com/office/drawing/2014/main" id="{CBA34B0C-35B0-40B2-A4C9-2DD2E11697AE}"/>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55" name="Tekstvak 54">
              <a:extLst>
                <a:ext uri="{FF2B5EF4-FFF2-40B4-BE49-F238E27FC236}">
                  <a16:creationId xmlns:a16="http://schemas.microsoft.com/office/drawing/2014/main" id="{2643D650-FCA3-4638-A991-8DCB5205CB6F}"/>
                </a:ext>
              </a:extLst>
            </p:cNvPr>
            <p:cNvSpPr txBox="1"/>
            <p:nvPr/>
          </p:nvSpPr>
          <p:spPr>
            <a:xfrm>
              <a:off x="1999615" y="1843001"/>
              <a:ext cx="635110" cy="461665"/>
            </a:xfrm>
            <a:prstGeom prst="rect">
              <a:avLst/>
            </a:prstGeom>
            <a:noFill/>
          </p:spPr>
          <p:txBody>
            <a:bodyPr wrap="non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000000"/>
                  </a:solidFill>
                  <a:effectLst/>
                  <a:uLnTx/>
                  <a:uFillTx/>
                  <a:latin typeface="Calibri" charset="0"/>
                  <a:ea typeface="ＭＳ Ｐゴシック" charset="-128"/>
                </a:rPr>
                <a:t>Rijk</a:t>
              </a:r>
            </a:p>
          </p:txBody>
        </p:sp>
      </p:grpSp>
      <p:cxnSp>
        <p:nvCxnSpPr>
          <p:cNvPr id="57" name="Verbindingslijn: gebogen 56">
            <a:extLst>
              <a:ext uri="{FF2B5EF4-FFF2-40B4-BE49-F238E27FC236}">
                <a16:creationId xmlns:a16="http://schemas.microsoft.com/office/drawing/2014/main" id="{67B33360-93A2-4019-A6C5-C829B67774DC}"/>
              </a:ext>
            </a:extLst>
          </p:cNvPr>
          <p:cNvCxnSpPr>
            <a:cxnSpLocks/>
            <a:stCxn id="37" idx="3"/>
            <a:endCxn id="39" idx="0"/>
          </p:cNvCxnSpPr>
          <p:nvPr/>
        </p:nvCxnSpPr>
        <p:spPr>
          <a:xfrm rot="5400000">
            <a:off x="4885481" y="2590673"/>
            <a:ext cx="825225" cy="1678636"/>
          </a:xfrm>
          <a:prstGeom prst="bentConnector3">
            <a:avLst>
              <a:gd name="adj1" fmla="val 50000"/>
            </a:avLst>
          </a:prstGeom>
          <a:noFill/>
          <a:ln w="25400" cap="flat" cmpd="sng" algn="ctr">
            <a:solidFill>
              <a:srgbClr val="8EBAE5"/>
            </a:solidFill>
            <a:prstDash val="solid"/>
            <a:miter lim="800000"/>
          </a:ln>
          <a:effectLst/>
        </p:spPr>
      </p:cxnSp>
      <p:cxnSp>
        <p:nvCxnSpPr>
          <p:cNvPr id="59" name="Verbindingslijn: gebogen 58">
            <a:extLst>
              <a:ext uri="{FF2B5EF4-FFF2-40B4-BE49-F238E27FC236}">
                <a16:creationId xmlns:a16="http://schemas.microsoft.com/office/drawing/2014/main" id="{B6C7AB97-2F9F-465F-8A26-E7C057ECEAEE}"/>
              </a:ext>
            </a:extLst>
          </p:cNvPr>
          <p:cNvCxnSpPr>
            <a:cxnSpLocks/>
            <a:stCxn id="37" idx="3"/>
            <a:endCxn id="54" idx="0"/>
          </p:cNvCxnSpPr>
          <p:nvPr/>
        </p:nvCxnSpPr>
        <p:spPr>
          <a:xfrm rot="5400000">
            <a:off x="5519523" y="3223511"/>
            <a:ext cx="824021" cy="411757"/>
          </a:xfrm>
          <a:prstGeom prst="bentConnector3">
            <a:avLst>
              <a:gd name="adj1" fmla="val 50000"/>
            </a:avLst>
          </a:prstGeom>
          <a:noFill/>
          <a:ln w="25400" cap="flat" cmpd="sng" algn="ctr">
            <a:solidFill>
              <a:srgbClr val="8EBAE5"/>
            </a:solidFill>
            <a:prstDash val="solid"/>
            <a:miter lim="800000"/>
          </a:ln>
          <a:effectLst/>
        </p:spPr>
      </p:cxnSp>
      <p:sp>
        <p:nvSpPr>
          <p:cNvPr id="66" name="Rechthoek 65">
            <a:extLst>
              <a:ext uri="{FF2B5EF4-FFF2-40B4-BE49-F238E27FC236}">
                <a16:creationId xmlns:a16="http://schemas.microsoft.com/office/drawing/2014/main" id="{798F75D2-2459-407F-998D-3CE200D9D98F}"/>
              </a:ext>
            </a:extLst>
          </p:cNvPr>
          <p:cNvSpPr/>
          <p:nvPr/>
        </p:nvSpPr>
        <p:spPr>
          <a:xfrm>
            <a:off x="1810549" y="3833995"/>
            <a:ext cx="1772875"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75" name="Tekstvak 74">
            <a:extLst>
              <a:ext uri="{FF2B5EF4-FFF2-40B4-BE49-F238E27FC236}">
                <a16:creationId xmlns:a16="http://schemas.microsoft.com/office/drawing/2014/main" id="{CBE15D41-1750-498D-A1A9-D42DE3C038C0}"/>
              </a:ext>
            </a:extLst>
          </p:cNvPr>
          <p:cNvSpPr txBox="1"/>
          <p:nvPr/>
        </p:nvSpPr>
        <p:spPr>
          <a:xfrm>
            <a:off x="1886330" y="4093804"/>
            <a:ext cx="1697094" cy="461665"/>
          </a:xfrm>
          <a:prstGeom prst="rect">
            <a:avLst/>
          </a:prstGeom>
          <a:noFill/>
        </p:spPr>
        <p:txBody>
          <a:bodyPr wrap="squar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sz="2400" b="0" i="0" u="none" strike="noStrike" kern="0" cap="none" spc="0" normalizeH="0" baseline="0" noProof="0" dirty="0">
                <a:ln>
                  <a:noFill/>
                </a:ln>
                <a:solidFill>
                  <a:srgbClr val="000000"/>
                </a:solidFill>
                <a:effectLst/>
                <a:uLnTx/>
                <a:uFillTx/>
                <a:latin typeface="Calibri" charset="0"/>
                <a:ea typeface="ＭＳ Ｐゴシック" charset="-128"/>
              </a:rPr>
              <a:t>Waterschap</a:t>
            </a:r>
          </a:p>
        </p:txBody>
      </p:sp>
      <p:cxnSp>
        <p:nvCxnSpPr>
          <p:cNvPr id="77" name="Verbindingslijn: gebogen 76">
            <a:extLst>
              <a:ext uri="{FF2B5EF4-FFF2-40B4-BE49-F238E27FC236}">
                <a16:creationId xmlns:a16="http://schemas.microsoft.com/office/drawing/2014/main" id="{303CCC81-A131-45EC-9051-7CF0EE64E8F6}"/>
              </a:ext>
            </a:extLst>
          </p:cNvPr>
          <p:cNvCxnSpPr>
            <a:cxnSpLocks/>
            <a:stCxn id="37" idx="3"/>
            <a:endCxn id="66" idx="0"/>
          </p:cNvCxnSpPr>
          <p:nvPr/>
        </p:nvCxnSpPr>
        <p:spPr>
          <a:xfrm rot="5400000">
            <a:off x="4008891" y="1705475"/>
            <a:ext cx="816616" cy="3440424"/>
          </a:xfrm>
          <a:prstGeom prst="bentConnector3">
            <a:avLst>
              <a:gd name="adj1" fmla="val 50000"/>
            </a:avLst>
          </a:prstGeom>
          <a:noFill/>
          <a:ln w="25400" cap="flat" cmpd="sng" algn="ctr">
            <a:solidFill>
              <a:srgbClr val="8EBAE5"/>
            </a:solidFill>
            <a:prstDash val="solid"/>
            <a:miter lim="800000"/>
          </a:ln>
          <a:effectLst/>
        </p:spPr>
      </p:cxnSp>
      <p:grpSp>
        <p:nvGrpSpPr>
          <p:cNvPr id="25" name="Groep 24">
            <a:extLst>
              <a:ext uri="{FF2B5EF4-FFF2-40B4-BE49-F238E27FC236}">
                <a16:creationId xmlns:a16="http://schemas.microsoft.com/office/drawing/2014/main" id="{2437AC8B-7317-45C7-96B9-B6F7344C2B7C}"/>
              </a:ext>
            </a:extLst>
          </p:cNvPr>
          <p:cNvGrpSpPr/>
          <p:nvPr/>
        </p:nvGrpSpPr>
        <p:grpSpPr>
          <a:xfrm>
            <a:off x="6175754" y="3841400"/>
            <a:ext cx="1839103" cy="998070"/>
            <a:chOff x="1691341" y="1571812"/>
            <a:chExt cx="2976283" cy="998070"/>
          </a:xfrm>
        </p:grpSpPr>
        <p:sp>
          <p:nvSpPr>
            <p:cNvPr id="26" name="Rechthoek 25">
              <a:extLst>
                <a:ext uri="{FF2B5EF4-FFF2-40B4-BE49-F238E27FC236}">
                  <a16:creationId xmlns:a16="http://schemas.microsoft.com/office/drawing/2014/main" id="{57387A38-2E5D-421E-B2CF-8EB9A21F9E26}"/>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27" name="Tekstvak 26">
              <a:extLst>
                <a:ext uri="{FF2B5EF4-FFF2-40B4-BE49-F238E27FC236}">
                  <a16:creationId xmlns:a16="http://schemas.microsoft.com/office/drawing/2014/main" id="{603C66BF-C1F9-4645-B48C-58385B9FAC28}"/>
                </a:ext>
              </a:extLst>
            </p:cNvPr>
            <p:cNvSpPr txBox="1"/>
            <p:nvPr/>
          </p:nvSpPr>
          <p:spPr>
            <a:xfrm>
              <a:off x="1918763" y="1747681"/>
              <a:ext cx="2521436" cy="646331"/>
            </a:xfrm>
            <a:prstGeom prst="rect">
              <a:avLst/>
            </a:prstGeom>
            <a:noFill/>
          </p:spPr>
          <p:txBody>
            <a:bodyPr wrap="squar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b="0" i="0" u="none" strike="noStrike" kern="0" cap="none" spc="0" normalizeH="0" baseline="0" noProof="0" dirty="0">
                  <a:ln>
                    <a:noFill/>
                  </a:ln>
                  <a:solidFill>
                    <a:srgbClr val="000000"/>
                  </a:solidFill>
                  <a:effectLst/>
                  <a:uLnTx/>
                  <a:uFillTx/>
                  <a:latin typeface="Calibri" charset="0"/>
                  <a:ea typeface="ＭＳ Ｐゴシック" charset="-128"/>
                </a:rPr>
                <a:t>NL Territoriale zee</a:t>
              </a:r>
            </a:p>
          </p:txBody>
        </p:sp>
      </p:grpSp>
      <p:grpSp>
        <p:nvGrpSpPr>
          <p:cNvPr id="29" name="Groep 28">
            <a:extLst>
              <a:ext uri="{FF2B5EF4-FFF2-40B4-BE49-F238E27FC236}">
                <a16:creationId xmlns:a16="http://schemas.microsoft.com/office/drawing/2014/main" id="{51F290A2-C9F1-425A-AD3F-45A48089810D}"/>
              </a:ext>
            </a:extLst>
          </p:cNvPr>
          <p:cNvGrpSpPr/>
          <p:nvPr/>
        </p:nvGrpSpPr>
        <p:grpSpPr>
          <a:xfrm>
            <a:off x="8098249" y="3841400"/>
            <a:ext cx="1697094" cy="1005401"/>
            <a:chOff x="1691341" y="1571812"/>
            <a:chExt cx="2976283" cy="1005401"/>
          </a:xfrm>
        </p:grpSpPr>
        <p:sp>
          <p:nvSpPr>
            <p:cNvPr id="30" name="Rechthoek 29">
              <a:extLst>
                <a:ext uri="{FF2B5EF4-FFF2-40B4-BE49-F238E27FC236}">
                  <a16:creationId xmlns:a16="http://schemas.microsoft.com/office/drawing/2014/main" id="{83A359D5-992E-41D4-9C0C-1518E23EC022}"/>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41" name="Tekstvak 40">
              <a:extLst>
                <a:ext uri="{FF2B5EF4-FFF2-40B4-BE49-F238E27FC236}">
                  <a16:creationId xmlns:a16="http://schemas.microsoft.com/office/drawing/2014/main" id="{4EEE542E-EFB8-4D5D-8649-5BF835C56727}"/>
                </a:ext>
              </a:extLst>
            </p:cNvPr>
            <p:cNvSpPr txBox="1"/>
            <p:nvPr/>
          </p:nvSpPr>
          <p:spPr>
            <a:xfrm>
              <a:off x="1918763" y="1653883"/>
              <a:ext cx="2521436" cy="923330"/>
            </a:xfrm>
            <a:prstGeom prst="rect">
              <a:avLst/>
            </a:prstGeom>
            <a:noFill/>
          </p:spPr>
          <p:txBody>
            <a:bodyPr wrap="squar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b="0" i="0" u="none" strike="noStrike" kern="0" cap="none" spc="0" normalizeH="0" baseline="0" noProof="0" dirty="0">
                  <a:ln>
                    <a:noFill/>
                  </a:ln>
                  <a:solidFill>
                    <a:srgbClr val="000000"/>
                  </a:solidFill>
                  <a:effectLst/>
                  <a:uLnTx/>
                  <a:uFillTx/>
                  <a:latin typeface="Calibri" charset="0"/>
                  <a:ea typeface="ＭＳ Ｐゴシック" charset="-128"/>
                </a:rPr>
                <a:t>NL Aansluitende zone</a:t>
              </a:r>
            </a:p>
          </p:txBody>
        </p:sp>
      </p:grpSp>
      <p:grpSp>
        <p:nvGrpSpPr>
          <p:cNvPr id="42" name="Groep 41">
            <a:extLst>
              <a:ext uri="{FF2B5EF4-FFF2-40B4-BE49-F238E27FC236}">
                <a16:creationId xmlns:a16="http://schemas.microsoft.com/office/drawing/2014/main" id="{E2F7E12C-EDAD-435B-B633-4FB3C95AADC9}"/>
              </a:ext>
            </a:extLst>
          </p:cNvPr>
          <p:cNvGrpSpPr/>
          <p:nvPr/>
        </p:nvGrpSpPr>
        <p:grpSpPr>
          <a:xfrm>
            <a:off x="9925020" y="3848731"/>
            <a:ext cx="1877873" cy="998070"/>
            <a:chOff x="1691341" y="1571812"/>
            <a:chExt cx="2976283" cy="998070"/>
          </a:xfrm>
        </p:grpSpPr>
        <p:sp>
          <p:nvSpPr>
            <p:cNvPr id="43" name="Rechthoek 42">
              <a:extLst>
                <a:ext uri="{FF2B5EF4-FFF2-40B4-BE49-F238E27FC236}">
                  <a16:creationId xmlns:a16="http://schemas.microsoft.com/office/drawing/2014/main" id="{6A46C030-D92B-41F8-B599-61A57294E83E}"/>
                </a:ext>
              </a:extLst>
            </p:cNvPr>
            <p:cNvSpPr/>
            <p:nvPr/>
          </p:nvSpPr>
          <p:spPr>
            <a:xfrm>
              <a:off x="1691341" y="1571812"/>
              <a:ext cx="2976283" cy="998070"/>
            </a:xfrm>
            <a:prstGeom prst="rect">
              <a:avLst/>
            </a:prstGeom>
            <a:noFill/>
            <a:ln w="25400" cap="flat" cmpd="sng" algn="ctr">
              <a:solidFill>
                <a:srgbClr val="004388"/>
              </a:solidFill>
              <a:prstDash val="solid"/>
              <a:miter lim="800000"/>
            </a:ln>
            <a:effectLst/>
          </p:spPr>
          <p:txBody>
            <a:bodyPr rtlCol="0" anchor="ctr"/>
            <a:lstStyle/>
            <a:p>
              <a:pPr marL="0" marR="0" lvl="0" indent="0" algn="ctr" defTabSz="912813" eaLnBrk="1" fontAlgn="base" latinLnBrk="0" hangingPunct="1">
                <a:lnSpc>
                  <a:spcPct val="100000"/>
                </a:lnSpc>
                <a:spcBef>
                  <a:spcPct val="0"/>
                </a:spcBef>
                <a:spcAft>
                  <a:spcPct val="0"/>
                </a:spcAft>
                <a:buClrTx/>
                <a:buSzTx/>
                <a:buFontTx/>
                <a:buNone/>
                <a:tabLst/>
                <a:defRPr/>
              </a:pPr>
              <a:endParaRPr kumimoji="0" lang="nl-NL" sz="2400" b="0" i="0" u="none" strike="noStrike" kern="0" cap="none" spc="0" normalizeH="0" baseline="0" noProof="0">
                <a:ln>
                  <a:noFill/>
                </a:ln>
                <a:solidFill>
                  <a:srgbClr val="FFFFFF"/>
                </a:solidFill>
                <a:effectLst/>
                <a:uLnTx/>
                <a:uFillTx/>
                <a:latin typeface="Arial"/>
                <a:ea typeface="+mn-ea"/>
                <a:cs typeface="+mn-cs"/>
              </a:endParaRPr>
            </a:p>
          </p:txBody>
        </p:sp>
        <p:sp>
          <p:nvSpPr>
            <p:cNvPr id="44" name="Tekstvak 43">
              <a:extLst>
                <a:ext uri="{FF2B5EF4-FFF2-40B4-BE49-F238E27FC236}">
                  <a16:creationId xmlns:a16="http://schemas.microsoft.com/office/drawing/2014/main" id="{E3F6F01C-7334-4C93-9241-3FFB02BCCF41}"/>
                </a:ext>
              </a:extLst>
            </p:cNvPr>
            <p:cNvSpPr txBox="1"/>
            <p:nvPr/>
          </p:nvSpPr>
          <p:spPr>
            <a:xfrm>
              <a:off x="1886989" y="1646552"/>
              <a:ext cx="2521436" cy="923330"/>
            </a:xfrm>
            <a:prstGeom prst="rect">
              <a:avLst/>
            </a:prstGeom>
            <a:noFill/>
          </p:spPr>
          <p:txBody>
            <a:bodyPr wrap="squar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nl-NL" b="0" i="0" u="none" strike="noStrike" kern="0" cap="none" spc="0" normalizeH="0" baseline="0" noProof="0" dirty="0">
                  <a:ln>
                    <a:noFill/>
                  </a:ln>
                  <a:solidFill>
                    <a:srgbClr val="000000"/>
                  </a:solidFill>
                  <a:effectLst/>
                  <a:uLnTx/>
                  <a:uFillTx/>
                  <a:latin typeface="Calibri" charset="0"/>
                  <a:ea typeface="ＭＳ Ｐゴシック" charset="-128"/>
                </a:rPr>
                <a:t>NL Exclusieve economische zone</a:t>
              </a:r>
            </a:p>
          </p:txBody>
        </p:sp>
      </p:grpSp>
      <p:cxnSp>
        <p:nvCxnSpPr>
          <p:cNvPr id="45" name="Verbindingslijn: gebogen 44">
            <a:extLst>
              <a:ext uri="{FF2B5EF4-FFF2-40B4-BE49-F238E27FC236}">
                <a16:creationId xmlns:a16="http://schemas.microsoft.com/office/drawing/2014/main" id="{BE519C32-C0BE-4C64-AC50-685F9ABEF892}"/>
              </a:ext>
            </a:extLst>
          </p:cNvPr>
          <p:cNvCxnSpPr>
            <a:cxnSpLocks/>
            <a:stCxn id="37" idx="3"/>
            <a:endCxn id="26" idx="0"/>
          </p:cNvCxnSpPr>
          <p:nvPr/>
        </p:nvCxnSpPr>
        <p:spPr>
          <a:xfrm rot="16200000" flipH="1">
            <a:off x="6204348" y="2950441"/>
            <a:ext cx="824021" cy="957895"/>
          </a:xfrm>
          <a:prstGeom prst="bentConnector3">
            <a:avLst>
              <a:gd name="adj1" fmla="val 50000"/>
            </a:avLst>
          </a:prstGeom>
          <a:noFill/>
          <a:ln w="25400" cap="flat" cmpd="sng" algn="ctr">
            <a:solidFill>
              <a:srgbClr val="8EBAE5"/>
            </a:solidFill>
            <a:prstDash val="solid"/>
            <a:miter lim="800000"/>
          </a:ln>
          <a:effectLst/>
        </p:spPr>
      </p:cxnSp>
      <p:cxnSp>
        <p:nvCxnSpPr>
          <p:cNvPr id="46" name="Verbindingslijn: gebogen 45">
            <a:extLst>
              <a:ext uri="{FF2B5EF4-FFF2-40B4-BE49-F238E27FC236}">
                <a16:creationId xmlns:a16="http://schemas.microsoft.com/office/drawing/2014/main" id="{A9F935FE-5387-4BA6-BCCB-5FA6B7E2AAE8}"/>
              </a:ext>
            </a:extLst>
          </p:cNvPr>
          <p:cNvCxnSpPr>
            <a:cxnSpLocks/>
            <a:stCxn id="30" idx="0"/>
            <a:endCxn id="37" idx="3"/>
          </p:cNvCxnSpPr>
          <p:nvPr/>
        </p:nvCxnSpPr>
        <p:spPr>
          <a:xfrm rot="16200000" flipV="1">
            <a:off x="7130094" y="2024697"/>
            <a:ext cx="824021" cy="2809385"/>
          </a:xfrm>
          <a:prstGeom prst="bentConnector3">
            <a:avLst>
              <a:gd name="adj1" fmla="val 50000"/>
            </a:avLst>
          </a:prstGeom>
          <a:noFill/>
          <a:ln w="25400" cap="flat" cmpd="sng" algn="ctr">
            <a:solidFill>
              <a:srgbClr val="8EBAE5"/>
            </a:solidFill>
            <a:prstDash val="solid"/>
            <a:miter lim="800000"/>
          </a:ln>
          <a:effectLst/>
        </p:spPr>
      </p:cxnSp>
      <p:cxnSp>
        <p:nvCxnSpPr>
          <p:cNvPr id="48" name="Verbindingslijn: gebogen 47">
            <a:extLst>
              <a:ext uri="{FF2B5EF4-FFF2-40B4-BE49-F238E27FC236}">
                <a16:creationId xmlns:a16="http://schemas.microsoft.com/office/drawing/2014/main" id="{2F8EFC1D-A688-4F69-8631-87F427A59B66}"/>
              </a:ext>
            </a:extLst>
          </p:cNvPr>
          <p:cNvCxnSpPr>
            <a:cxnSpLocks/>
            <a:stCxn id="43" idx="0"/>
            <a:endCxn id="37" idx="3"/>
          </p:cNvCxnSpPr>
          <p:nvPr/>
        </p:nvCxnSpPr>
        <p:spPr>
          <a:xfrm rot="16200000" flipV="1">
            <a:off x="8085008" y="1069782"/>
            <a:ext cx="831352" cy="4726546"/>
          </a:xfrm>
          <a:prstGeom prst="bentConnector3">
            <a:avLst>
              <a:gd name="adj1" fmla="val 50000"/>
            </a:avLst>
          </a:prstGeom>
          <a:noFill/>
          <a:ln w="25400" cap="flat" cmpd="sng" algn="ctr">
            <a:solidFill>
              <a:srgbClr val="8EBAE5"/>
            </a:solidFill>
            <a:prstDash val="solid"/>
            <a:miter lim="800000"/>
          </a:ln>
          <a:effectLst/>
        </p:spPr>
      </p:cxnSp>
    </p:spTree>
    <p:extLst>
      <p:ext uri="{BB962C8B-B14F-4D97-AF65-F5344CB8AC3E}">
        <p14:creationId xmlns:p14="http://schemas.microsoft.com/office/powerpoint/2010/main" val="346819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DF6A-552A-894D-99EE-60520873C5DC}"/>
              </a:ext>
            </a:extLst>
          </p:cNvPr>
          <p:cNvSpPr>
            <a:spLocks noGrp="1"/>
          </p:cNvSpPr>
          <p:nvPr>
            <p:ph type="title"/>
          </p:nvPr>
        </p:nvSpPr>
        <p:spPr/>
        <p:txBody>
          <a:bodyPr/>
          <a:lstStyle/>
          <a:p>
            <a:endParaRPr lang="en-NL"/>
          </a:p>
        </p:txBody>
      </p:sp>
      <p:sp>
        <p:nvSpPr>
          <p:cNvPr id="5" name="Footer Placeholder 4">
            <a:extLst>
              <a:ext uri="{FF2B5EF4-FFF2-40B4-BE49-F238E27FC236}">
                <a16:creationId xmlns:a16="http://schemas.microsoft.com/office/drawing/2014/main" id="{997B1D4F-D9AF-1841-A2E8-C94ECF01F0FD}"/>
              </a:ext>
            </a:extLst>
          </p:cNvPr>
          <p:cNvSpPr>
            <a:spLocks noGrp="1"/>
          </p:cNvSpPr>
          <p:nvPr>
            <p:ph type="ftr" sz="quarter" idx="12"/>
          </p:nvPr>
        </p:nvSpPr>
        <p:spPr/>
        <p:txBody>
          <a:bodyPr/>
          <a:lstStyle/>
          <a:p>
            <a:r>
              <a:rPr lang="nl-NL"/>
              <a:t>Ministerie van Binnenlandse Zaken en Koninkrijksrelaties</a:t>
            </a:r>
            <a:endParaRPr lang="nl-NL" dirty="0"/>
          </a:p>
        </p:txBody>
      </p:sp>
      <p:sp>
        <p:nvSpPr>
          <p:cNvPr id="6" name="Slide Number Placeholder 5">
            <a:extLst>
              <a:ext uri="{FF2B5EF4-FFF2-40B4-BE49-F238E27FC236}">
                <a16:creationId xmlns:a16="http://schemas.microsoft.com/office/drawing/2014/main" id="{FB707A7C-18B9-754F-B4E7-44FAB63C7CB9}"/>
              </a:ext>
            </a:extLst>
          </p:cNvPr>
          <p:cNvSpPr>
            <a:spLocks noGrp="1"/>
          </p:cNvSpPr>
          <p:nvPr>
            <p:ph type="sldNum" sz="quarter" idx="13"/>
          </p:nvPr>
        </p:nvSpPr>
        <p:spPr/>
        <p:txBody>
          <a:bodyPr/>
          <a:lstStyle/>
          <a:p>
            <a:fld id="{3AF533A3-5724-42DD-B4BF-BFDDF3125353}" type="slidenum">
              <a:rPr lang="nl-NL" smtClean="0"/>
              <a:pPr/>
              <a:t>56</a:t>
            </a:fld>
            <a:endParaRPr lang="nl-NL" dirty="0"/>
          </a:p>
        </p:txBody>
      </p:sp>
      <p:sp>
        <p:nvSpPr>
          <p:cNvPr id="7" name="Tijdelijke aanduiding voor tekst 10">
            <a:extLst>
              <a:ext uri="{FF2B5EF4-FFF2-40B4-BE49-F238E27FC236}">
                <a16:creationId xmlns:a16="http://schemas.microsoft.com/office/drawing/2014/main" id="{5C98AFEF-64AB-CD4A-8E0B-29111A95082D}"/>
              </a:ext>
            </a:extLst>
          </p:cNvPr>
          <p:cNvSpPr>
            <a:spLocks noGrp="1"/>
          </p:cNvSpPr>
          <p:nvPr>
            <p:ph type="body" sz="quarter" idx="10" hasCustomPrompt="1"/>
          </p:nvPr>
        </p:nvSpPr>
        <p:spPr>
          <a:xfrm>
            <a:off x="693895" y="3710878"/>
            <a:ext cx="5153524" cy="2286000"/>
          </a:xfrm>
          <a:prstGeom prst="rect">
            <a:avLst/>
          </a:prstGeom>
        </p:spPr>
        <p:txBody>
          <a:bodyPr>
            <a:normAutofit lnSpcReduction="10000"/>
          </a:bodyPr>
          <a:lstStyle>
            <a:lvl1pPr marL="0" indent="0">
              <a:buNone/>
              <a:defRPr lang="en-US" sz="2000" baseline="0" dirty="0" smtClean="0">
                <a:solidFill>
                  <a:schemeClr val="tx1"/>
                </a:solidFill>
                <a:latin typeface="Verdana"/>
                <a:ea typeface="+mn-ea"/>
                <a:cs typeface="Verdana"/>
              </a:defRPr>
            </a:lvl1pPr>
          </a:lstStyle>
          <a:p>
            <a:pPr marL="12700">
              <a:lnSpc>
                <a:spcPct val="100000"/>
              </a:lnSpc>
              <a:spcBef>
                <a:spcPts val="1240"/>
              </a:spcBef>
            </a:pPr>
            <a:r>
              <a:rPr lang="nl-NL" sz="2400" spc="-5" dirty="0">
                <a:solidFill>
                  <a:srgbClr val="154273"/>
                </a:solidFill>
                <a:latin typeface="Verdana"/>
                <a:cs typeface="Verdana"/>
              </a:rPr>
              <a:t>Website</a:t>
            </a:r>
            <a:endParaRPr lang="nl-NL" sz="2000" spc="-5" dirty="0">
              <a:solidFill>
                <a:srgbClr val="154273"/>
              </a:solidFill>
              <a:latin typeface="Verdana"/>
              <a:cs typeface="Verdana"/>
            </a:endParaRPr>
          </a:p>
          <a:p>
            <a:pPr marL="12700" marR="0" lvl="0" indent="0" defTabSz="914400" eaLnBrk="1" fontAlgn="auto" latinLnBrk="0" hangingPunct="1">
              <a:lnSpc>
                <a:spcPct val="100000"/>
              </a:lnSpc>
              <a:spcBef>
                <a:spcPts val="1240"/>
              </a:spcBef>
              <a:spcAft>
                <a:spcPts val="0"/>
              </a:spcAft>
              <a:buClrTx/>
              <a:buSzTx/>
              <a:buFontTx/>
              <a:buNone/>
              <a:tabLst/>
              <a:defRPr/>
            </a:pPr>
            <a:r>
              <a:rPr lang="nl-NL" sz="2000" spc="-5" dirty="0">
                <a:solidFill>
                  <a:srgbClr val="154273"/>
                </a:solidFill>
                <a:latin typeface="Verdana"/>
                <a:cs typeface="Verdana"/>
                <a:hlinkClick r:id="rId2"/>
              </a:rPr>
              <a:t>www.geobasisregistraties.nl</a:t>
            </a:r>
            <a:r>
              <a:rPr lang="nl-NL" sz="2000" spc="-5" dirty="0">
                <a:solidFill>
                  <a:srgbClr val="154273"/>
                </a:solidFill>
                <a:latin typeface="Verdana"/>
                <a:cs typeface="Verdana"/>
              </a:rPr>
              <a:t>   </a:t>
            </a:r>
          </a:p>
          <a:p>
            <a:pPr marL="12700" marR="0" lvl="0" indent="0" defTabSz="914400" eaLnBrk="1" fontAlgn="auto" latinLnBrk="0" hangingPunct="1">
              <a:lnSpc>
                <a:spcPct val="100000"/>
              </a:lnSpc>
              <a:spcBef>
                <a:spcPts val="1240"/>
              </a:spcBef>
              <a:spcAft>
                <a:spcPts val="0"/>
              </a:spcAft>
              <a:buClrTx/>
              <a:buSzTx/>
              <a:buFontTx/>
              <a:buNone/>
              <a:tabLst/>
              <a:defRPr/>
            </a:pPr>
            <a:endParaRPr lang="nl-NL" sz="2000" spc="-5" dirty="0">
              <a:solidFill>
                <a:srgbClr val="154273"/>
              </a:solidFill>
              <a:latin typeface="Verdana"/>
              <a:cs typeface="Verdana"/>
            </a:endParaRPr>
          </a:p>
          <a:p>
            <a:pPr marL="12700">
              <a:lnSpc>
                <a:spcPct val="100000"/>
              </a:lnSpc>
              <a:spcBef>
                <a:spcPts val="1240"/>
              </a:spcBef>
            </a:pPr>
            <a:r>
              <a:rPr lang="nl-NL" sz="2400" spc="-5" dirty="0">
                <a:solidFill>
                  <a:srgbClr val="154273"/>
                </a:solidFill>
                <a:latin typeface="Verdana"/>
                <a:cs typeface="Verdana"/>
              </a:rPr>
              <a:t>E-mail</a:t>
            </a:r>
            <a:endParaRPr lang="nl-NL" sz="2000" spc="-5" dirty="0">
              <a:solidFill>
                <a:srgbClr val="154273"/>
              </a:solidFill>
              <a:latin typeface="Verdana"/>
              <a:cs typeface="Verdana"/>
            </a:endParaRPr>
          </a:p>
          <a:p>
            <a:pPr marL="12700" marR="0" lvl="0" indent="0" defTabSz="914400" eaLnBrk="1" fontAlgn="auto" latinLnBrk="0" hangingPunct="1">
              <a:lnSpc>
                <a:spcPct val="100000"/>
              </a:lnSpc>
              <a:spcBef>
                <a:spcPts val="1240"/>
              </a:spcBef>
              <a:spcAft>
                <a:spcPts val="0"/>
              </a:spcAft>
              <a:buClrTx/>
              <a:buSzTx/>
              <a:buFontTx/>
              <a:buNone/>
              <a:tabLst/>
              <a:defRPr/>
            </a:pPr>
            <a:r>
              <a:rPr lang="en-US" sz="1800" dirty="0">
                <a:latin typeface="Verdana"/>
                <a:cs typeface="Verdana"/>
                <a:hlinkClick r:id="rId3"/>
              </a:rPr>
              <a:t>DISGEO@minbzk.nl</a:t>
            </a:r>
            <a:r>
              <a:rPr lang="en-US" sz="1800" dirty="0">
                <a:latin typeface="Verdana"/>
                <a:cs typeface="Verdana"/>
              </a:rPr>
              <a:t> </a:t>
            </a:r>
          </a:p>
          <a:p>
            <a:pPr marL="12700">
              <a:lnSpc>
                <a:spcPct val="100000"/>
              </a:lnSpc>
              <a:spcBef>
                <a:spcPts val="1240"/>
              </a:spcBef>
            </a:pPr>
            <a:endParaRPr lang="nl-NL" sz="1800" dirty="0">
              <a:latin typeface="Verdana"/>
              <a:cs typeface="Verdana"/>
            </a:endParaRPr>
          </a:p>
        </p:txBody>
      </p:sp>
      <p:sp>
        <p:nvSpPr>
          <p:cNvPr id="8" name="Tijdelijke aanduiding voor tekst 10">
            <a:extLst>
              <a:ext uri="{FF2B5EF4-FFF2-40B4-BE49-F238E27FC236}">
                <a16:creationId xmlns:a16="http://schemas.microsoft.com/office/drawing/2014/main" id="{918912E1-B9CF-E243-8E17-47938D901513}"/>
              </a:ext>
            </a:extLst>
          </p:cNvPr>
          <p:cNvSpPr>
            <a:spLocks noGrp="1"/>
          </p:cNvSpPr>
          <p:nvPr>
            <p:ph type="body" sz="quarter" idx="11" hasCustomPrompt="1"/>
          </p:nvPr>
        </p:nvSpPr>
        <p:spPr>
          <a:xfrm>
            <a:off x="6570162" y="3709177"/>
            <a:ext cx="5153524" cy="2286000"/>
          </a:xfrm>
          <a:prstGeom prst="rect">
            <a:avLst/>
          </a:prstGeom>
        </p:spPr>
        <p:txBody>
          <a:bodyPr/>
          <a:lstStyle>
            <a:lvl1pPr marL="12700" marR="0" indent="0" algn="l" defTabSz="457200" rtl="0" eaLnBrk="1" fontAlgn="auto" latinLnBrk="0" hangingPunct="1">
              <a:lnSpc>
                <a:spcPct val="100000"/>
              </a:lnSpc>
              <a:spcBef>
                <a:spcPts val="1035"/>
              </a:spcBef>
              <a:spcAft>
                <a:spcPts val="0"/>
              </a:spcAft>
              <a:buClrTx/>
              <a:buSzTx/>
              <a:buFontTx/>
              <a:buNone/>
              <a:tabLst/>
              <a:defRPr/>
            </a:lvl1pPr>
          </a:lstStyle>
          <a:p>
            <a:pPr marL="12700">
              <a:lnSpc>
                <a:spcPct val="100000"/>
              </a:lnSpc>
              <a:spcBef>
                <a:spcPts val="1240"/>
              </a:spcBef>
            </a:pPr>
            <a:r>
              <a:rPr lang="nl-NL" sz="2400" spc="-5" dirty="0">
                <a:solidFill>
                  <a:srgbClr val="154273"/>
                </a:solidFill>
                <a:latin typeface="Verdana"/>
                <a:cs typeface="Verdana"/>
              </a:rPr>
              <a:t>Contactpersonen</a:t>
            </a:r>
            <a:endParaRPr lang="nl-NL" sz="2000" spc="-5" dirty="0">
              <a:solidFill>
                <a:srgbClr val="154273"/>
              </a:solidFill>
              <a:latin typeface="Verdana"/>
              <a:cs typeface="Verdana"/>
            </a:endParaRPr>
          </a:p>
          <a:p>
            <a:pPr marL="12700" marR="0" lvl="0" indent="0" algn="l" defTabSz="457200" rtl="0" eaLnBrk="1" fontAlgn="auto" latinLnBrk="0" hangingPunct="1">
              <a:lnSpc>
                <a:spcPct val="100000"/>
              </a:lnSpc>
              <a:spcBef>
                <a:spcPts val="975"/>
              </a:spcBef>
              <a:spcAft>
                <a:spcPts val="0"/>
              </a:spcAft>
              <a:buClrTx/>
              <a:buSzTx/>
              <a:buFontTx/>
              <a:buNone/>
              <a:tabLst/>
              <a:defRPr/>
            </a:pPr>
            <a:r>
              <a:rPr kumimoji="0" lang="en-US" sz="1850" b="0" i="0" u="none" strike="noStrike" kern="1200" cap="none" spc="-5" normalizeH="0" baseline="0" noProof="0" dirty="0">
                <a:ln>
                  <a:noFill/>
                </a:ln>
                <a:solidFill>
                  <a:prstClr val="black"/>
                </a:solidFill>
                <a:effectLst/>
                <a:uLnTx/>
                <a:uFillTx/>
                <a:latin typeface="Verdana"/>
                <a:ea typeface="+mn-ea"/>
                <a:cs typeface="Verdana"/>
              </a:rPr>
              <a:t>Martijn Odijk, 06 52506692</a:t>
            </a:r>
          </a:p>
          <a:p>
            <a:pPr marL="12700" marR="0" lvl="0" indent="0" algn="l" defTabSz="457200" rtl="0" eaLnBrk="1" fontAlgn="auto" latinLnBrk="0" hangingPunct="1">
              <a:lnSpc>
                <a:spcPct val="100000"/>
              </a:lnSpc>
              <a:spcBef>
                <a:spcPts val="975"/>
              </a:spcBef>
              <a:spcAft>
                <a:spcPts val="0"/>
              </a:spcAft>
              <a:buClrTx/>
              <a:buSzTx/>
              <a:buFontTx/>
              <a:buNone/>
              <a:tabLst/>
              <a:defRPr/>
            </a:pPr>
            <a:r>
              <a:rPr lang="en-US" sz="1850" spc="-5" dirty="0">
                <a:solidFill>
                  <a:prstClr val="black"/>
                </a:solidFill>
                <a:latin typeface="Verdana"/>
                <a:cs typeface="Verdana"/>
              </a:rPr>
              <a:t>Marcel Rietdijk, 06 15859144</a:t>
            </a:r>
            <a:endParaRPr kumimoji="0" lang="en-US" sz="1850" b="0" i="0" u="none" strike="noStrike" kern="1200" cap="none" spc="-5" normalizeH="0" baseline="0" noProof="0" dirty="0">
              <a:ln>
                <a:noFill/>
              </a:ln>
              <a:solidFill>
                <a:prstClr val="black"/>
              </a:solidFill>
              <a:effectLst/>
              <a:uLnTx/>
              <a:uFillTx/>
              <a:latin typeface="Verdana"/>
              <a:ea typeface="+mn-ea"/>
              <a:cs typeface="Verdana"/>
            </a:endParaRPr>
          </a:p>
          <a:p>
            <a:pPr marL="12700" marR="0" lvl="0" indent="0" algn="l" defTabSz="457200" rtl="0" eaLnBrk="1" fontAlgn="auto" latinLnBrk="0" hangingPunct="1">
              <a:lnSpc>
                <a:spcPct val="100000"/>
              </a:lnSpc>
              <a:spcBef>
                <a:spcPts val="975"/>
              </a:spcBef>
              <a:spcAft>
                <a:spcPts val="0"/>
              </a:spcAft>
              <a:buClrTx/>
              <a:buSzTx/>
              <a:buFontTx/>
              <a:buNone/>
              <a:tabLst/>
              <a:defRPr/>
            </a:pPr>
            <a:r>
              <a:rPr kumimoji="0" lang="en-US" sz="1850" b="0" i="0" u="none" strike="noStrike" kern="1200" cap="none" spc="-5" normalizeH="0" baseline="0" noProof="0" dirty="0">
                <a:ln>
                  <a:noFill/>
                </a:ln>
                <a:solidFill>
                  <a:prstClr val="black"/>
                </a:solidFill>
                <a:effectLst/>
                <a:uLnTx/>
                <a:uFillTx/>
                <a:latin typeface="Verdana"/>
                <a:ea typeface="+mn-ea"/>
                <a:cs typeface="Verdana"/>
              </a:rPr>
              <a:t>Jense Wiersma</a:t>
            </a:r>
            <a:r>
              <a:rPr kumimoji="0" lang="en-US" sz="1850" b="0" i="0" u="none" strike="noStrike" kern="1200" cap="none" spc="-1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06</a:t>
            </a:r>
            <a:r>
              <a:rPr kumimoji="0" lang="en-US" sz="1850" b="0" i="0" u="none" strike="noStrike" kern="1200" cap="none" spc="20" normalizeH="0" baseline="0" noProof="0" dirty="0">
                <a:ln>
                  <a:noFill/>
                </a:ln>
                <a:solidFill>
                  <a:prstClr val="black"/>
                </a:solidFill>
                <a:effectLst/>
                <a:uLnTx/>
                <a:uFillTx/>
                <a:latin typeface="Verdana"/>
                <a:ea typeface="+mn-ea"/>
                <a:cs typeface="Verdana"/>
              </a:rPr>
              <a:t> </a:t>
            </a:r>
            <a:r>
              <a:rPr kumimoji="0" lang="en-US" sz="1850" b="0" i="0" u="none" strike="noStrike" kern="1200" cap="none" spc="5" normalizeH="0" baseline="0" noProof="0" dirty="0">
                <a:ln>
                  <a:noFill/>
                </a:ln>
                <a:solidFill>
                  <a:prstClr val="black"/>
                </a:solidFill>
                <a:effectLst/>
                <a:uLnTx/>
                <a:uFillTx/>
                <a:latin typeface="Verdana"/>
                <a:ea typeface="+mn-ea"/>
                <a:cs typeface="Verdana"/>
              </a:rPr>
              <a:t>30190434</a:t>
            </a:r>
          </a:p>
        </p:txBody>
      </p:sp>
    </p:spTree>
    <p:extLst>
      <p:ext uri="{BB962C8B-B14F-4D97-AF65-F5344CB8AC3E}">
        <p14:creationId xmlns:p14="http://schemas.microsoft.com/office/powerpoint/2010/main" val="318777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5B515-0E53-4455-B703-C5BA6A1F80E9}"/>
              </a:ext>
            </a:extLst>
          </p:cNvPr>
          <p:cNvSpPr>
            <a:spLocks noGrp="1"/>
          </p:cNvSpPr>
          <p:nvPr>
            <p:ph type="title"/>
          </p:nvPr>
        </p:nvSpPr>
        <p:spPr/>
        <p:txBody>
          <a:bodyPr/>
          <a:lstStyle/>
          <a:p>
            <a:r>
              <a:rPr lang="nl-NL" dirty="0"/>
              <a:t>Gebruik</a:t>
            </a:r>
          </a:p>
        </p:txBody>
      </p:sp>
      <p:sp>
        <p:nvSpPr>
          <p:cNvPr id="3" name="Tijdelijke aanduiding voor inhoud 2">
            <a:extLst>
              <a:ext uri="{FF2B5EF4-FFF2-40B4-BE49-F238E27FC236}">
                <a16:creationId xmlns:a16="http://schemas.microsoft.com/office/drawing/2014/main" id="{10C2E132-2058-42EB-A27E-02DAA3CCA0D3}"/>
              </a:ext>
            </a:extLst>
          </p:cNvPr>
          <p:cNvSpPr>
            <a:spLocks noGrp="1"/>
          </p:cNvSpPr>
          <p:nvPr>
            <p:ph idx="1"/>
          </p:nvPr>
        </p:nvSpPr>
        <p:spPr/>
        <p:txBody>
          <a:bodyPr/>
          <a:lstStyle/>
          <a:p>
            <a:r>
              <a:rPr lang="nl-NL" dirty="0"/>
              <a:t>Alle partijen die behoefte hebben aan relatering aan locatie en gebied van bevoegd gezagen, werkingsgebieden en beheergebieden. Dat zijn bijvoorbeeld veiligheidsdiensten, of  binnen het kader van de omgevingswet o.a. DSO, provincies, waterschappen en gemeenten.</a:t>
            </a:r>
          </a:p>
          <a:p>
            <a:r>
              <a:rPr lang="nl-NL" dirty="0"/>
              <a:t>Combinatie met andere objecten maakt tal van andere bevragingen mogelijk. O.a. door CBS.</a:t>
            </a:r>
          </a:p>
        </p:txBody>
      </p:sp>
      <p:sp>
        <p:nvSpPr>
          <p:cNvPr id="4" name="Tijdelijke aanduiding voor voettekst 3">
            <a:extLst>
              <a:ext uri="{FF2B5EF4-FFF2-40B4-BE49-F238E27FC236}">
                <a16:creationId xmlns:a16="http://schemas.microsoft.com/office/drawing/2014/main" id="{5436FF46-EB67-402F-84D9-117B79B399EA}"/>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D7678CF2-C515-4BB7-B71E-74B79E1A4D55}"/>
              </a:ext>
            </a:extLst>
          </p:cNvPr>
          <p:cNvSpPr>
            <a:spLocks noGrp="1"/>
          </p:cNvSpPr>
          <p:nvPr>
            <p:ph type="sldNum" sz="quarter" idx="12"/>
          </p:nvPr>
        </p:nvSpPr>
        <p:spPr/>
        <p:txBody>
          <a:bodyPr/>
          <a:lstStyle/>
          <a:p>
            <a:fld id="{3AF533A3-5724-42DD-B4BF-BFDDF3125353}" type="slidenum">
              <a:rPr lang="nl-NL" smtClean="0"/>
              <a:pPr/>
              <a:t>6</a:t>
            </a:fld>
            <a:endParaRPr lang="nl-NL" dirty="0"/>
          </a:p>
        </p:txBody>
      </p:sp>
    </p:spTree>
    <p:extLst>
      <p:ext uri="{BB962C8B-B14F-4D97-AF65-F5344CB8AC3E}">
        <p14:creationId xmlns:p14="http://schemas.microsoft.com/office/powerpoint/2010/main" val="29002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0DFD2-D1B8-496E-A88E-FFBF34E06DF0}"/>
              </a:ext>
            </a:extLst>
          </p:cNvPr>
          <p:cNvSpPr>
            <a:spLocks noGrp="1"/>
          </p:cNvSpPr>
          <p:nvPr>
            <p:ph type="title"/>
          </p:nvPr>
        </p:nvSpPr>
        <p:spPr/>
        <p:txBody>
          <a:bodyPr/>
          <a:lstStyle/>
          <a:p>
            <a:r>
              <a:rPr lang="nl-NL" dirty="0"/>
              <a:t>Huidige proces van verwerken (1/2)</a:t>
            </a:r>
          </a:p>
        </p:txBody>
      </p:sp>
      <p:sp>
        <p:nvSpPr>
          <p:cNvPr id="3" name="Tijdelijke aanduiding voor inhoud 2">
            <a:extLst>
              <a:ext uri="{FF2B5EF4-FFF2-40B4-BE49-F238E27FC236}">
                <a16:creationId xmlns:a16="http://schemas.microsoft.com/office/drawing/2014/main" id="{3AFDF055-13F3-4F36-8EFA-DC42877FB71E}"/>
              </a:ext>
            </a:extLst>
          </p:cNvPr>
          <p:cNvSpPr>
            <a:spLocks noGrp="1"/>
          </p:cNvSpPr>
          <p:nvPr>
            <p:ph idx="1"/>
          </p:nvPr>
        </p:nvSpPr>
        <p:spPr/>
        <p:txBody>
          <a:bodyPr>
            <a:normAutofit fontScale="55000" lnSpcReduction="20000"/>
          </a:bodyPr>
          <a:lstStyle/>
          <a:p>
            <a:r>
              <a:rPr lang="nl-NL" dirty="0"/>
              <a:t>Rijksgrenzen</a:t>
            </a:r>
          </a:p>
          <a:p>
            <a:pPr lvl="1"/>
            <a:r>
              <a:rPr lang="nl-NL" dirty="0"/>
              <a:t>De grenzen worden in (internationale) verdragen formeel vastgesteld door het Rijk.</a:t>
            </a:r>
          </a:p>
          <a:p>
            <a:pPr lvl="1"/>
            <a:r>
              <a:rPr lang="nl-NL" dirty="0"/>
              <a:t>De grenzen </a:t>
            </a:r>
            <a:r>
              <a:rPr lang="nl-NL" u="sng" dirty="0"/>
              <a:t>op land</a:t>
            </a:r>
            <a:r>
              <a:rPr lang="nl-NL" dirty="0"/>
              <a:t> worden (authentiek) vastgelegd in de BRK. Het Kadaster is bronhouder.</a:t>
            </a:r>
          </a:p>
          <a:p>
            <a:pPr lvl="1"/>
            <a:r>
              <a:rPr lang="nl-NL" dirty="0"/>
              <a:t>De grenzen </a:t>
            </a:r>
            <a:r>
              <a:rPr lang="nl-NL" u="sng" dirty="0"/>
              <a:t>op zee</a:t>
            </a:r>
            <a:r>
              <a:rPr lang="nl-NL" dirty="0"/>
              <a:t> worden (authentiek) vastgelegd door de Dienst der Hydrografie (volgens IHO S-44 en S-57), en ontsloten middels losse datasets (grenzen aansluitende zone, grenzen exclusieve economische zone, grenzen territoriale zee, zones volgens het gemeenschappelijke visserijbeleid, grenzen volgens kaderrichtlijn water, Eems-Dollardverdrag en aanvullende overeenkomst, grenzen </a:t>
            </a:r>
            <a:r>
              <a:rPr lang="nl-NL" dirty="0" err="1"/>
              <a:t>particularly</a:t>
            </a:r>
            <a:r>
              <a:rPr lang="nl-NL" dirty="0"/>
              <a:t> </a:t>
            </a:r>
            <a:r>
              <a:rPr lang="nl-NL" dirty="0" err="1"/>
              <a:t>sensitive</a:t>
            </a:r>
            <a:r>
              <a:rPr lang="nl-NL" dirty="0"/>
              <a:t> Sea Area (PSSA) Waddenzee, Blokindeling Nederlands continentaal plat).</a:t>
            </a:r>
          </a:p>
          <a:p>
            <a:r>
              <a:rPr lang="nl-NL" dirty="0"/>
              <a:t>Provinciegrenzen</a:t>
            </a:r>
          </a:p>
          <a:p>
            <a:pPr lvl="1"/>
            <a:r>
              <a:rPr lang="nl-NL" dirty="0"/>
              <a:t>De grenzen worden vastgesteld door het Rijk. Ze worden (authentiek) vastgelegd in de BRK. Het Kadaster is bronhouder.</a:t>
            </a:r>
          </a:p>
          <a:p>
            <a:r>
              <a:rPr lang="nl-NL" dirty="0" err="1"/>
              <a:t>Waterschapsgrenzen</a:t>
            </a:r>
            <a:endParaRPr lang="nl-NL" dirty="0"/>
          </a:p>
          <a:p>
            <a:pPr lvl="1"/>
            <a:r>
              <a:rPr lang="nl-NL" dirty="0"/>
              <a:t>De grenzen worden vastgesteld in provinciale verordeningen. Deze zijn echter nog niet eenduidig en volledig in beeld. De verkiezingsgrenzen (van de waterschappen als verkiezingsgebieden voor de waterschapsverkiezingen) zijn wel (niet-authentiek) </a:t>
            </a:r>
            <a:r>
              <a:rPr lang="nl-NL" dirty="0" err="1"/>
              <a:t>vlakdekkend</a:t>
            </a:r>
            <a:r>
              <a:rPr lang="nl-NL" dirty="0"/>
              <a:t> vastgelegd door de afzonderlijke waterschappen en eenmalige verzameld, samengevoegd en als losse dataset “</a:t>
            </a:r>
            <a:r>
              <a:rPr lang="nl-NL" dirty="0" err="1"/>
              <a:t>Waterschapsgrenzen</a:t>
            </a:r>
            <a:r>
              <a:rPr lang="nl-NL" dirty="0"/>
              <a:t>” ontsloten (o.a. via PDOK) door het </a:t>
            </a:r>
            <a:r>
              <a:rPr lang="nl-NL" dirty="0" err="1"/>
              <a:t>waterschapshuis</a:t>
            </a:r>
            <a:r>
              <a:rPr lang="nl-NL" dirty="0"/>
              <a:t>/unie van waterschappen. Tevens ontsluiten enkele provincies losse datasets met daarin de grenzen van de binnen hun provincie gelegen waterschappen.</a:t>
            </a:r>
          </a:p>
          <a:p>
            <a:pPr lvl="1"/>
            <a:r>
              <a:rPr lang="nl-NL" dirty="0"/>
              <a:t>BGT IMGeo biedt ook een vrijwillige mogelijkheid om </a:t>
            </a:r>
            <a:r>
              <a:rPr lang="nl-NL" dirty="0" err="1"/>
              <a:t>waterschapsgrenzen</a:t>
            </a:r>
            <a:r>
              <a:rPr lang="nl-NL" dirty="0"/>
              <a:t> vast te leggen.</a:t>
            </a:r>
          </a:p>
          <a:p>
            <a:pPr lvl="1"/>
            <a:endParaRPr lang="nl-NL" dirty="0"/>
          </a:p>
        </p:txBody>
      </p:sp>
      <p:sp>
        <p:nvSpPr>
          <p:cNvPr id="4" name="Tijdelijke aanduiding voor voettekst 3">
            <a:extLst>
              <a:ext uri="{FF2B5EF4-FFF2-40B4-BE49-F238E27FC236}">
                <a16:creationId xmlns:a16="http://schemas.microsoft.com/office/drawing/2014/main" id="{C32EB9E0-CC14-4D3B-8152-DB49EBC2C74C}"/>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F3F0FABE-0001-4AB5-B11E-92E7FCCECCC9}"/>
              </a:ext>
            </a:extLst>
          </p:cNvPr>
          <p:cNvSpPr>
            <a:spLocks noGrp="1"/>
          </p:cNvSpPr>
          <p:nvPr>
            <p:ph type="sldNum" sz="quarter" idx="12"/>
          </p:nvPr>
        </p:nvSpPr>
        <p:spPr/>
        <p:txBody>
          <a:bodyPr/>
          <a:lstStyle/>
          <a:p>
            <a:fld id="{3AF533A3-5724-42DD-B4BF-BFDDF3125353}" type="slidenum">
              <a:rPr lang="nl-NL" smtClean="0"/>
              <a:pPr/>
              <a:t>7</a:t>
            </a:fld>
            <a:endParaRPr lang="nl-NL" dirty="0"/>
          </a:p>
        </p:txBody>
      </p:sp>
    </p:spTree>
    <p:extLst>
      <p:ext uri="{BB962C8B-B14F-4D97-AF65-F5344CB8AC3E}">
        <p14:creationId xmlns:p14="http://schemas.microsoft.com/office/powerpoint/2010/main" val="135984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0DFD2-D1B8-496E-A88E-FFBF34E06DF0}"/>
              </a:ext>
            </a:extLst>
          </p:cNvPr>
          <p:cNvSpPr>
            <a:spLocks noGrp="1"/>
          </p:cNvSpPr>
          <p:nvPr>
            <p:ph type="title"/>
          </p:nvPr>
        </p:nvSpPr>
        <p:spPr/>
        <p:txBody>
          <a:bodyPr/>
          <a:lstStyle/>
          <a:p>
            <a:r>
              <a:rPr lang="nl-NL" dirty="0"/>
              <a:t>Huidige proces van verwerken (2/2)</a:t>
            </a:r>
          </a:p>
        </p:txBody>
      </p:sp>
      <p:sp>
        <p:nvSpPr>
          <p:cNvPr id="3" name="Tijdelijke aanduiding voor inhoud 2">
            <a:extLst>
              <a:ext uri="{FF2B5EF4-FFF2-40B4-BE49-F238E27FC236}">
                <a16:creationId xmlns:a16="http://schemas.microsoft.com/office/drawing/2014/main" id="{3AFDF055-13F3-4F36-8EFA-DC42877FB71E}"/>
              </a:ext>
            </a:extLst>
          </p:cNvPr>
          <p:cNvSpPr>
            <a:spLocks noGrp="1"/>
          </p:cNvSpPr>
          <p:nvPr>
            <p:ph idx="1"/>
          </p:nvPr>
        </p:nvSpPr>
        <p:spPr/>
        <p:txBody>
          <a:bodyPr>
            <a:normAutofit fontScale="70000" lnSpcReduction="20000"/>
          </a:bodyPr>
          <a:lstStyle/>
          <a:p>
            <a:r>
              <a:rPr lang="nl-NL" dirty="0"/>
              <a:t>Gemeentegrenzen</a:t>
            </a:r>
          </a:p>
          <a:p>
            <a:pPr lvl="1"/>
            <a:r>
              <a:rPr lang="nl-NL" dirty="0"/>
              <a:t>De grenzen worden vastgesteld door het Rijk. Ze worden (authentiek) vastgelegd in de BRK. Het Kadaster is bronhouder.</a:t>
            </a:r>
          </a:p>
          <a:p>
            <a:r>
              <a:rPr lang="nl-NL" dirty="0"/>
              <a:t>Gezamenlijke ontsluiting</a:t>
            </a:r>
          </a:p>
          <a:p>
            <a:pPr lvl="1"/>
            <a:r>
              <a:rPr lang="nl-NL" dirty="0"/>
              <a:t>BRK: de jaarlijkse dataset “Bestuurlijke Grenzen” bevat de landsgrens (behalve de </a:t>
            </a:r>
            <a:r>
              <a:rPr lang="nl-NL" dirty="0" err="1"/>
              <a:t>zeegrenzen</a:t>
            </a:r>
            <a:r>
              <a:rPr lang="nl-NL" dirty="0"/>
              <a:t>), provinciegrenzen, gemeentegrenzen.</a:t>
            </a:r>
          </a:p>
          <a:p>
            <a:pPr lvl="1"/>
            <a:r>
              <a:rPr lang="nl-NL" dirty="0"/>
              <a:t>BRK: de dataset Administratieve eenheden (INSPIRE geharmoniseerd) bevat ook de gemeente- en provinciegrenzen (evenals de dataset “Bestuurlijke Grenzen”) maar dan INSPIRE geharmoniseerd.</a:t>
            </a:r>
          </a:p>
          <a:p>
            <a:pPr lvl="1"/>
            <a:r>
              <a:rPr lang="nl-NL" dirty="0"/>
              <a:t>BRT: de dataset “</a:t>
            </a:r>
            <a:r>
              <a:rPr lang="nl-NL" dirty="0" err="1"/>
              <a:t>TopGrenzen</a:t>
            </a:r>
            <a:r>
              <a:rPr lang="nl-NL" dirty="0"/>
              <a:t>” bevat de gegeneraliseerde gemeentegrenzen, provinciegrenzen en de landsgrens (behalve die op zee). De grenzen worden overgenomen uit de BRK en voor de toepasselijke kaartschaal gegeneraliseerd.</a:t>
            </a:r>
          </a:p>
          <a:p>
            <a:pPr lvl="1"/>
            <a:r>
              <a:rPr lang="nl-NL" dirty="0"/>
              <a:t>De Bestuurlijke Grenzen API van het Kadaster combineert de Rijksgrenzen (op land), provinciegrenzen en gemeentegrenzen uit de BRK met de grenzen op zee van de Dienst der Hydrografie en de </a:t>
            </a:r>
            <a:r>
              <a:rPr lang="nl-NL" dirty="0" err="1"/>
              <a:t>waterschapsgrenzen</a:t>
            </a:r>
            <a:r>
              <a:rPr lang="nl-NL" dirty="0"/>
              <a:t> van het </a:t>
            </a:r>
            <a:r>
              <a:rPr lang="nl-NL" dirty="0" err="1"/>
              <a:t>waterschapshuis</a:t>
            </a:r>
            <a:r>
              <a:rPr lang="nl-NL" dirty="0"/>
              <a:t>/unie van waterschappen.</a:t>
            </a:r>
          </a:p>
        </p:txBody>
      </p:sp>
      <p:sp>
        <p:nvSpPr>
          <p:cNvPr id="4" name="Tijdelijke aanduiding voor voettekst 3">
            <a:extLst>
              <a:ext uri="{FF2B5EF4-FFF2-40B4-BE49-F238E27FC236}">
                <a16:creationId xmlns:a16="http://schemas.microsoft.com/office/drawing/2014/main" id="{C32EB9E0-CC14-4D3B-8152-DB49EBC2C74C}"/>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F3F0FABE-0001-4AB5-B11E-92E7FCCECCC9}"/>
              </a:ext>
            </a:extLst>
          </p:cNvPr>
          <p:cNvSpPr>
            <a:spLocks noGrp="1"/>
          </p:cNvSpPr>
          <p:nvPr>
            <p:ph type="sldNum" sz="quarter" idx="12"/>
          </p:nvPr>
        </p:nvSpPr>
        <p:spPr/>
        <p:txBody>
          <a:bodyPr/>
          <a:lstStyle/>
          <a:p>
            <a:fld id="{3AF533A3-5724-42DD-B4BF-BFDDF3125353}" type="slidenum">
              <a:rPr lang="nl-NL" smtClean="0"/>
              <a:pPr/>
              <a:t>8</a:t>
            </a:fld>
            <a:endParaRPr lang="nl-NL" dirty="0"/>
          </a:p>
        </p:txBody>
      </p:sp>
    </p:spTree>
    <p:extLst>
      <p:ext uri="{BB962C8B-B14F-4D97-AF65-F5344CB8AC3E}">
        <p14:creationId xmlns:p14="http://schemas.microsoft.com/office/powerpoint/2010/main" val="144970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AB779-374F-4027-99CA-D12FA316542C}"/>
              </a:ext>
            </a:extLst>
          </p:cNvPr>
          <p:cNvSpPr>
            <a:spLocks noGrp="1"/>
          </p:cNvSpPr>
          <p:nvPr>
            <p:ph type="title"/>
          </p:nvPr>
        </p:nvSpPr>
        <p:spPr/>
        <p:txBody>
          <a:bodyPr/>
          <a:lstStyle/>
          <a:p>
            <a:r>
              <a:rPr lang="nl-NL" dirty="0"/>
              <a:t>Relaties met basisregistraties</a:t>
            </a:r>
          </a:p>
        </p:txBody>
      </p:sp>
      <p:sp>
        <p:nvSpPr>
          <p:cNvPr id="3" name="Tijdelijke aanduiding voor inhoud 2">
            <a:extLst>
              <a:ext uri="{FF2B5EF4-FFF2-40B4-BE49-F238E27FC236}">
                <a16:creationId xmlns:a16="http://schemas.microsoft.com/office/drawing/2014/main" id="{138DE047-20F2-4706-B0B4-C8A3DA568052}"/>
              </a:ext>
            </a:extLst>
          </p:cNvPr>
          <p:cNvSpPr>
            <a:spLocks noGrp="1"/>
          </p:cNvSpPr>
          <p:nvPr>
            <p:ph idx="1"/>
          </p:nvPr>
        </p:nvSpPr>
        <p:spPr/>
        <p:txBody>
          <a:bodyPr>
            <a:normAutofit fontScale="85000" lnSpcReduction="20000"/>
          </a:bodyPr>
          <a:lstStyle/>
          <a:p>
            <a:r>
              <a:rPr lang="nl-NL" dirty="0"/>
              <a:t>BRK: de BRK bevat de landsgrens (behalve de </a:t>
            </a:r>
            <a:r>
              <a:rPr lang="nl-NL" dirty="0" err="1"/>
              <a:t>zeegrenzen</a:t>
            </a:r>
            <a:r>
              <a:rPr lang="nl-NL" dirty="0"/>
              <a:t>), provinciegrenzen, gemeentegrenzen.</a:t>
            </a:r>
          </a:p>
          <a:p>
            <a:r>
              <a:rPr lang="nl-NL" dirty="0"/>
              <a:t>BGT/IMGeo: IMGeo biedt ruimte voor de vrijwillige vastlegging van </a:t>
            </a:r>
            <a:r>
              <a:rPr lang="nl-NL" dirty="0" err="1"/>
              <a:t>waterschapsgrenzen</a:t>
            </a:r>
            <a:r>
              <a:rPr lang="nl-NL" dirty="0"/>
              <a:t>. Van die mogelijkheid wordt echter vrijwel geen gebruik gemaakt (0 in november 2019).</a:t>
            </a:r>
          </a:p>
          <a:p>
            <a:r>
              <a:rPr lang="nl-NL" dirty="0"/>
              <a:t>BRT: de dataset </a:t>
            </a:r>
            <a:r>
              <a:rPr lang="nl-NL" dirty="0" err="1"/>
              <a:t>TopGrenzen</a:t>
            </a:r>
            <a:r>
              <a:rPr lang="nl-NL" dirty="0"/>
              <a:t> bevat de gegeneraliseerde gemeentegrenzen, provinciegrenzen en de landsgrens (behalve die op zee). De grenzen worden overgenomen uit de BRK en voor de toepasselijke kaartschaal gegeneraliseerd.</a:t>
            </a:r>
          </a:p>
          <a:p>
            <a:r>
              <a:rPr lang="nl-NL" dirty="0"/>
              <a:t>Andere relevante registraties (voor Bestuurlijke Grenzen API nodig voor koppeling met bevoegd gezag):</a:t>
            </a:r>
          </a:p>
          <a:p>
            <a:pPr lvl="1"/>
            <a:r>
              <a:rPr lang="nl-NL" dirty="0"/>
              <a:t>Centrale OIN raadpleegvoorziening Logius</a:t>
            </a:r>
          </a:p>
          <a:p>
            <a:pPr lvl="1"/>
            <a:r>
              <a:rPr lang="nl-NL" dirty="0"/>
              <a:t>CBS nummers gebieden</a:t>
            </a:r>
          </a:p>
        </p:txBody>
      </p:sp>
      <p:sp>
        <p:nvSpPr>
          <p:cNvPr id="4" name="Tijdelijke aanduiding voor voettekst 3">
            <a:extLst>
              <a:ext uri="{FF2B5EF4-FFF2-40B4-BE49-F238E27FC236}">
                <a16:creationId xmlns:a16="http://schemas.microsoft.com/office/drawing/2014/main" id="{A3FBE13A-290C-4044-BBA9-0A2E69E5A0D6}"/>
              </a:ext>
            </a:extLst>
          </p:cNvPr>
          <p:cNvSpPr>
            <a:spLocks noGrp="1"/>
          </p:cNvSpPr>
          <p:nvPr>
            <p:ph type="ftr" sz="quarter" idx="11"/>
          </p:nvPr>
        </p:nvSpPr>
        <p:spPr/>
        <p:txBody>
          <a:bodyPr/>
          <a:lstStyle/>
          <a:p>
            <a:r>
              <a:rPr lang="nl-NL"/>
              <a:t>Ministerie van Binnenlandse Zaken en Koninkrijksrelaties</a:t>
            </a:r>
            <a:endParaRPr lang="nl-NL" dirty="0"/>
          </a:p>
        </p:txBody>
      </p:sp>
      <p:sp>
        <p:nvSpPr>
          <p:cNvPr id="5" name="Tijdelijke aanduiding voor dianummer 4">
            <a:extLst>
              <a:ext uri="{FF2B5EF4-FFF2-40B4-BE49-F238E27FC236}">
                <a16:creationId xmlns:a16="http://schemas.microsoft.com/office/drawing/2014/main" id="{CF67FE05-5693-40B5-8658-76E63E237147}"/>
              </a:ext>
            </a:extLst>
          </p:cNvPr>
          <p:cNvSpPr>
            <a:spLocks noGrp="1"/>
          </p:cNvSpPr>
          <p:nvPr>
            <p:ph type="sldNum" sz="quarter" idx="12"/>
          </p:nvPr>
        </p:nvSpPr>
        <p:spPr/>
        <p:txBody>
          <a:bodyPr/>
          <a:lstStyle/>
          <a:p>
            <a:fld id="{3AF533A3-5724-42DD-B4BF-BFDDF3125353}" type="slidenum">
              <a:rPr lang="nl-NL" smtClean="0"/>
              <a:pPr/>
              <a:t>9</a:t>
            </a:fld>
            <a:endParaRPr lang="nl-NL" dirty="0"/>
          </a:p>
        </p:txBody>
      </p:sp>
    </p:spTree>
    <p:extLst>
      <p:ext uri="{BB962C8B-B14F-4D97-AF65-F5344CB8AC3E}">
        <p14:creationId xmlns:p14="http://schemas.microsoft.com/office/powerpoint/2010/main" val="2584854637"/>
      </p:ext>
    </p:extLst>
  </p:cSld>
  <p:clrMapOvr>
    <a:masterClrMapping/>
  </p:clrMapOvr>
</p:sld>
</file>

<file path=ppt/theme/theme1.xml><?xml version="1.0" encoding="utf-8"?>
<a:theme xmlns:a="http://schemas.openxmlformats.org/drawingml/2006/main" name="Kantoorthema">
  <a:themeElements>
    <a:clrScheme name="DiS Geo">
      <a:dk1>
        <a:sysClr val="windowText" lastClr="000000"/>
      </a:dk1>
      <a:lt1>
        <a:sysClr val="window" lastClr="FFFFFF"/>
      </a:lt1>
      <a:dk2>
        <a:srgbClr val="01689B"/>
      </a:dk2>
      <a:lt2>
        <a:srgbClr val="F3F3F3"/>
      </a:lt2>
      <a:accent1>
        <a:srgbClr val="007BC7"/>
      </a:accent1>
      <a:accent2>
        <a:srgbClr val="8FCAE7"/>
      </a:accent2>
      <a:accent3>
        <a:srgbClr val="76D2B6"/>
      </a:accent3>
      <a:accent4>
        <a:srgbClr val="D52B1E"/>
      </a:accent4>
      <a:accent5>
        <a:srgbClr val="E17000"/>
      </a:accent5>
      <a:accent6>
        <a:srgbClr val="CA005D"/>
      </a:accent6>
      <a:hlink>
        <a:srgbClr val="01689B"/>
      </a:hlink>
      <a:folHlink>
        <a:srgbClr val="884488"/>
      </a:folHlink>
    </a:clrScheme>
    <a:fontScheme name="DiS Geo">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AFE3E8-0A47-0448-9BE7-B457270136CB}" vid="{8E12EC8D-E4C3-9A4D-AC0D-055D18BA0B53}"/>
    </a:ext>
  </a:extLst>
</a:theme>
</file>

<file path=ppt/theme/theme2.xml><?xml version="1.0" encoding="utf-8"?>
<a:theme xmlns:a="http://schemas.openxmlformats.org/drawingml/2006/main" name="1_VNG Titels">
  <a:themeElements>
    <a:clrScheme name="Aangepast 23">
      <a:dk1>
        <a:srgbClr val="000000"/>
      </a:dk1>
      <a:lt1>
        <a:srgbClr val="FFFFFF"/>
      </a:lt1>
      <a:dk2>
        <a:srgbClr val="002C64"/>
      </a:dk2>
      <a:lt2>
        <a:srgbClr val="00A9F3"/>
      </a:lt2>
      <a:accent1>
        <a:srgbClr val="8EBAE5"/>
      </a:accent1>
      <a:accent2>
        <a:srgbClr val="3DB7E4"/>
      </a:accent2>
      <a:accent3>
        <a:srgbClr val="002F5F"/>
      </a:accent3>
      <a:accent4>
        <a:srgbClr val="F0AB00"/>
      </a:accent4>
      <a:accent5>
        <a:srgbClr val="008541"/>
      </a:accent5>
      <a:accent6>
        <a:srgbClr val="C20016"/>
      </a:accent6>
      <a:hlink>
        <a:srgbClr val="999999"/>
      </a:hlink>
      <a:folHlink>
        <a:srgbClr val="CCCCCC"/>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a104d5ce-f540-4606-a78d-e5febbb9402b" ContentTypeId="0x010100CA9CDBB764D01E419D82B5B2D492A06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ICTU Blanco Document" ma:contentTypeID="0x010100CA9CDBB764D01E419D82B5B2D492A06E00E274A5A56AAA1E49A70873A1D7102129" ma:contentTypeVersion="1" ma:contentTypeDescription="Create a new document." ma:contentTypeScope="" ma:versionID="7377a636a9a2ad458b30b58e0cb53515">
  <xsd:schema xmlns:xsd="http://www.w3.org/2001/XMLSchema" xmlns:xs="http://www.w3.org/2001/XMLSchema" xmlns:p="http://schemas.microsoft.com/office/2006/metadata/properties" targetNamespace="http://schemas.microsoft.com/office/2006/metadata/properties" ma:root="true" ma:fieldsID="56526326781ae77da9d9d9fd889bfc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A9D824-0011-4605-A75D-11DE090C8929}">
  <ds:schemaRefs>
    <ds:schemaRef ds:uri="Microsoft.SharePoint.Taxonomy.ContentTypeSync"/>
  </ds:schemaRefs>
</ds:datastoreItem>
</file>

<file path=customXml/itemProps2.xml><?xml version="1.0" encoding="utf-8"?>
<ds:datastoreItem xmlns:ds="http://schemas.openxmlformats.org/officeDocument/2006/customXml" ds:itemID="{CBB401D1-B7B7-4184-93AA-8431EE6E39F4}">
  <ds:schemaRefs>
    <ds:schemaRef ds:uri="http://schemas.microsoft.com/sharepoint/v3/contenttype/forms"/>
  </ds:schemaRefs>
</ds:datastoreItem>
</file>

<file path=customXml/itemProps3.xml><?xml version="1.0" encoding="utf-8"?>
<ds:datastoreItem xmlns:ds="http://schemas.openxmlformats.org/officeDocument/2006/customXml" ds:itemID="{E8BFE9A8-395A-4BC5-B842-4A228D52141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096EDFD4-6E02-400F-AC6C-43592369BC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DiS Geo template PPT (juni 2020)</Template>
  <TotalTime>3152</TotalTime>
  <Words>5561</Words>
  <Application>Microsoft Office PowerPoint</Application>
  <PresentationFormat>Breedbeeld</PresentationFormat>
  <Paragraphs>656</Paragraphs>
  <Slides>56</Slides>
  <Notes>0</Notes>
  <HiddenSlides>0</HiddenSlides>
  <MMClips>0</MMClips>
  <ScaleCrop>false</ScaleCrop>
  <HeadingPairs>
    <vt:vector size="6" baseType="variant">
      <vt:variant>
        <vt:lpstr>Gebruikte lettertypen</vt:lpstr>
      </vt:variant>
      <vt:variant>
        <vt:i4>6</vt:i4>
      </vt:variant>
      <vt:variant>
        <vt:lpstr>Thema</vt:lpstr>
      </vt:variant>
      <vt:variant>
        <vt:i4>2</vt:i4>
      </vt:variant>
      <vt:variant>
        <vt:lpstr>Diatitels</vt:lpstr>
      </vt:variant>
      <vt:variant>
        <vt:i4>56</vt:i4>
      </vt:variant>
    </vt:vector>
  </HeadingPairs>
  <TitlesOfParts>
    <vt:vector size="64" baseType="lpstr">
      <vt:lpstr>Arial</vt:lpstr>
      <vt:lpstr>Calibri</vt:lpstr>
      <vt:lpstr>Gill Sans MT</vt:lpstr>
      <vt:lpstr>Times New Roman</vt:lpstr>
      <vt:lpstr>Verdana</vt:lpstr>
      <vt:lpstr>Wingdings</vt:lpstr>
      <vt:lpstr>Kantoorthema</vt:lpstr>
      <vt:lpstr>1_VNG Titels</vt:lpstr>
      <vt:lpstr>Kaderuitwerking bestuurlijke gebieden: rijk, provincie, waterschap, gemeente</vt:lpstr>
      <vt:lpstr>INLEIDING</vt:lpstr>
      <vt:lpstr>Aanleiding / opdracht / resultaat</vt:lpstr>
      <vt:lpstr>Inhoudsopgave</vt:lpstr>
      <vt:lpstr>ANALYSE</vt:lpstr>
      <vt:lpstr>Gebruik</vt:lpstr>
      <vt:lpstr>Huidige proces van verwerken (1/2)</vt:lpstr>
      <vt:lpstr>Huidige proces van verwerken (2/2)</vt:lpstr>
      <vt:lpstr>Relaties met basisregistraties</vt:lpstr>
      <vt:lpstr>Relatie andere wet- en regelgeving</vt:lpstr>
      <vt:lpstr>Samenvatting bekende knelpunten Rijksgrenzen</vt:lpstr>
      <vt:lpstr>Samenvatting bekende knelpunten Provinciegrenzen</vt:lpstr>
      <vt:lpstr>Samenvatting bekende knelpunten Waterschapsgrenzen</vt:lpstr>
      <vt:lpstr>Samenvatting bekende knelpunten Gemeentegrenzen</vt:lpstr>
      <vt:lpstr>Uitwerking begrippenkader 1/3</vt:lpstr>
      <vt:lpstr>Uitwerking begrippenkader 2/3</vt:lpstr>
      <vt:lpstr>Uitwerking begrippenkader 3/3</vt:lpstr>
      <vt:lpstr>Voorlopige conclusies</vt:lpstr>
      <vt:lpstr>Oplossingsrichting</vt:lpstr>
      <vt:lpstr>Attributen</vt:lpstr>
      <vt:lpstr>Consultatie</vt:lpstr>
      <vt:lpstr>VOORSTEL VOOR OPNAME IN CONCEPTUEEL MODEL</vt:lpstr>
      <vt:lpstr>Objecttype Rijksgrenzen</vt:lpstr>
      <vt:lpstr>Eigenschappen Rijksgrenzen</vt:lpstr>
      <vt:lpstr>Relaties Rijksgrenzen</vt:lpstr>
      <vt:lpstr>Waarden Rijksgrenzen</vt:lpstr>
      <vt:lpstr>Objecttype Nederlandse territoriale zee</vt:lpstr>
      <vt:lpstr>Eigenschappen Nederlandse territoriale zee</vt:lpstr>
      <vt:lpstr>Relaties Nederlandse territoriale zee</vt:lpstr>
      <vt:lpstr>Waarden Nederlandse territoriale zee</vt:lpstr>
      <vt:lpstr>Objecttype Nederlandse aansluitende zone</vt:lpstr>
      <vt:lpstr>Eigenschappen Nederlandse aansluitende zone</vt:lpstr>
      <vt:lpstr>Relaties Nederlandse aansluitende zone</vt:lpstr>
      <vt:lpstr>Waarden Nederlandse aansluitende zone</vt:lpstr>
      <vt:lpstr>Objecttype Nederlandse exclusieve economische zone</vt:lpstr>
      <vt:lpstr>Eigenschappen Nederlandse exclusieve economische zone</vt:lpstr>
      <vt:lpstr>Relaties Nederlandse exclusieve economische zone</vt:lpstr>
      <vt:lpstr>Waarden Nederlandse exclusieve economische zone</vt:lpstr>
      <vt:lpstr>Objecttype Provinciegrenzen</vt:lpstr>
      <vt:lpstr>Eigenschappen Provinciegrenzen</vt:lpstr>
      <vt:lpstr>Relaties Provinciegrenzen</vt:lpstr>
      <vt:lpstr>Waarden Provinciegrenzen</vt:lpstr>
      <vt:lpstr>Objecttype Waterschapsgrenzen (Administratief gebied)</vt:lpstr>
      <vt:lpstr>Eigenschappen Waterschapsgrenzen (Administratief gebied)</vt:lpstr>
      <vt:lpstr>Relaties Waterschapsgrenzen (Administratief gebied)</vt:lpstr>
      <vt:lpstr>Waarden Waterschapsgrenzen (Administratief gebied)</vt:lpstr>
      <vt:lpstr>Objecttype Waterschapsgrenzen (reglementsgebied)</vt:lpstr>
      <vt:lpstr>Eigenschappen Waterschapsgrenzen (reglementsgebied)</vt:lpstr>
      <vt:lpstr>Relaties Waterschapsgrenzen (reglementsgebied)</vt:lpstr>
      <vt:lpstr>Waarden Waterschapsgrenzen (reglementsgebied)</vt:lpstr>
      <vt:lpstr>Objecttype Gemeentegrenzen</vt:lpstr>
      <vt:lpstr>Eigenschappen Gemeentegrenzen</vt:lpstr>
      <vt:lpstr>Relaties Gemeentegrenzen</vt:lpstr>
      <vt:lpstr>Waarden Gemeentegrenzen</vt:lpstr>
      <vt:lpstr>Plaats in het conceptuele model</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bij gebruik ppt template:</dc:title>
  <dc:creator>Jense Wiersma</dc:creator>
  <cp:lastModifiedBy>Jense Wiersma</cp:lastModifiedBy>
  <cp:revision>175</cp:revision>
  <dcterms:created xsi:type="dcterms:W3CDTF">2020-07-15T14:56:25Z</dcterms:created>
  <dcterms:modified xsi:type="dcterms:W3CDTF">2020-11-18T07:32:44Z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0x010100CA9CDBB764D01E419D82B5B2D492A06E00E274A5A56AAA1E49A70873A1D7102129</vt:lpwstr>
  </property>
</Properties>
</file>