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56" r:id="rId5"/>
    <p:sldId id="265" r:id="rId6"/>
    <p:sldId id="258" r:id="rId7"/>
    <p:sldId id="259" r:id="rId8"/>
    <p:sldId id="261" r:id="rId9"/>
    <p:sldId id="260" r:id="rId10"/>
    <p:sldId id="257" r:id="rId1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73A95-4503-6E4F-7F49-942A32410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F0B550-9BFC-BEC6-DC3E-B6F407AD89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7AC253-C1BA-A4F6-C7D3-38BA39DCE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B95E-37BD-4311-AD9F-C504770D20D3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9219EE-B076-8967-E688-23360715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6B37315-B176-96A2-6C88-4B9A619DC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EB0-23F8-456B-823C-84C4CF9FC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955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7F6B-C286-ED1D-714B-FBAB9C0F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2D3789-F7F7-83DB-AF94-A05610958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C3C766-79D7-9B4C-F176-413FE149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B95E-37BD-4311-AD9F-C504770D20D3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FBDE892-6F6B-89C9-3008-1E97F85F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AF6CCD4-8EBF-E1AD-077D-D95DB0CF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EB0-23F8-456B-823C-84C4CF9FC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047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E48676-074B-4BD6-1CF8-B2FFA82BD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7CC53C-3301-FDF4-1927-29218BFCA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0F3ECE-AB72-8F5A-92A0-27CABA6C3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B95E-37BD-4311-AD9F-C504770D20D3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E99B-666B-25B8-9355-BFCA61FA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5B13C7-8B28-65B5-9DE2-CFC14628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EB0-23F8-456B-823C-84C4CF9FC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0943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31EC4-1FCE-81E7-8245-B3CF629E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CA8A712-D719-E306-AA7E-DE418D15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A68EAA-A69B-D23C-3C96-BFA08761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B95E-37BD-4311-AD9F-C504770D20D3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6376A5-B60D-9ADE-D3FC-1F17DDEC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747EA6-1E26-B560-64A2-63348C51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EB0-23F8-456B-823C-84C4CF9FC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58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2A92A-1BAE-B818-5613-9B9CA6F3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9644B00-6C34-FF35-C3FD-39B8EE6AB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B71F2BC-9AF9-0B12-CD38-5A3940C0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B95E-37BD-4311-AD9F-C504770D20D3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39329E-EF81-B562-1E1E-1054738EC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8F39336-BBA5-0A76-D163-3A995BDA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EB0-23F8-456B-823C-84C4CF9FC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259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9074F-DC34-A548-A5B3-364EDBC69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111B6A-A456-8EB4-D969-5360E761A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3D4C43-CA0C-830D-4DA2-ACFC7AD2E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FA6D3B8-86CE-47BD-AB4F-12402AB1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B95E-37BD-4311-AD9F-C504770D20D3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B19E473-B531-7BED-5978-17570E65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271A3B2-EA92-D861-62DE-9C9C972B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EB0-23F8-456B-823C-84C4CF9FC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952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40E27-F28C-982D-B03A-06FA0630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458E355-AB03-2ED0-0A28-CD98AC960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C0E8EEA-3419-496B-385B-9C6DFA245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E1CC7AC-6AB0-FDAE-5986-602D793FDF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E337109-6A6A-828A-7DFE-9EFD58899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7BFD9ED-64B4-D205-562D-7EA00AF4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B95E-37BD-4311-AD9F-C504770D20D3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4F5F36D-991F-BCDF-6779-83E9B7C5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BCB9DA2-2DAE-66D7-D156-409C688F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EB0-23F8-456B-823C-84C4CF9FC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60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266C6-CC5F-7FB0-230E-1275ECA8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2BC75CD-8980-C885-2D3C-BD6972C3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B95E-37BD-4311-AD9F-C504770D20D3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22E5D76-95F6-1F96-CF7A-B0CDF2AA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FFDA93-41EA-E077-9C76-4AC002F25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EB0-23F8-456B-823C-84C4CF9FC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74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DA70EE5-84D5-324E-75B2-F6F3E377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B95E-37BD-4311-AD9F-C504770D20D3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4163C85-2526-3BB2-BA58-07FD17F66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4D13B9-3DF2-E55F-5027-BE678BED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EB0-23F8-456B-823C-84C4CF9FC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758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3CF10F-5E09-D270-CB4A-52C919F9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5D4BCF-6385-2017-8271-F9FBD91FE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9F2626A-F474-EF43-18AF-451EE0ECF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6A64F13-771C-5C18-728B-88CA2F1B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B95E-37BD-4311-AD9F-C504770D20D3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BA2DDC-F5DD-B671-CC10-78439906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65C3134-51EA-E1AE-58B0-90EF7F185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EB0-23F8-456B-823C-84C4CF9FC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137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5E6DE-6BB7-046F-F4C6-1CC48AE1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DD64B84E-9A3B-6EE5-8C79-300C013C9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EB6026-2B54-F193-F3E6-C6F1B9A9D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D5DE0BB-C5D9-B9E8-94D4-55940566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B95E-37BD-4311-AD9F-C504770D20D3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374288B-7A79-B205-ED8F-41687A3B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DF88406-0947-C039-0A31-637235B5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9EB0-23F8-456B-823C-84C4CF9FC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310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20BF681-1E24-59BC-F821-8F48E41F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3C00D30-DFB5-1E5F-D000-C15B585A8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5EB234-6D51-EEB5-3BC4-FFC7347A5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DB95E-37BD-4311-AD9F-C504770D20D3}" type="datetimeFigureOut">
              <a:rPr lang="nl-NL" smtClean="0"/>
              <a:t>15-6-2025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0D02197-A350-8081-EA31-C9FB63894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19B420-9754-7B90-E80D-90077F6EA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B9EB0-23F8-456B-823C-84C4CF9FC9B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852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7C18B-E3DE-DC88-2074-3EAB87D9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ABA8425-79E3-B668-C073-9D266F367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Oefening</a:t>
            </a:r>
            <a:r>
              <a:rPr lang="nl-NL" dirty="0"/>
              <a:t>: Denk na over de waarde van een </a:t>
            </a:r>
            <a:r>
              <a:rPr lang="nl-NL" dirty="0" err="1"/>
              <a:t>gegevenswoordenboekVraag</a:t>
            </a:r>
            <a:r>
              <a:rPr lang="nl-NL" dirty="0"/>
              <a:t> vooraf:👉 Waarom zou een gegevenswoordenboek waardevol zijn voor jouw werk of jouw </a:t>
            </a:r>
            <a:r>
              <a:rPr lang="nl-NL" dirty="0" err="1"/>
              <a:t>organisatie?Denk</a:t>
            </a:r>
            <a:r>
              <a:rPr lang="nl-NL" dirty="0"/>
              <a:t> na over:🔍 Welke problemen los je op?🔗 Welke processen, projecten of samenwerkingen worden makkelijker?🚀 Welke versnellingen of verbeteringen zijn mogelijk?🤝 Hoe helpt het bij eenduidige samenwerking binnen en tussen organisaties?💡 Wat levert het concreet op voor jouw dagelijks </a:t>
            </a:r>
            <a:r>
              <a:rPr lang="nl-NL" dirty="0" err="1"/>
              <a:t>werk?Deel</a:t>
            </a:r>
            <a:r>
              <a:rPr lang="nl-NL" dirty="0"/>
              <a:t> je </a:t>
            </a:r>
            <a:r>
              <a:rPr lang="nl-NL" dirty="0" err="1"/>
              <a:t>inzichten!Bespreek</a:t>
            </a:r>
            <a:r>
              <a:rPr lang="nl-NL" dirty="0"/>
              <a:t> in </a:t>
            </a:r>
            <a:r>
              <a:rPr lang="nl-NL" dirty="0" err="1"/>
              <a:t>tweetallen.Schrijf</a:t>
            </a:r>
            <a:r>
              <a:rPr lang="nl-NL" dirty="0"/>
              <a:t> steekwoorden op een post-it of in de </a:t>
            </a:r>
            <a:r>
              <a:rPr lang="nl-NL" dirty="0" err="1"/>
              <a:t>chat.We</a:t>
            </a:r>
            <a:r>
              <a:rPr lang="nl-NL" dirty="0"/>
              <a:t> verzamelen een aantal inzichten plenair.</a:t>
            </a:r>
          </a:p>
        </p:txBody>
      </p:sp>
    </p:spTree>
    <p:extLst>
      <p:ext uri="{BB962C8B-B14F-4D97-AF65-F5344CB8AC3E}">
        <p14:creationId xmlns:p14="http://schemas.microsoft.com/office/powerpoint/2010/main" val="79719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D927D-EB10-3B39-494E-7C7AD716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B5E43F-36F6-813C-B092-9752CE90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B70641-62FA-9969-E1D4-235332B5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464" y="0"/>
            <a:ext cx="104230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2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75B60C-3E21-1FD8-CE7B-ECDF9E9D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E6CD19-E529-66B4-B1AC-D9FDB647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567DB12-4145-E231-9F78-73EE1931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62" y="0"/>
            <a:ext cx="10011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7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4652AB-BDD8-18B6-5368-3DEDD338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C77B5DB-30DD-0DC2-EECC-8870FD3E2C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610" y="3137443"/>
            <a:ext cx="10515600" cy="3451412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ADBB8202-C410-9CFA-0503-2C22AE508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296" y="1212113"/>
            <a:ext cx="511563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3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007D5-5824-B8F5-E50F-F427B1096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24B0846-EADA-6DA1-3903-E9687EF3BB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66CBF7-D8D5-30DC-B8E2-DFA6C71A0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002" y="1107950"/>
            <a:ext cx="4181001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F225DCB-C769-1602-032D-C298BD18C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0" y="2581275"/>
            <a:ext cx="42862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F5D7B4F-BA4A-18A9-98BF-91BD8854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81137"/>
            <a:ext cx="6503588" cy="3376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69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D89B-4862-37C7-DDA8-9596D4AA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7BC66F-EE2D-EB3F-97F9-44D143FED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Zonnelader</a:t>
            </a:r>
          </a:p>
          <a:p>
            <a:r>
              <a:rPr lang="nl-NL" dirty="0"/>
              <a:t>Windladder</a:t>
            </a:r>
          </a:p>
          <a:p>
            <a:r>
              <a:rPr lang="nl-NL" dirty="0"/>
              <a:t>Zon op veld</a:t>
            </a:r>
          </a:p>
          <a:p>
            <a:r>
              <a:rPr lang="nl-NL" dirty="0"/>
              <a:t>Zon op dak</a:t>
            </a:r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072A78A-37FA-1F50-ACE6-1F5316D65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549" y="3578324"/>
            <a:ext cx="5115639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541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8382E-F7EA-800B-84B2-ADB55294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Reflectie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E12533A-548D-DD59-505D-E0AFD76D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NL" dirty="0"/>
              <a:t>1. Welke begrippen kwamen in verschillende groepen voor en hadden verschillende definities?</a:t>
            </a:r>
          </a:p>
          <a:p>
            <a:r>
              <a:rPr lang="nl-NL" dirty="0"/>
              <a:t>2. Welke begrippen waren lastig te definiëren? Wat maakte ze lastig?</a:t>
            </a:r>
          </a:p>
          <a:p>
            <a:r>
              <a:rPr lang="nl-NL" dirty="0"/>
              <a:t>3. Welke functies zou een gegevenswoordenboek-platform moeten bieden voor jullie werk?</a:t>
            </a:r>
          </a:p>
          <a:p>
            <a:r>
              <a:rPr lang="nl-NL" dirty="0"/>
              <a:t>4. Welke wensen zijn specifiek voor begrippenbeheerders? Welke voor begrippengebruikers?</a:t>
            </a:r>
          </a:p>
          <a:p>
            <a:r>
              <a:rPr lang="nl-NL" dirty="0"/>
              <a:t>5. Hoe kan het platform helpen om verschillen in definities zichtbaar en bespreekbaar te maken?</a:t>
            </a:r>
          </a:p>
          <a:p>
            <a:r>
              <a:rPr lang="nl-NL" dirty="0"/>
              <a:t>6. Welke systemen zou het platform moeten kunnen koppelen?</a:t>
            </a:r>
          </a:p>
          <a:p>
            <a:r>
              <a:rPr lang="nl-NL" dirty="0"/>
              <a:t>7. Wat zou voor jullie een "must have" en wat een "</a:t>
            </a:r>
            <a:r>
              <a:rPr lang="nl-NL" dirty="0" err="1"/>
              <a:t>nice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have" zijn in het platform?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802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A22AB-EA8E-37ED-0C0B-4E622DE7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9262E19-F199-38AE-83DC-AE50B5F86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Werk een beleidsnotitie of –advies uit voor het onderwerp</a:t>
            </a:r>
          </a:p>
          <a:p>
            <a:pPr marL="514350" indent="-514350">
              <a:buAutoNum type="arabicPeriod"/>
            </a:pPr>
            <a:r>
              <a:rPr lang="nl-NL" dirty="0"/>
              <a:t>Zonneladder</a:t>
            </a:r>
          </a:p>
          <a:p>
            <a:pPr marL="514350" indent="-514350">
              <a:buAutoNum type="arabicPeriod"/>
            </a:pPr>
            <a:r>
              <a:rPr lang="nl-NL" dirty="0"/>
              <a:t>Windladder</a:t>
            </a:r>
          </a:p>
          <a:p>
            <a:pPr marL="514350" indent="-514350">
              <a:buAutoNum type="arabicPeriod"/>
            </a:pPr>
            <a:r>
              <a:rPr lang="nl-NL" dirty="0"/>
              <a:t>Infrastructuur</a:t>
            </a:r>
          </a:p>
          <a:p>
            <a:pPr marL="514350" indent="-514350">
              <a:buAutoNum type="arabicPeriod"/>
            </a:pPr>
            <a:r>
              <a:rPr lang="nl-NL" dirty="0"/>
              <a:t>Energiesysteem</a:t>
            </a:r>
          </a:p>
          <a:p>
            <a:pPr marL="514350" indent="-514350">
              <a:buAutoNum type="arabicPeriod"/>
            </a:pPr>
            <a:r>
              <a:rPr lang="nl-NL" dirty="0"/>
              <a:t>Beleidskaders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https://staging-definities.geostandaarden.nl/energie/nl/</a:t>
            </a:r>
          </a:p>
        </p:txBody>
      </p:sp>
    </p:spTree>
    <p:extLst>
      <p:ext uri="{BB962C8B-B14F-4D97-AF65-F5344CB8AC3E}">
        <p14:creationId xmlns:p14="http://schemas.microsoft.com/office/powerpoint/2010/main" val="226286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883E2-B751-174E-401D-99BE53EC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 van de opdracht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A2C0CC-5613-9146-1838-A8AF72079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Oefenen met het opstellen, beheren en gebruiken van begrippen binnen een provinciale </a:t>
            </a:r>
            <a:r>
              <a:rPr lang="nl-NL" dirty="0" err="1"/>
              <a:t>energiestrategie.Ervaren</a:t>
            </a:r>
            <a:r>
              <a:rPr lang="nl-NL" dirty="0"/>
              <a:t> hoe verschillende rollen samenwerken rondom </a:t>
            </a:r>
            <a:r>
              <a:rPr lang="nl-NL" dirty="0" err="1"/>
              <a:t>begrippenbeheer.Ophalen</a:t>
            </a:r>
            <a:r>
              <a:rPr lang="nl-NL" dirty="0"/>
              <a:t> van wensen en eisen (</a:t>
            </a:r>
            <a:r>
              <a:rPr lang="nl-NL" dirty="0" err="1"/>
              <a:t>requirements</a:t>
            </a:r>
            <a:r>
              <a:rPr lang="nl-NL" dirty="0"/>
              <a:t>) voor een provinciaal gegevenswoordenboek-platform.</a:t>
            </a:r>
          </a:p>
          <a:p>
            <a:endParaRPr lang="nl-NL" dirty="0"/>
          </a:p>
          <a:p>
            <a:r>
              <a:rPr lang="nl-NL" dirty="0"/>
              <a:t>Werkwijze</a:t>
            </a:r>
          </a:p>
          <a:p>
            <a:r>
              <a:rPr lang="nl-NL" dirty="0"/>
              <a:t>Jullie werken in </a:t>
            </a:r>
            <a:r>
              <a:rPr lang="nl-NL" dirty="0" err="1"/>
              <a:t>duo’s:Begrippenbeheerder</a:t>
            </a:r>
            <a:r>
              <a:rPr lang="nl-NL" dirty="0"/>
              <a:t>: Voert begrippen op en beheert de </a:t>
            </a:r>
            <a:r>
              <a:rPr lang="nl-NL" dirty="0" err="1"/>
              <a:t>definities.Begrippengebruiker</a:t>
            </a:r>
            <a:r>
              <a:rPr lang="nl-NL" dirty="0"/>
              <a:t>: Gebruikt de begrippen in beleids- of </a:t>
            </a:r>
            <a:r>
              <a:rPr lang="nl-NL" dirty="0" err="1"/>
              <a:t>uitvoeringsdocumenten.Elke</a:t>
            </a:r>
            <a:r>
              <a:rPr lang="nl-NL" dirty="0"/>
              <a:t> groep werkt aan een eigen deelonderwerp (casus).Jullie leveren twee dingen </a:t>
            </a:r>
            <a:r>
              <a:rPr lang="nl-NL" dirty="0" err="1"/>
              <a:t>op:Een</a:t>
            </a:r>
            <a:r>
              <a:rPr lang="nl-NL" dirty="0"/>
              <a:t> korte toelichting op de casus (vergunningverlening binnen het gekozen thema).</a:t>
            </a:r>
          </a:p>
          <a:p>
            <a:r>
              <a:rPr lang="nl-NL" dirty="0"/>
              <a:t>Een begrippenlijst met minimaal 5-6 relevante </a:t>
            </a:r>
            <a:r>
              <a:rPr lang="nl-NL" dirty="0" err="1"/>
              <a:t>begrippen.Resultaten</a:t>
            </a:r>
            <a:r>
              <a:rPr lang="nl-NL" dirty="0"/>
              <a:t> per groepbegrippenlijst.md: Begrippen + definitiesrequirements.md: Aandachtspunten, ervaringen, wensen voor het </a:t>
            </a:r>
            <a:r>
              <a:rPr lang="nl-NL" dirty="0" err="1"/>
              <a:t>platformLet</a:t>
            </a:r>
            <a:r>
              <a:rPr lang="nl-NL" dirty="0"/>
              <a:t> </a:t>
            </a:r>
            <a:r>
              <a:rPr lang="nl-NL" dirty="0" err="1"/>
              <a:t>op!Het</a:t>
            </a:r>
            <a:r>
              <a:rPr lang="nl-NL" dirty="0"/>
              <a:t> is toegestaan dat begrippen tussen groepen </a:t>
            </a:r>
            <a:r>
              <a:rPr lang="nl-NL" dirty="0" err="1"/>
              <a:t>verschillen.Juist</a:t>
            </a:r>
            <a:r>
              <a:rPr lang="nl-NL" dirty="0"/>
              <a:t> interessant als er </a:t>
            </a:r>
            <a:r>
              <a:rPr lang="nl-NL" dirty="0" err="1"/>
              <a:t>dubbelingen</a:t>
            </a:r>
            <a:r>
              <a:rPr lang="nl-NL" dirty="0"/>
              <a:t> of tegenstrijdigheden ontstaan.</a:t>
            </a:r>
          </a:p>
        </p:txBody>
      </p:sp>
    </p:spTree>
    <p:extLst>
      <p:ext uri="{BB962C8B-B14F-4D97-AF65-F5344CB8AC3E}">
        <p14:creationId xmlns:p14="http://schemas.microsoft.com/office/powerpoint/2010/main" val="2774615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BB8CF-6EFF-90B0-6808-27AFB9E9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07009AC-07B8-C46E-48FC-D671A48F7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nl-NL" dirty="0"/>
              <a:t>Groep 1 – Zonneladder en Zon op Veld</a:t>
            </a:r>
          </a:p>
          <a:p>
            <a:r>
              <a:rPr lang="nl-NL" dirty="0"/>
              <a:t>Opdracht:</a:t>
            </a:r>
          </a:p>
          <a:p>
            <a:r>
              <a:rPr lang="nl-NL" dirty="0"/>
              <a:t>Werk een beleidsnotitie uit over de toepassing van de zonneladder bij vergunningverlening.</a:t>
            </a:r>
          </a:p>
          <a:p>
            <a:endParaRPr lang="nl-NL" dirty="0"/>
          </a:p>
          <a:p>
            <a:r>
              <a:rPr lang="nl-NL" dirty="0"/>
              <a:t>Begrippen: zonneladder, zon op dak, zon op veld, meervoudig ruimtegebruik, landschappelijke inpassing.</a:t>
            </a:r>
          </a:p>
          <a:p>
            <a:endParaRPr lang="nl-NL" dirty="0"/>
          </a:p>
          <a:p>
            <a:r>
              <a:rPr lang="nl-NL" dirty="0"/>
              <a:t>Let extra op: hoe concreet is ‘meervoudig ruimtegebruik’? Wanneer is iets voldoende meervoudig?</a:t>
            </a:r>
          </a:p>
          <a:p>
            <a:endParaRPr lang="nl-NL" dirty="0"/>
          </a:p>
          <a:p>
            <a:r>
              <a:rPr lang="nl-NL" dirty="0"/>
              <a:t>🔹 Groep 2 – Windladder en Windinitiatieven</a:t>
            </a:r>
          </a:p>
          <a:p>
            <a:r>
              <a:rPr lang="nl-NL" dirty="0"/>
              <a:t>Opdracht:</a:t>
            </a:r>
          </a:p>
          <a:p>
            <a:r>
              <a:rPr lang="nl-NL" dirty="0"/>
              <a:t>Stel een beleidsadvies op over de beoordeling van windinitiatieven volgens de windladder.</a:t>
            </a:r>
          </a:p>
          <a:p>
            <a:endParaRPr lang="nl-NL" dirty="0"/>
          </a:p>
          <a:p>
            <a:r>
              <a:rPr lang="nl-NL" dirty="0"/>
              <a:t>Begrippen: windladder, windbeleid, windambitie, windinitiatief, windturbine, participatie-eis.</a:t>
            </a:r>
          </a:p>
          <a:p>
            <a:endParaRPr lang="nl-NL" dirty="0"/>
          </a:p>
          <a:p>
            <a:r>
              <a:rPr lang="nl-NL" dirty="0"/>
              <a:t>Let extra op: hoe definieer je een ‘windturbine’? Gaat het om </a:t>
            </a:r>
            <a:r>
              <a:rPr lang="nl-NL" dirty="0" err="1"/>
              <a:t>ashoogte</a:t>
            </a:r>
            <a:r>
              <a:rPr lang="nl-NL" dirty="0"/>
              <a:t>, rotordiameter, vermogen, of nog iets anders? Wanneer is het een klein- of grootschalige turbine? Hoe verschilt een ‘windinitiatief’ van een ‘windproject’?</a:t>
            </a:r>
          </a:p>
          <a:p>
            <a:endParaRPr lang="nl-NL" dirty="0"/>
          </a:p>
          <a:p>
            <a:r>
              <a:rPr lang="nl-NL" dirty="0"/>
              <a:t>🔹 Groep 3 – Energie-infrastructuur, Netcapaciteit en </a:t>
            </a:r>
            <a:r>
              <a:rPr lang="nl-NL" dirty="0" err="1"/>
              <a:t>Meekoppelkansen</a:t>
            </a:r>
            <a:endParaRPr lang="nl-NL" dirty="0"/>
          </a:p>
          <a:p>
            <a:r>
              <a:rPr lang="nl-NL" dirty="0"/>
              <a:t>Opdracht:</a:t>
            </a:r>
          </a:p>
          <a:p>
            <a:r>
              <a:rPr lang="nl-NL" dirty="0"/>
              <a:t>Werk een toelichting uit over hoe netcapaciteit, netcongestie en </a:t>
            </a:r>
            <a:r>
              <a:rPr lang="nl-NL" dirty="0" err="1"/>
              <a:t>meekoppelkansen</a:t>
            </a:r>
            <a:r>
              <a:rPr lang="nl-NL" dirty="0"/>
              <a:t> een rol spelen bij energie-infrastructuur.</a:t>
            </a:r>
          </a:p>
          <a:p>
            <a:endParaRPr lang="nl-NL" dirty="0"/>
          </a:p>
          <a:p>
            <a:r>
              <a:rPr lang="nl-NL" dirty="0"/>
              <a:t>Begrippen: energie-infrastructuur, hoofdinfrastructuur, energienetwerk, netbeheerder, netcapaciteit, netcongestie, </a:t>
            </a:r>
            <a:r>
              <a:rPr lang="nl-NL" dirty="0" err="1"/>
              <a:t>meekoppelkansen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Let extra op: hoe definieer je ‘netcapaciteit’? Wat is het verschil met ‘netcongestie’? Hoe breed of smal definieer je ‘</a:t>
            </a:r>
            <a:r>
              <a:rPr lang="nl-NL" dirty="0" err="1"/>
              <a:t>meekoppelkansen</a:t>
            </a:r>
            <a:r>
              <a:rPr lang="nl-NL" dirty="0"/>
              <a:t>’?</a:t>
            </a:r>
          </a:p>
          <a:p>
            <a:endParaRPr lang="nl-NL" dirty="0"/>
          </a:p>
          <a:p>
            <a:r>
              <a:rPr lang="nl-NL" dirty="0"/>
              <a:t>🔹 Groep 4 – Integraal Energiesysteem, Netcapaciteit en Flexibiliteit</a:t>
            </a:r>
          </a:p>
          <a:p>
            <a:r>
              <a:rPr lang="nl-NL" dirty="0"/>
              <a:t>Opdracht:</a:t>
            </a:r>
          </a:p>
          <a:p>
            <a:r>
              <a:rPr lang="nl-NL" dirty="0"/>
              <a:t>Geef een beschrijving van het integrale energiesysteem en welke flexibiliteitsmaatregelen en </a:t>
            </a:r>
            <a:r>
              <a:rPr lang="nl-NL" dirty="0" err="1"/>
              <a:t>meekoppelkansen</a:t>
            </a:r>
            <a:r>
              <a:rPr lang="nl-NL" dirty="0"/>
              <a:t> daarin passen, inclusief de rol van netcapaciteit.</a:t>
            </a:r>
          </a:p>
          <a:p>
            <a:endParaRPr lang="nl-NL" dirty="0"/>
          </a:p>
          <a:p>
            <a:r>
              <a:rPr lang="nl-NL" dirty="0"/>
              <a:t>Begrippen: energiesysteem, energiemix, netcapaciteit, flexibiliteit, </a:t>
            </a:r>
            <a:r>
              <a:rPr lang="nl-NL" dirty="0" err="1"/>
              <a:t>energie-opslag</a:t>
            </a:r>
            <a:r>
              <a:rPr lang="nl-NL" dirty="0"/>
              <a:t>, </a:t>
            </a:r>
            <a:r>
              <a:rPr lang="nl-NL" dirty="0" err="1"/>
              <a:t>meekoppelkansen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Let extra op: hoe verschilt ‘netcapaciteit’ in het energiesysteem van netcapaciteit bij infrastructuur? Hoe verschilt ‘</a:t>
            </a:r>
            <a:r>
              <a:rPr lang="nl-NL" dirty="0" err="1"/>
              <a:t>meekoppelkansen</a:t>
            </a:r>
            <a:r>
              <a:rPr lang="nl-NL" dirty="0"/>
              <a:t>’ in een systeemvisie van </a:t>
            </a:r>
            <a:r>
              <a:rPr lang="nl-NL" dirty="0" err="1"/>
              <a:t>meekoppelkansen</a:t>
            </a:r>
            <a:r>
              <a:rPr lang="nl-NL" dirty="0"/>
              <a:t> bij infrastructuur?</a:t>
            </a:r>
          </a:p>
          <a:p>
            <a:endParaRPr lang="nl-NL" dirty="0"/>
          </a:p>
          <a:p>
            <a:r>
              <a:rPr lang="nl-NL" dirty="0"/>
              <a:t>🔹 Groep 5 – Beleidskaders, Vergunningverlening en Windturbines</a:t>
            </a:r>
          </a:p>
          <a:p>
            <a:r>
              <a:rPr lang="nl-NL" dirty="0"/>
              <a:t>Opdracht:</a:t>
            </a:r>
          </a:p>
          <a:p>
            <a:r>
              <a:rPr lang="nl-NL" dirty="0"/>
              <a:t>Stel een toelichting op over welke beleidskaders en toetsingscriteria gelden voor duurzame energie-initiatieven, met bijzondere aandacht voor de vergunningverlening van windturbines.</a:t>
            </a:r>
          </a:p>
          <a:p>
            <a:endParaRPr lang="nl-NL" dirty="0"/>
          </a:p>
          <a:p>
            <a:r>
              <a:rPr lang="nl-NL" dirty="0"/>
              <a:t>Begrippen: beleidskader, vergunningverlening, afwegingskader, provinciale verordening, windturbine, </a:t>
            </a:r>
            <a:r>
              <a:rPr lang="nl-NL" dirty="0" err="1"/>
              <a:t>meekoppelkansen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Let extra op: hoe wordt de windturbine gedefinieerd in verschillende beleidsstukken? Welke minimale of maximale kenmerken bepalen of een vergunning wordt verleend?</a:t>
            </a:r>
          </a:p>
        </p:txBody>
      </p:sp>
    </p:spTree>
    <p:extLst>
      <p:ext uri="{BB962C8B-B14F-4D97-AF65-F5344CB8AC3E}">
        <p14:creationId xmlns:p14="http://schemas.microsoft.com/office/powerpoint/2010/main" val="22679549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750</Words>
  <Application>Microsoft Office PowerPoint</Application>
  <PresentationFormat>Breedbeeld</PresentationFormat>
  <Paragraphs>67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Reflectie</vt:lpstr>
      <vt:lpstr>PowerPoint-presentatie</vt:lpstr>
      <vt:lpstr>Doel van de opdracht 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Arnoud de Boer</dc:creator>
  <cp:lastModifiedBy>Arnoud de Boer</cp:lastModifiedBy>
  <cp:revision>6</cp:revision>
  <dcterms:created xsi:type="dcterms:W3CDTF">2025-06-14T07:21:55Z</dcterms:created>
  <dcterms:modified xsi:type="dcterms:W3CDTF">2025-06-15T09:00:39Z</dcterms:modified>
</cp:coreProperties>
</file>