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9" r:id="rId3"/>
    <p:sldId id="277" r:id="rId4"/>
    <p:sldId id="278" r:id="rId5"/>
    <p:sldId id="619" r:id="rId6"/>
    <p:sldId id="279" r:id="rId7"/>
    <p:sldId id="626" r:id="rId8"/>
    <p:sldId id="627" r:id="rId9"/>
    <p:sldId id="628" r:id="rId10"/>
    <p:sldId id="261" r:id="rId11"/>
    <p:sldId id="629" r:id="rId12"/>
    <p:sldId id="630" r:id="rId13"/>
    <p:sldId id="263" r:id="rId14"/>
    <p:sldId id="265" r:id="rId15"/>
    <p:sldId id="266" r:id="rId16"/>
    <p:sldId id="268" r:id="rId17"/>
    <p:sldId id="269" r:id="rId18"/>
    <p:sldId id="631" r:id="rId19"/>
    <p:sldId id="260" r:id="rId20"/>
    <p:sldId id="262" r:id="rId21"/>
    <p:sldId id="270" r:id="rId22"/>
    <p:sldId id="271" r:id="rId23"/>
    <p:sldId id="272" r:id="rId24"/>
    <p:sldId id="273" r:id="rId25"/>
    <p:sldId id="267" r:id="rId26"/>
    <p:sldId id="264" r:id="rId27"/>
    <p:sldId id="274" r:id="rId28"/>
    <p:sldId id="275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87992-54C8-4EF7-9E27-CBFFFC72EC1E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7498-8675-4C3A-9A9C-E112EA480F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222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B2D22-9817-4C97-A31D-657E08137763}" type="slidenum">
              <a:rPr lang="nl-NL" smtClean="0">
                <a:latin typeface="Arial" pitchFamily="34" charset="0"/>
              </a:rPr>
              <a:pPr/>
              <a:t>4</a:t>
            </a:fld>
            <a:endParaRPr lang="nl-NL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8A43E-719A-4502-9D39-660CD7A4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78119D-B36C-4B4F-B0CD-FB87504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1F181-B03B-4B10-B132-09CC207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59206-3936-4CED-8458-603BEBC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2EE2D-8259-43E3-9755-102BBA8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C6C1-5879-43D5-86D3-ABA7A92B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D70981-FE59-403C-8E21-B632E4E5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071DEB-E8BF-46E8-B1E9-C2239A3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B0063-A6FE-4949-B13C-B4F28D7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846B34-B4E2-4BF0-8B6E-70B4D7C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F12E01-52BF-416E-85DF-7EBB634D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3F696-584D-44C2-A209-D0D854F1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4B353-94FE-4293-A7CF-B272C80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B3ECE-C857-4453-9B32-1C329BB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B7C59-CB7A-4570-94B9-144EAB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58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67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73779692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</p:spPr>
        <p:txBody>
          <a:bodyPr>
            <a:normAutofit/>
          </a:bodyPr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4464496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§"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67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>
              <a:buFont typeface="Wingdings" panose="05000000000000000000" pitchFamily="2" charset="2"/>
              <a:buChar char="§"/>
              <a:defRPr sz="213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8229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76873"/>
            <a:ext cx="5384800" cy="44644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76873"/>
            <a:ext cx="5384800" cy="44539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90403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70996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863419" y="1186408"/>
            <a:ext cx="10465163" cy="4690864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949281"/>
            <a:ext cx="7315200" cy="804863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35306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864" y="2575287"/>
            <a:ext cx="5891808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2543605" y="2686327"/>
            <a:ext cx="3709259" cy="360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10032437" y="5517234"/>
            <a:ext cx="211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2543605" y="1281241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258190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2639616" y="5013177"/>
            <a:ext cx="7680853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6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3066840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3FF8-0F2D-408A-8071-DF74B7064F6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AB1D-94B2-4666-8B93-A2A3475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E4A95F-5F25-4BBD-9282-78D5D0A9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8BD973-3E26-44A7-80DB-3DA956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99A9A-6994-4C46-8B14-4B4912C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10B98-1759-4703-B65C-A246E65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7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5FC2-BC49-4686-8949-540D288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80BFD-0E06-473E-9EE5-EA9368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2DAD2-6CE3-4055-BB87-5E04CA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5DC09-4B25-4149-BBEE-2A206C3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2024D7-29C9-4A71-993F-1CD7283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BFDBC-E04E-479E-9DB9-F243EA2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963E-8B01-44B0-A408-A348DC27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B1CDEB-5B1D-48C4-85C1-DDF3D854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AF3D99-8A9A-4235-9864-D9812FB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BC8BF-7D3A-4B8D-9CD0-E1F3CF7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1FAB4-6681-45F9-B282-9298851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B298-F609-4E18-B7C5-E452619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C990C-3266-4D3F-9507-1FFE1FED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C93F7-CDD5-4242-A5E2-8D9CF5E4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EEDA6B-0A8D-44D5-9852-6D90FBFA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994556-E618-4CD1-AB63-7A113184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B79F26-FD3E-417C-9E7D-ABA79A6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4B09D8-357D-46BF-8563-CA322A0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D10061-ACAD-4EBC-BE34-48695B4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164D8-57B2-4E56-8C5E-F29BF20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8F663B-0A26-4BC3-AB23-9698711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573A1E-3B79-478A-A695-672812A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CD18A6-F0C6-40A7-A960-3D2302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5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E657B4-5EEB-4A5D-8B64-7BC43B3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901DC-D11B-408C-84B5-1496AFD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2FB85E-2B60-44DB-9778-40628E2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2EE3-140F-4DCB-B29D-D240B4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8692-C1F6-49A9-B731-554838F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0D6A7-A202-4650-9825-FFE9E237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C1312-751B-46FE-9217-EAACA7E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1CB71-73DE-4436-8467-C7CE8C9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F4155B-99C1-4845-B28E-8DC2D325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5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6D73A-51EC-430B-9099-AC252BA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798FAD-182E-4A45-9B6B-11E9F382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95575-94CA-4440-88A1-79E078B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DB6F61-389E-4BB3-94A4-CD59A70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59DEF5-B517-488A-AE9C-BA5EE3B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D7D53-9CE6-410F-AE1B-35FDBD7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D8BDE0-5943-4067-9E63-A9B03B7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7FA2E8-3769-417F-B2DD-3F838936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86E5E-F7F1-4E73-9AF2-610474C7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2BA0-D605-4B73-854E-1A1D25016A50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FF6C5-9113-4414-B696-C672A65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387F27-337E-4578-ACE4-E3B101DB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0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2276872"/>
            <a:ext cx="109728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08613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42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er.geostandaarden.n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uiten, gebouw, zitten, voorzijde&#10;&#10;Automatisch gegenereerde beschrijving">
            <a:extLst>
              <a:ext uri="{FF2B5EF4-FFF2-40B4-BE49-F238E27FC236}">
                <a16:creationId xmlns:a16="http://schemas.microsoft.com/office/drawing/2014/main" id="{02C795E5-F3E4-400A-B7A9-D417E48E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828800"/>
            <a:ext cx="6705600" cy="502920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AF5A6EB-8E40-4B7B-AB33-4C91EE8D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991"/>
            <a:ext cx="6858000" cy="123825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23F0342B-DEB7-457D-8791-9DCC4975EA41}"/>
              </a:ext>
            </a:extLst>
          </p:cNvPr>
          <p:cNvSpPr/>
          <p:nvPr/>
        </p:nvSpPr>
        <p:spPr>
          <a:xfrm>
            <a:off x="7281862" y="-21991"/>
            <a:ext cx="6616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Donderdag 2 juli 2020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3F99977-0703-4570-9502-C56A7F1C39B1}"/>
              </a:ext>
            </a:extLst>
          </p:cNvPr>
          <p:cNvSpPr/>
          <p:nvPr/>
        </p:nvSpPr>
        <p:spPr>
          <a:xfrm>
            <a:off x="29912" y="1242197"/>
            <a:ext cx="123716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Van WION naar WIBON, KLIC vanuit verschillende invalshoeken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FFFE954-E228-48EA-92BF-2688C3CC1283}"/>
              </a:ext>
            </a:extLst>
          </p:cNvPr>
          <p:cNvSpPr/>
          <p:nvPr/>
        </p:nvSpPr>
        <p:spPr>
          <a:xfrm>
            <a:off x="124482" y="2326940"/>
            <a:ext cx="48962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</a:t>
            </a:r>
          </a:p>
          <a:p>
            <a:pPr algn="ctr"/>
            <a:r>
              <a:rPr lang="nl-NL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 belangrijke basis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B472B0F-1DE0-4686-8041-3839BA87E9B2}"/>
              </a:ext>
            </a:extLst>
          </p:cNvPr>
          <p:cNvSpPr/>
          <p:nvPr/>
        </p:nvSpPr>
        <p:spPr>
          <a:xfrm>
            <a:off x="2685088" y="4914193"/>
            <a:ext cx="2568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Paul Janssen</a:t>
            </a:r>
          </a:p>
          <a:p>
            <a:r>
              <a:rPr lang="nl-NL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(p.janssen@geonovum.nl)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E1EB61B-A05C-4CD9-95B3-AF7E2E1E6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82" y="4914193"/>
            <a:ext cx="2400300" cy="13811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162A46A-A218-4286-8037-9CB05E0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" y="6489450"/>
            <a:ext cx="4150025" cy="307777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26A5DB28-54B0-4D91-8002-DD390555A107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79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76FEBE6-69FA-472A-B9AE-6DBDDB96E329}"/>
              </a:ext>
            </a:extLst>
          </p:cNvPr>
          <p:cNvSpPr/>
          <p:nvPr/>
        </p:nvSpPr>
        <p:spPr>
          <a:xfrm>
            <a:off x="609600" y="377706"/>
            <a:ext cx="17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KLIC architectuur</a:t>
            </a:r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02E96F4-EEF1-4DC3-A7A8-9B3C45F4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1082040"/>
            <a:ext cx="1205484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0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A56C4C2-D640-48A2-B5BD-A0F05DF56E30}"/>
              </a:ext>
            </a:extLst>
          </p:cNvPr>
          <p:cNvSpPr/>
          <p:nvPr/>
        </p:nvSpPr>
        <p:spPr>
          <a:xfrm>
            <a:off x="868721" y="342330"/>
            <a:ext cx="179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IMKL onderdelen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8A7DA0D-E4F1-4B7B-96BA-39C9F6CC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14" y="-30894"/>
            <a:ext cx="7961086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652927A5-8198-43EA-9950-551C7A2AB7AB}"/>
              </a:ext>
            </a:extLst>
          </p:cNvPr>
          <p:cNvSpPr/>
          <p:nvPr/>
        </p:nvSpPr>
        <p:spPr>
          <a:xfrm>
            <a:off x="156029" y="1172938"/>
            <a:ext cx="349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https://register.geostandaarden.nl/</a:t>
            </a:r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3230E9C-9EEB-4D1F-B676-5AB94B77C533}"/>
              </a:ext>
            </a:extLst>
          </p:cNvPr>
          <p:cNvSpPr/>
          <p:nvPr/>
        </p:nvSpPr>
        <p:spPr>
          <a:xfrm>
            <a:off x="0" y="2315811"/>
            <a:ext cx="6096000" cy="3151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IMKL_Dataspecificatie_2.0io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 Objectcatalogus_2.0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object-attributen-ExtraRegels.xlsx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 - 2.0io waardelijsten.xlsx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PMKL-Handreiking-visualisatie_2.0io</a:t>
            </a:r>
          </a:p>
          <a:p>
            <a:pPr>
              <a:lnSpc>
                <a:spcPts val="2400"/>
              </a:lnSpc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Symbology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imkl-wibon2.0.xsd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Imkl-waardelijsten-2.0io.rdf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conceptenregister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748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F12EC18-FE7D-4ECF-AAE5-E6B289FC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0" y="185735"/>
            <a:ext cx="5076825" cy="648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84ED0FC-79ED-4709-8FEC-07269DA8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-2"/>
            <a:ext cx="467090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555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D82C605-5F5E-484E-B471-062913DE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70" y="0"/>
            <a:ext cx="10051230" cy="685800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6DA7021-4853-41C9-BAA2-817AF1E87AF7}"/>
              </a:ext>
            </a:extLst>
          </p:cNvPr>
          <p:cNvSpPr/>
          <p:nvPr/>
        </p:nvSpPr>
        <p:spPr>
          <a:xfrm>
            <a:off x="0" y="0"/>
            <a:ext cx="18615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IMKLv</a:t>
            </a:r>
            <a:r>
              <a:rPr lang="nl-NL" dirty="0"/>
              <a:t> 2.0io</a:t>
            </a:r>
          </a:p>
          <a:p>
            <a:r>
              <a:rPr lang="nl-NL" dirty="0"/>
              <a:t>object-attributen-</a:t>
            </a:r>
          </a:p>
          <a:p>
            <a:r>
              <a:rPr lang="nl-NL" dirty="0" err="1"/>
              <a:t>ExtraRegels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516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60D4BD3-AB16-4CBC-9F0A-7432E7D1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00012"/>
            <a:ext cx="11953875" cy="6657975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AF95E3B6-4E18-4DC9-9C8A-BB34EDF26ACB}"/>
              </a:ext>
            </a:extLst>
          </p:cNvPr>
          <p:cNvSpPr/>
          <p:nvPr/>
        </p:nvSpPr>
        <p:spPr>
          <a:xfrm>
            <a:off x="363243" y="0"/>
            <a:ext cx="25346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Waardelijst</a:t>
            </a:r>
          </a:p>
        </p:txBody>
      </p:sp>
    </p:spTree>
    <p:extLst>
      <p:ext uri="{BB962C8B-B14F-4D97-AF65-F5344CB8AC3E}">
        <p14:creationId xmlns:p14="http://schemas.microsoft.com/office/powerpoint/2010/main" val="357563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EC64C37-10EE-4D66-A4C4-71E697AA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0"/>
            <a:ext cx="5545722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C7C44CD5-0409-423E-9583-79D6921C1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126" y="1455575"/>
            <a:ext cx="4598955" cy="47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0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5BFCEA6-A160-483A-B62B-29C70DFE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23470"/>
            <a:ext cx="8382270" cy="642023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35A363E-0FCE-4895-AA77-0BD9D5142CBB}"/>
              </a:ext>
            </a:extLst>
          </p:cNvPr>
          <p:cNvSpPr/>
          <p:nvPr/>
        </p:nvSpPr>
        <p:spPr>
          <a:xfrm>
            <a:off x="8099241" y="62213"/>
            <a:ext cx="3864157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version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="1.0" 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encoding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="UTF-8"?&gt;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&lt;!--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Changelog.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======================</a:t>
            </a:r>
          </a:p>
          <a:p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General: Changes to the 1.2.1 schema are indicated by "adapted 4-2.0".</a:t>
            </a:r>
          </a:p>
          <a:p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Startversion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is imkl2015-wion.xsd version 1.2.1 published on https://register.geostandaarden.nl/gmlapplicatieschema/imkl2015/1.2.1/imkl2015-wion.xsd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======================</a:t>
            </a:r>
          </a:p>
          <a:p>
            <a:endParaRPr lang="nl-NL" b="1" dirty="0">
              <a:solidFill>
                <a:srgbClr val="80808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2020-06-16: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Version: 2.0io20200616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Informatiepolygoon: </a:t>
            </a:r>
            <a:r>
              <a:rPr lang="nl-NL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definition</a:t>
            </a:r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nl-NL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added</a:t>
            </a:r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 Definition 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Een informatiepolygoon is de weergave door een grondroerder van het gebied, waarvoor gebiedsinformatie wordt gevraagd. "&gt;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6181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29986D8-4E52-4D46-955C-743C8E055D54}"/>
              </a:ext>
            </a:extLst>
          </p:cNvPr>
          <p:cNvSpPr/>
          <p:nvPr/>
        </p:nvSpPr>
        <p:spPr>
          <a:xfrm>
            <a:off x="609600" y="377706"/>
            <a:ext cx="2323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IMKL versie 2.0 update</a:t>
            </a:r>
          </a:p>
        </p:txBody>
      </p:sp>
    </p:spTree>
    <p:extLst>
      <p:ext uri="{BB962C8B-B14F-4D97-AF65-F5344CB8AC3E}">
        <p14:creationId xmlns:p14="http://schemas.microsoft.com/office/powerpoint/2010/main" val="4073287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4224469" cy="932723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72892"/>
              </p:ext>
            </p:extLst>
          </p:nvPr>
        </p:nvGraphicFramePr>
        <p:xfrm>
          <a:off x="0" y="1331054"/>
          <a:ext cx="11943214" cy="5541252"/>
        </p:xfrm>
        <a:graphic>
          <a:graphicData uri="http://schemas.openxmlformats.org/drawingml/2006/table">
            <a:tbl>
              <a:tblPr/>
              <a:tblGrid>
                <a:gridCol w="2409125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71844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9057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Modeldoc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VisualisatieDoc</a:t>
                      </a:r>
                      <a:endParaRPr lang="nl-NL" sz="12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51272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2639616" y="932723"/>
            <a:ext cx="2319842" cy="592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nl-NL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96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FC3BB-9856-46FF-9C9F-365E9267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77912" cy="1143000"/>
          </a:xfrm>
        </p:spPr>
        <p:txBody>
          <a:bodyPr>
            <a:normAutofit/>
          </a:bodyPr>
          <a:lstStyle/>
          <a:p>
            <a:r>
              <a:rPr lang="nl-NL" sz="1800" dirty="0"/>
              <a:t>Opgeleverde producten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D73A3BC-B7B9-4436-8DCB-C1BAD4FD99D5}"/>
              </a:ext>
            </a:extLst>
          </p:cNvPr>
          <p:cNvSpPr/>
          <p:nvPr/>
        </p:nvSpPr>
        <p:spPr>
          <a:xfrm>
            <a:off x="849086" y="1432207"/>
            <a:ext cx="11919857" cy="5295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1a. 16-6-2020-IMKL_Dataspecificatie_2.0io.docx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16-6-2020-IMKL Objectcatalogus_2.0io.docx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3a.16-6-2020-IMKLv 2.0io_object-attributen-ExtraRegels.xlsx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4a. 16-6-2020-IMKL - 2.0io waardelijsten.xlsx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5a. 16-6-2020-PMKL-Handreiking-visualisatie_2.0io.docx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Symbology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6a. imkl-wibon2.0io20200616.xsd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Nog niet opgeleverd: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Imkl-waardelijsten-2.0io.rdf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conceptenregister ----- en bron informatie daarvan (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rdf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E808F40-5C66-4F23-A06A-5EE06A41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398" y="130369"/>
            <a:ext cx="2909887" cy="31099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6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368E41-F67C-4A21-9EE9-FA2521D2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285"/>
            <a:ext cx="10972800" cy="4464496"/>
          </a:xfrm>
        </p:spPr>
        <p:txBody>
          <a:bodyPr/>
          <a:lstStyle/>
          <a:p>
            <a:r>
              <a:rPr lang="nl-NL" dirty="0"/>
              <a:t>IMKL is een </a:t>
            </a:r>
            <a:r>
              <a:rPr lang="nl-NL" dirty="0" err="1"/>
              <a:t>geo</a:t>
            </a:r>
            <a:r>
              <a:rPr lang="nl-NL" dirty="0"/>
              <a:t>-standaard</a:t>
            </a:r>
          </a:p>
          <a:p>
            <a:r>
              <a:rPr lang="nl-NL" dirty="0"/>
              <a:t>Stelsel van </a:t>
            </a:r>
            <a:r>
              <a:rPr lang="nl-NL" dirty="0" err="1"/>
              <a:t>geo</a:t>
            </a:r>
            <a:r>
              <a:rPr lang="nl-NL" dirty="0"/>
              <a:t>-Standaarden</a:t>
            </a:r>
          </a:p>
          <a:p>
            <a:r>
              <a:rPr lang="nl-NL" dirty="0"/>
              <a:t>IMKL </a:t>
            </a:r>
            <a:r>
              <a:rPr lang="nl-NL" dirty="0" err="1"/>
              <a:t>use</a:t>
            </a:r>
            <a:r>
              <a:rPr lang="nl-NL" dirty="0"/>
              <a:t> case: WIBON, KLIC, INSPIRE</a:t>
            </a:r>
          </a:p>
          <a:p>
            <a:r>
              <a:rPr lang="nl-NL" dirty="0"/>
              <a:t>IMKL beheer</a:t>
            </a:r>
          </a:p>
          <a:p>
            <a:r>
              <a:rPr lang="nl-NL" dirty="0"/>
              <a:t>KLIC architectuur</a:t>
            </a:r>
          </a:p>
          <a:p>
            <a:r>
              <a:rPr lang="nl-NL" dirty="0"/>
              <a:t>IMKL onderdelen</a:t>
            </a:r>
          </a:p>
          <a:p>
            <a:r>
              <a:rPr lang="nl-NL" dirty="0"/>
              <a:t>IMKL versie 2.0 update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113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BF7A9BD-67F6-446A-83FC-949E6A11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66712"/>
            <a:ext cx="5667375" cy="612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073223-FF0E-439E-975B-30D0C64D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51" y="366712"/>
            <a:ext cx="4888120" cy="6124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24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B106D3FB-4779-466B-B779-34E2F5CC1223}"/>
              </a:ext>
            </a:extLst>
          </p:cNvPr>
          <p:cNvGrpSpPr/>
          <p:nvPr/>
        </p:nvGrpSpPr>
        <p:grpSpPr>
          <a:xfrm>
            <a:off x="1524000" y="996043"/>
            <a:ext cx="9285514" cy="4629114"/>
            <a:chOff x="0" y="1484958"/>
            <a:chExt cx="9144000" cy="4392314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52787CC-507C-4BE0-BA0D-A98FA99AD831}"/>
                </a:ext>
              </a:extLst>
            </p:cNvPr>
            <p:cNvSpPr/>
            <p:nvPr/>
          </p:nvSpPr>
          <p:spPr>
            <a:xfrm>
              <a:off x="0" y="4149080"/>
              <a:ext cx="8748464" cy="172819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 b="1" dirty="0">
                <a:ln/>
                <a:solidFill>
                  <a:schemeClr val="accent3"/>
                </a:solidFill>
              </a:endParaRPr>
            </a:p>
            <a:p>
              <a:pPr algn="ctr"/>
              <a:endParaRPr lang="nl-NL" dirty="0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35EA80A6-4608-471C-9289-4A88FC05F714}"/>
                </a:ext>
              </a:extLst>
            </p:cNvPr>
            <p:cNvSpPr/>
            <p:nvPr/>
          </p:nvSpPr>
          <p:spPr>
            <a:xfrm>
              <a:off x="0" y="2492896"/>
              <a:ext cx="8748464" cy="720080"/>
            </a:xfrm>
            <a:prstGeom prst="rect">
              <a:avLst/>
            </a:prstGeom>
            <a:solidFill>
              <a:schemeClr val="accent1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0C7F2A-292D-4D6D-AD4C-BB6D7277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242" y="5158433"/>
              <a:ext cx="1295400" cy="5032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Netbeheerder</a:t>
              </a: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94AD604C-4092-48B4-83FF-64E4E7593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71892" y="2134245"/>
              <a:ext cx="360362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C9B798AE-8D40-4FA4-99F9-388BC6689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392" y="3142308"/>
              <a:ext cx="717550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CE9DA21C-C84A-4CD1-8F42-C8B85838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4542" y="2708920"/>
              <a:ext cx="12239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View service</a:t>
              </a: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7D6E9EA1-4627-4743-8AE9-831B8BF84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529" y="4077345"/>
              <a:ext cx="0" cy="217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9CA79A08-AD7F-4497-85B7-F38DD2E49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9942" y="4726633"/>
              <a:ext cx="3175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F90DD3E8-8E03-4DF5-91EB-2A5A1DA0B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3829" y="2134245"/>
              <a:ext cx="3603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BDBDD10B-63DF-4B24-B632-D2F06701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242" y="3429645"/>
              <a:ext cx="1295400" cy="647700"/>
            </a:xfrm>
            <a:prstGeom prst="can">
              <a:avLst>
                <a:gd name="adj" fmla="val 25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>
                  <a:latin typeface="Verdana" pitchFamily="34" charset="0"/>
                  <a:ea typeface="Verdana" pitchFamily="34" charset="0"/>
                  <a:cs typeface="Verdana" pitchFamily="34" charset="0"/>
                </a:rPr>
                <a:t>Centrale</a:t>
              </a:r>
            </a:p>
            <a:p>
              <a:pPr algn="ctr"/>
              <a:r>
                <a:rPr lang="nl-NL" sz="1200">
                  <a:latin typeface="Verdana" pitchFamily="34" charset="0"/>
                  <a:ea typeface="Verdana" pitchFamily="34" charset="0"/>
                  <a:cs typeface="Verdana" pitchFamily="34" charset="0"/>
                </a:rPr>
                <a:t>Voorziening</a:t>
              </a:r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194B2F0A-1E37-441B-832D-5F722FA1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267" y="4294833"/>
              <a:ext cx="1223962" cy="43338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Beheren Centrale</a:t>
              </a:r>
            </a:p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Voorziening</a:t>
              </a:r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2A7B91E0-03F9-46D0-98AE-C099E93A4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467" y="2134245"/>
              <a:ext cx="217487" cy="574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AutoShape 29">
              <a:extLst>
                <a:ext uri="{FF2B5EF4-FFF2-40B4-BE49-F238E27FC236}">
                  <a16:creationId xmlns:a16="http://schemas.microsoft.com/office/drawing/2014/main" id="{7E8A966A-1E8C-46DD-B0C5-1BF60E6A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904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WFS</a:t>
              </a:r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D07D96D8-8413-46BB-8D22-9E330C75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9029" y="3142308"/>
              <a:ext cx="21590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AutoShape 32">
              <a:extLst>
                <a:ext uri="{FF2B5EF4-FFF2-40B4-BE49-F238E27FC236}">
                  <a16:creationId xmlns:a16="http://schemas.microsoft.com/office/drawing/2014/main" id="{BC140C35-EB67-4ADD-BCE6-9ECDBAB0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4293245"/>
              <a:ext cx="12239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Aanleveren</a:t>
              </a:r>
            </a:p>
            <a:p>
              <a:pPr algn="ctr"/>
              <a:endParaRPr lang="nl-NL" sz="1000" b="1" i="1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1BD73119-7263-406F-B26B-0F99DBA7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129" y="4723458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C6D04723-FC9F-40BF-BC98-F88D1772A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929" y="1629420"/>
              <a:ext cx="1728788" cy="50482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Afnemer</a:t>
              </a:r>
            </a:p>
          </p:txBody>
        </p:sp>
        <p:sp>
          <p:nvSpPr>
            <p:cNvPr id="23" name="AutoShape 47">
              <a:extLst>
                <a:ext uri="{FF2B5EF4-FFF2-40B4-BE49-F238E27FC236}">
                  <a16:creationId xmlns:a16="http://schemas.microsoft.com/office/drawing/2014/main" id="{5AFEB995-8270-41DC-AB8B-3D4F4AD38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104" y="1773883"/>
              <a:ext cx="1187896" cy="647700"/>
            </a:xfrm>
            <a:prstGeom prst="wedgeRoundRectCallout">
              <a:avLst>
                <a:gd name="adj1" fmla="val -86644"/>
                <a:gd name="adj2" fmla="val 58088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 (US)</a:t>
              </a:r>
            </a:p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XML schema</a:t>
              </a:r>
            </a:p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WFS</a:t>
              </a:r>
            </a:p>
          </p:txBody>
        </p:sp>
        <p:sp>
          <p:nvSpPr>
            <p:cNvPr id="24" name="AutoShape 48">
              <a:extLst>
                <a:ext uri="{FF2B5EF4-FFF2-40B4-BE49-F238E27FC236}">
                  <a16:creationId xmlns:a16="http://schemas.microsoft.com/office/drawing/2014/main" id="{6C0B1F65-66D1-498D-B9EE-09025EAA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992" y="2708920"/>
              <a:ext cx="12239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Download service</a:t>
              </a:r>
            </a:p>
          </p:txBody>
        </p:sp>
        <p:sp>
          <p:nvSpPr>
            <p:cNvPr id="25" name="Line 50">
              <a:extLst>
                <a:ext uri="{FF2B5EF4-FFF2-40B4-BE49-F238E27FC236}">
                  <a16:creationId xmlns:a16="http://schemas.microsoft.com/office/drawing/2014/main" id="{7B13B9E9-2678-48D4-B1D2-550D5D6BE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1529" y="3142308"/>
              <a:ext cx="720725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Oval 51">
              <a:extLst>
                <a:ext uri="{FF2B5EF4-FFF2-40B4-BE49-F238E27FC236}">
                  <a16:creationId xmlns:a16="http://schemas.microsoft.com/office/drawing/2014/main" id="{57988916-111E-461C-83B6-A0DC4AE8E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529" y="1629420"/>
              <a:ext cx="1728788" cy="50482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Grondroerder</a:t>
              </a:r>
            </a:p>
          </p:txBody>
        </p:sp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9E8744C5-0147-469F-A453-DB11DFBA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3501083"/>
              <a:ext cx="1223963" cy="43338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Samenstellen</a:t>
              </a:r>
            </a:p>
            <a:p>
              <a:pPr algn="ctr"/>
              <a:endParaRPr lang="nl-NL" sz="1000" b="1" i="1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D958DE0C-129F-4735-8EC2-867D730F2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129" y="3932883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Line 54">
              <a:extLst>
                <a:ext uri="{FF2B5EF4-FFF2-40B4-BE49-F238E27FC236}">
                  <a16:creationId xmlns:a16="http://schemas.microsoft.com/office/drawing/2014/main" id="{EE15ECA5-1BCF-4617-92DC-A93C71CE4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392" y="3716983"/>
              <a:ext cx="2484437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AutoShape 56">
              <a:extLst>
                <a:ext uri="{FF2B5EF4-FFF2-40B4-BE49-F238E27FC236}">
                  <a16:creationId xmlns:a16="http://schemas.microsoft.com/office/drawing/2014/main" id="{750195D7-4B4C-42B9-8308-12E0C791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411" y="4798889"/>
              <a:ext cx="1044352" cy="432867"/>
            </a:xfrm>
            <a:prstGeom prst="wedgeRoundRectCallout">
              <a:avLst>
                <a:gd name="adj1" fmla="val -93472"/>
                <a:gd name="adj2" fmla="val -26102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</a:p>
          </p:txBody>
        </p:sp>
        <p:sp>
          <p:nvSpPr>
            <p:cNvPr id="31" name="AutoShape 57">
              <a:extLst>
                <a:ext uri="{FF2B5EF4-FFF2-40B4-BE49-F238E27FC236}">
                  <a16:creationId xmlns:a16="http://schemas.microsoft.com/office/drawing/2014/main" id="{CF0E004D-A17D-44A2-9F55-5A2F5C75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699" y="4797576"/>
              <a:ext cx="1078433" cy="433362"/>
            </a:xfrm>
            <a:prstGeom prst="wedgeRoundRectCallout">
              <a:avLst>
                <a:gd name="adj1" fmla="val 93954"/>
                <a:gd name="adj2" fmla="val -28718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32" name="AutoShape 58">
              <a:extLst>
                <a:ext uri="{FF2B5EF4-FFF2-40B4-BE49-F238E27FC236}">
                  <a16:creationId xmlns:a16="http://schemas.microsoft.com/office/drawing/2014/main" id="{9994A17D-4E3D-481D-A988-0BD2581E7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17" y="1989783"/>
              <a:ext cx="1079500" cy="647700"/>
            </a:xfrm>
            <a:prstGeom prst="wedgeRoundRectCallout">
              <a:avLst>
                <a:gd name="adj1" fmla="val 89852"/>
                <a:gd name="adj2" fmla="val 19116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Visualisatie</a:t>
              </a:r>
            </a:p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WMS</a:t>
              </a:r>
            </a:p>
          </p:txBody>
        </p:sp>
        <p:sp>
          <p:nvSpPr>
            <p:cNvPr id="33" name="Oval 59">
              <a:extLst>
                <a:ext uri="{FF2B5EF4-FFF2-40B4-BE49-F238E27FC236}">
                  <a16:creationId xmlns:a16="http://schemas.microsoft.com/office/drawing/2014/main" id="{F4DE308F-B777-4028-9116-FE704A71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5156845"/>
              <a:ext cx="1295400" cy="5032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Netbeheerder</a:t>
              </a:r>
            </a:p>
          </p:txBody>
        </p:sp>
        <p:sp>
          <p:nvSpPr>
            <p:cNvPr id="34" name="Text Box 60">
              <a:extLst>
                <a:ext uri="{FF2B5EF4-FFF2-40B4-BE49-F238E27FC236}">
                  <a16:creationId xmlns:a16="http://schemas.microsoft.com/office/drawing/2014/main" id="{F6C21255-7657-4BAF-BEAF-84C77ED4A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2708920"/>
              <a:ext cx="12596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Uitleveren</a:t>
              </a:r>
            </a:p>
          </p:txBody>
        </p:sp>
        <p:sp>
          <p:nvSpPr>
            <p:cNvPr id="35" name="AutoShape 61">
              <a:extLst>
                <a:ext uri="{FF2B5EF4-FFF2-40B4-BE49-F238E27FC236}">
                  <a16:creationId xmlns:a16="http://schemas.microsoft.com/office/drawing/2014/main" id="{834650E4-4B4C-4DD2-AA65-7F0AEEE37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154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WMS</a:t>
              </a:r>
            </a:p>
          </p:txBody>
        </p:sp>
        <p:sp>
          <p:nvSpPr>
            <p:cNvPr id="36" name="AutoShape 62">
              <a:extLst>
                <a:ext uri="{FF2B5EF4-FFF2-40B4-BE49-F238E27FC236}">
                  <a16:creationId xmlns:a16="http://schemas.microsoft.com/office/drawing/2014/main" id="{C435CB11-9E17-47D7-AD3A-145247C0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192" y="2708920"/>
              <a:ext cx="7921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ZIP</a:t>
              </a:r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49684D3A-F1F9-41B9-90AA-7D1F0A7AC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629" y="3142308"/>
              <a:ext cx="503238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8" name="Line 64">
              <a:extLst>
                <a:ext uri="{FF2B5EF4-FFF2-40B4-BE49-F238E27FC236}">
                  <a16:creationId xmlns:a16="http://schemas.microsoft.com/office/drawing/2014/main" id="{A8340647-5E3A-46E9-92B2-0B22D60A8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392" y="3142308"/>
              <a:ext cx="576262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9" name="Line 65">
              <a:extLst>
                <a:ext uri="{FF2B5EF4-FFF2-40B4-BE49-F238E27FC236}">
                  <a16:creationId xmlns:a16="http://schemas.microsoft.com/office/drawing/2014/main" id="{4C11ED39-D296-47C2-B154-665E91C6B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854" y="1989783"/>
              <a:ext cx="574675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0" name="AutoShape 67">
              <a:extLst>
                <a:ext uri="{FF2B5EF4-FFF2-40B4-BE49-F238E27FC236}">
                  <a16:creationId xmlns:a16="http://schemas.microsoft.com/office/drawing/2014/main" id="{505F53A6-F7B8-4460-BD4A-0AB8825FB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4" y="1486521"/>
              <a:ext cx="1008063" cy="430237"/>
            </a:xfrm>
            <a:prstGeom prst="wedgeRoundRectCallout">
              <a:avLst>
                <a:gd name="adj1" fmla="val 210787"/>
                <a:gd name="adj2" fmla="val 226245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SLD IMKL2015</a:t>
              </a:r>
            </a:p>
          </p:txBody>
        </p:sp>
        <p:sp>
          <p:nvSpPr>
            <p:cNvPr id="41" name="AutoShape 68">
              <a:extLst>
                <a:ext uri="{FF2B5EF4-FFF2-40B4-BE49-F238E27FC236}">
                  <a16:creationId xmlns:a16="http://schemas.microsoft.com/office/drawing/2014/main" id="{BAE5D15E-B17D-4846-A6A8-3A301EF03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76" y="2061220"/>
              <a:ext cx="1008063" cy="501650"/>
            </a:xfrm>
            <a:prstGeom prst="wedgeRoundRectCallout">
              <a:avLst>
                <a:gd name="adj1" fmla="val 98347"/>
                <a:gd name="adj2" fmla="val 2847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XML IMKL2015</a:t>
              </a:r>
            </a:p>
          </p:txBody>
        </p:sp>
        <p:sp>
          <p:nvSpPr>
            <p:cNvPr id="42" name="AutoShape 69">
              <a:extLst>
                <a:ext uri="{FF2B5EF4-FFF2-40B4-BE49-F238E27FC236}">
                  <a16:creationId xmlns:a16="http://schemas.microsoft.com/office/drawing/2014/main" id="{827B0ACD-2B49-49B8-936C-A87955A0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629" y="1484958"/>
              <a:ext cx="1154113" cy="503237"/>
            </a:xfrm>
            <a:prstGeom prst="wedgeRoundRectCallout">
              <a:avLst>
                <a:gd name="adj1" fmla="val -62653"/>
                <a:gd name="adj2" fmla="val 107097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PDF + XML IMKL2015</a:t>
              </a:r>
            </a:p>
          </p:txBody>
        </p:sp>
        <p:sp>
          <p:nvSpPr>
            <p:cNvPr id="43" name="AutoShape 70">
              <a:extLst>
                <a:ext uri="{FF2B5EF4-FFF2-40B4-BE49-F238E27FC236}">
                  <a16:creationId xmlns:a16="http://schemas.microsoft.com/office/drawing/2014/main" id="{B1E0C635-2566-4081-BB36-3B547D462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529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WION PDF </a:t>
              </a:r>
            </a:p>
          </p:txBody>
        </p:sp>
        <p:sp>
          <p:nvSpPr>
            <p:cNvPr id="44" name="Line 71">
              <a:extLst>
                <a:ext uri="{FF2B5EF4-FFF2-40B4-BE49-F238E27FC236}">
                  <a16:creationId xmlns:a16="http://schemas.microsoft.com/office/drawing/2014/main" id="{8061676D-2BF0-4D00-A28F-E66CB365D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2767" y="3142308"/>
              <a:ext cx="144462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5" name="Line 72">
              <a:extLst>
                <a:ext uri="{FF2B5EF4-FFF2-40B4-BE49-F238E27FC236}">
                  <a16:creationId xmlns:a16="http://schemas.microsoft.com/office/drawing/2014/main" id="{692D1505-B0AA-4298-A3DE-7C39BA425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4354" y="2134245"/>
              <a:ext cx="214313" cy="574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Line 66">
              <a:extLst>
                <a:ext uri="{FF2B5EF4-FFF2-40B4-BE49-F238E27FC236}">
                  <a16:creationId xmlns:a16="http://schemas.microsoft.com/office/drawing/2014/main" id="{2C5E8690-EE5A-42C9-961A-B53F0DC63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4704" y="1989783"/>
              <a:ext cx="647700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7" name="Text Box 60">
              <a:extLst>
                <a:ext uri="{FF2B5EF4-FFF2-40B4-BE49-F238E27FC236}">
                  <a16:creationId xmlns:a16="http://schemas.microsoft.com/office/drawing/2014/main" id="{76148EE4-5D01-4B4B-8EBC-376A281A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21088"/>
              <a:ext cx="13316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Aanleveren</a:t>
              </a:r>
            </a:p>
          </p:txBody>
        </p:sp>
      </p:grpSp>
      <p:sp>
        <p:nvSpPr>
          <p:cNvPr id="50" name="Rechthoek 49">
            <a:extLst>
              <a:ext uri="{FF2B5EF4-FFF2-40B4-BE49-F238E27FC236}">
                <a16:creationId xmlns:a16="http://schemas.microsoft.com/office/drawing/2014/main" id="{6D3D8C34-32FB-4B16-87F3-FD3AF0C3A9C8}"/>
              </a:ext>
            </a:extLst>
          </p:cNvPr>
          <p:cNvSpPr/>
          <p:nvPr/>
        </p:nvSpPr>
        <p:spPr>
          <a:xfrm>
            <a:off x="145033" y="0"/>
            <a:ext cx="1378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</a:t>
            </a:r>
          </a:p>
        </p:txBody>
      </p:sp>
    </p:spTree>
    <p:extLst>
      <p:ext uri="{BB962C8B-B14F-4D97-AF65-F5344CB8AC3E}">
        <p14:creationId xmlns:p14="http://schemas.microsoft.com/office/powerpoint/2010/main" val="81892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674316F-692D-4203-B943-7A49C9CDE6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16" y="1094015"/>
            <a:ext cx="9091683" cy="555030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70670EEB-628E-491B-B4B8-644C5E647E5F}"/>
              </a:ext>
            </a:extLst>
          </p:cNvPr>
          <p:cNvSpPr/>
          <p:nvPr/>
        </p:nvSpPr>
        <p:spPr>
          <a:xfrm>
            <a:off x="0" y="0"/>
            <a:ext cx="2662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Wordt/is</a:t>
            </a:r>
          </a:p>
        </p:txBody>
      </p:sp>
    </p:spTree>
    <p:extLst>
      <p:ext uri="{BB962C8B-B14F-4D97-AF65-F5344CB8AC3E}">
        <p14:creationId xmlns:p14="http://schemas.microsoft.com/office/powerpoint/2010/main" val="443338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D7AA122-66F7-4505-B268-D3948CE1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165100"/>
            <a:ext cx="10228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3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454EA0-8C3B-4A42-B3D7-68C2D063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5"/>
            <a:ext cx="12192000" cy="820442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5205A1E7-DE7F-4F98-9AB4-6BAC2EEA1531}"/>
              </a:ext>
            </a:extLst>
          </p:cNvPr>
          <p:cNvSpPr/>
          <p:nvPr/>
        </p:nvSpPr>
        <p:spPr>
          <a:xfrm>
            <a:off x="335392" y="223549"/>
            <a:ext cx="453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1c. IMKL-UML-XSD-Objectcatalogus-changelog</a:t>
            </a:r>
          </a:p>
        </p:txBody>
      </p:sp>
    </p:spTree>
    <p:extLst>
      <p:ext uri="{BB962C8B-B14F-4D97-AF65-F5344CB8AC3E}">
        <p14:creationId xmlns:p14="http://schemas.microsoft.com/office/powerpoint/2010/main" val="231942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AEBCE55-58F1-45D4-B8ED-1C0D3151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7090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CB5A632-D24B-44A2-B394-C298122B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34" y="0"/>
            <a:ext cx="5079674" cy="6858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523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518B-D1D1-4889-8598-45354DCA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33872"/>
            <a:ext cx="3194957" cy="1143000"/>
          </a:xfrm>
        </p:spPr>
        <p:txBody>
          <a:bodyPr/>
          <a:lstStyle/>
          <a:p>
            <a:r>
              <a:rPr lang="nl-NL" dirty="0"/>
              <a:t>Wat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6F50F-742A-4D0C-BD42-A9C9A833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2687014"/>
          </a:xfrm>
        </p:spPr>
        <p:txBody>
          <a:bodyPr/>
          <a:lstStyle/>
          <a:p>
            <a:r>
              <a:rPr lang="nl-NL" dirty="0"/>
              <a:t>Review door TCS</a:t>
            </a:r>
          </a:p>
          <a:p>
            <a:r>
              <a:rPr lang="nl-NL" dirty="0"/>
              <a:t>Terugkoppeling</a:t>
            </a:r>
          </a:p>
          <a:p>
            <a:r>
              <a:rPr lang="nl-NL" dirty="0"/>
              <a:t>Verwerking</a:t>
            </a:r>
          </a:p>
          <a:p>
            <a:r>
              <a:rPr lang="nl-NL" dirty="0"/>
              <a:t>Consultatie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7C5500B-6BCC-4F64-9016-59DF9A0F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07" y="4008121"/>
            <a:ext cx="6739393" cy="26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7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4224469" cy="932723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/>
        </p:nvGraphicFramePr>
        <p:xfrm>
          <a:off x="0" y="1331054"/>
          <a:ext cx="11943214" cy="5541252"/>
        </p:xfrm>
        <a:graphic>
          <a:graphicData uri="http://schemas.openxmlformats.org/drawingml/2006/table">
            <a:tbl>
              <a:tblPr/>
              <a:tblGrid>
                <a:gridCol w="2409125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71844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9057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Modeldoc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VisualisatieDoc</a:t>
                      </a:r>
                      <a:endParaRPr lang="nl-NL" sz="12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51272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2639616" y="932723"/>
            <a:ext cx="2319842" cy="592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nl-NL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19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1F2189-BC08-4B5F-B97C-73FC16D0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err="1"/>
              <a:t>Use</a:t>
            </a:r>
            <a:r>
              <a:rPr lang="nl-NL" sz="2000" dirty="0"/>
              <a:t> case INSPIRE: Delen van milieu/omgevingsinformatie gerelateerd aan locatie.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Use</a:t>
            </a:r>
            <a:r>
              <a:rPr lang="nl-NL" sz="2000" dirty="0"/>
              <a:t> case WIBON: informatie-uitwisseling bovengrondse en ondergrondse netten en netwerken. - onderzoek is verricht naar de precieze ligging van onderdelen van netten op de graaflocatie, en op de graaflocatie de van de Dienst ontvangen gebiedsinformatie aanwezig is.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2D8D6A5-BEE9-45B4-840A-9C93A640565A}"/>
              </a:ext>
            </a:extLst>
          </p:cNvPr>
          <p:cNvSpPr/>
          <p:nvPr/>
        </p:nvSpPr>
        <p:spPr>
          <a:xfrm>
            <a:off x="387834" y="193040"/>
            <a:ext cx="266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IMKL is een </a:t>
            </a:r>
            <a:r>
              <a:rPr lang="nl-NL" dirty="0" err="1"/>
              <a:t>geo</a:t>
            </a:r>
            <a:r>
              <a:rPr lang="nl-NL" dirty="0"/>
              <a:t>-standaard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D181868-C60F-490B-960B-7BA3E8F7833F}"/>
              </a:ext>
            </a:extLst>
          </p:cNvPr>
          <p:cNvSpPr/>
          <p:nvPr/>
        </p:nvSpPr>
        <p:spPr>
          <a:xfrm>
            <a:off x="609600" y="1410054"/>
            <a:ext cx="4433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Informatie gekoppeld aan locatie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EE8356D-19B3-431D-B6FF-7259008150FB}"/>
              </a:ext>
            </a:extLst>
          </p:cNvPr>
          <p:cNvSpPr/>
          <p:nvPr/>
        </p:nvSpPr>
        <p:spPr>
          <a:xfrm>
            <a:off x="609600" y="5111546"/>
            <a:ext cx="4483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 is een informatiestandaard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 is een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-informatiestandaard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A896A7E9-8DD0-4D5D-8EBD-1E518A4C527E}"/>
              </a:ext>
            </a:extLst>
          </p:cNvPr>
          <p:cNvSpPr/>
          <p:nvPr/>
        </p:nvSpPr>
        <p:spPr>
          <a:xfrm>
            <a:off x="5142350" y="5373134"/>
            <a:ext cx="1693888" cy="3747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4" name="Groep 48">
            <a:extLst>
              <a:ext uri="{FF2B5EF4-FFF2-40B4-BE49-F238E27FC236}">
                <a16:creationId xmlns:a16="http://schemas.microsoft.com/office/drawing/2014/main" id="{78F194D6-2406-4828-A5D3-45CDC3ADCF3F}"/>
              </a:ext>
            </a:extLst>
          </p:cNvPr>
          <p:cNvGrpSpPr>
            <a:grpSpLocks/>
          </p:cNvGrpSpPr>
          <p:nvPr/>
        </p:nvGrpSpPr>
        <p:grpSpPr bwMode="auto">
          <a:xfrm>
            <a:off x="7208615" y="5021505"/>
            <a:ext cx="1134256" cy="1023453"/>
            <a:chOff x="142875" y="-189710"/>
            <a:chExt cx="6229325" cy="6296983"/>
          </a:xfrm>
        </p:grpSpPr>
        <p:sp>
          <p:nvSpPr>
            <p:cNvPr id="45" name="AutoShape 5">
              <a:extLst>
                <a:ext uri="{FF2B5EF4-FFF2-40B4-BE49-F238E27FC236}">
                  <a16:creationId xmlns:a16="http://schemas.microsoft.com/office/drawing/2014/main" id="{0DF2F431-7C81-4E2D-9416-04196A55C2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875" y="436562"/>
              <a:ext cx="6221368" cy="5670691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altLang="nl-NL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6" name="AutoShape 6">
              <a:extLst>
                <a:ext uri="{FF2B5EF4-FFF2-40B4-BE49-F238E27FC236}">
                  <a16:creationId xmlns:a16="http://schemas.microsoft.com/office/drawing/2014/main" id="{DE5C5882-8C0A-4A66-8DB7-A4BBB1700B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538" y="928688"/>
              <a:ext cx="4960859" cy="4440423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altLang="nl-NL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7" name="AutoShape 7">
              <a:extLst>
                <a:ext uri="{FF2B5EF4-FFF2-40B4-BE49-F238E27FC236}">
                  <a16:creationId xmlns:a16="http://schemas.microsoft.com/office/drawing/2014/main" id="{DEFDD7BA-03F3-45CC-BC8B-47900F6B6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413" y="500063"/>
              <a:ext cx="3676479" cy="3259408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altLang="nl-NL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8" name="Rechthoekige driehoek 47">
              <a:extLst>
                <a:ext uri="{FF2B5EF4-FFF2-40B4-BE49-F238E27FC236}">
                  <a16:creationId xmlns:a16="http://schemas.microsoft.com/office/drawing/2014/main" id="{2E325D68-3AE9-4A2E-BE7D-AACAFCE1501E}"/>
                </a:ext>
              </a:extLst>
            </p:cNvPr>
            <p:cNvSpPr/>
            <p:nvPr/>
          </p:nvSpPr>
          <p:spPr>
            <a:xfrm flipH="1">
              <a:off x="561973" y="3714842"/>
              <a:ext cx="915984" cy="1643110"/>
            </a:xfrm>
            <a:prstGeom prst="rtTriangle">
              <a:avLst/>
            </a:prstGeom>
            <a:solidFill>
              <a:srgbClr val="FFFF66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212A20C7-859B-44FF-90B8-EDE3785BC856}"/>
                </a:ext>
              </a:extLst>
            </p:cNvPr>
            <p:cNvSpPr/>
            <p:nvPr/>
          </p:nvSpPr>
          <p:spPr>
            <a:xfrm>
              <a:off x="1979606" y="3716430"/>
              <a:ext cx="647697" cy="1643109"/>
            </a:xfrm>
            <a:prstGeom prst="rect">
              <a:avLst/>
            </a:prstGeom>
            <a:solidFill>
              <a:srgbClr val="FCE79C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462BAAE-679D-45E0-8755-D502EA36A59C}"/>
                </a:ext>
              </a:extLst>
            </p:cNvPr>
            <p:cNvSpPr/>
            <p:nvPr/>
          </p:nvSpPr>
          <p:spPr>
            <a:xfrm>
              <a:off x="2555865" y="3714842"/>
              <a:ext cx="647697" cy="164311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289C82BD-4A91-462E-85AD-240360B4BED1}"/>
                </a:ext>
              </a:extLst>
            </p:cNvPr>
            <p:cNvSpPr/>
            <p:nvPr/>
          </p:nvSpPr>
          <p:spPr>
            <a:xfrm>
              <a:off x="3133713" y="3714842"/>
              <a:ext cx="646110" cy="1643110"/>
            </a:xfrm>
            <a:prstGeom prst="rect">
              <a:avLst/>
            </a:prstGeom>
            <a:solidFill>
              <a:srgbClr val="FF7C8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Rechthoekige driehoek 51">
              <a:extLst>
                <a:ext uri="{FF2B5EF4-FFF2-40B4-BE49-F238E27FC236}">
                  <a16:creationId xmlns:a16="http://schemas.microsoft.com/office/drawing/2014/main" id="{43C0B243-5F48-4ADF-BBE5-3B3604AA9C0B}"/>
                </a:ext>
              </a:extLst>
            </p:cNvPr>
            <p:cNvSpPr/>
            <p:nvPr/>
          </p:nvSpPr>
          <p:spPr>
            <a:xfrm>
              <a:off x="5076805" y="3714842"/>
              <a:ext cx="844547" cy="1643110"/>
            </a:xfrm>
            <a:prstGeom prst="rtTriangle">
              <a:avLst/>
            </a:prstGeom>
            <a:solidFill>
              <a:srgbClr val="993366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C4D4E939-1C6F-451F-B590-D01A9C45DF47}"/>
                </a:ext>
              </a:extLst>
            </p:cNvPr>
            <p:cNvSpPr/>
            <p:nvPr/>
          </p:nvSpPr>
          <p:spPr>
            <a:xfrm flipH="1">
              <a:off x="3779823" y="3714842"/>
              <a:ext cx="647697" cy="164311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78595ECF-2A74-455F-BCC1-8ECE357E95CC}"/>
                </a:ext>
              </a:extLst>
            </p:cNvPr>
            <p:cNvSpPr/>
            <p:nvPr/>
          </p:nvSpPr>
          <p:spPr>
            <a:xfrm>
              <a:off x="1476370" y="3716430"/>
              <a:ext cx="515936" cy="1641522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C38CCD7F-635B-420B-A76A-E6889976DECD}"/>
                </a:ext>
              </a:extLst>
            </p:cNvPr>
            <p:cNvSpPr/>
            <p:nvPr/>
          </p:nvSpPr>
          <p:spPr>
            <a:xfrm flipH="1">
              <a:off x="4427521" y="3716430"/>
              <a:ext cx="650872" cy="1641522"/>
            </a:xfrm>
            <a:prstGeom prst="rect">
              <a:avLst/>
            </a:prstGeom>
            <a:solidFill>
              <a:srgbClr val="CC33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AutoShape 7">
              <a:extLst>
                <a:ext uri="{FF2B5EF4-FFF2-40B4-BE49-F238E27FC236}">
                  <a16:creationId xmlns:a16="http://schemas.microsoft.com/office/drawing/2014/main" id="{82AA1550-32A3-4AE2-B076-49B9B7AA3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680" y="571503"/>
              <a:ext cx="2363778" cy="2000307"/>
            </a:xfrm>
            <a:prstGeom prst="triangle">
              <a:avLst>
                <a:gd name="adj" fmla="val 50000"/>
              </a:avLst>
            </a:prstGeom>
            <a:solidFill>
              <a:srgbClr val="FFFFFF">
                <a:lumMod val="5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grpSp>
          <p:nvGrpSpPr>
            <p:cNvPr id="57" name="Group 39">
              <a:extLst>
                <a:ext uri="{FF2B5EF4-FFF2-40B4-BE49-F238E27FC236}">
                  <a16:creationId xmlns:a16="http://schemas.microsoft.com/office/drawing/2014/main" id="{76327868-F73E-4E24-9BB5-61A6289CB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540" y="-189710"/>
              <a:ext cx="1929486" cy="3533606"/>
              <a:chOff x="3026" y="564"/>
              <a:chExt cx="1031" cy="1863"/>
            </a:xfrm>
          </p:grpSpPr>
          <p:sp>
            <p:nvSpPr>
              <p:cNvPr id="59" name="Text Box 41">
                <a:extLst>
                  <a:ext uri="{FF2B5EF4-FFF2-40B4-BE49-F238E27FC236}">
                    <a16:creationId xmlns:a16="http://schemas.microsoft.com/office/drawing/2014/main" id="{1B1AE1F3-243C-4171-A5CF-FC3C3FC15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6" y="564"/>
                <a:ext cx="1004" cy="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0" name="Freeform 40">
                <a:extLst>
                  <a:ext uri="{FF2B5EF4-FFF2-40B4-BE49-F238E27FC236}">
                    <a16:creationId xmlns:a16="http://schemas.microsoft.com/office/drawing/2014/main" id="{992E6E8A-6596-4CA7-93C8-0F1C04FA1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890"/>
                <a:ext cx="995" cy="904"/>
              </a:xfrm>
              <a:custGeom>
                <a:avLst/>
                <a:gdLst>
                  <a:gd name="T0" fmla="*/ 1045 w 858"/>
                  <a:gd name="T1" fmla="*/ 0 h 816"/>
                  <a:gd name="T2" fmla="*/ 0 w 858"/>
                  <a:gd name="T3" fmla="*/ 1509 h 816"/>
                  <a:gd name="T4" fmla="*/ 2087 w 858"/>
                  <a:gd name="T5" fmla="*/ 1509 h 816"/>
                  <a:gd name="T6" fmla="*/ 1045 w 858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8"/>
                  <a:gd name="T13" fmla="*/ 0 h 816"/>
                  <a:gd name="T14" fmla="*/ 858 w 858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8" h="816">
                    <a:moveTo>
                      <a:pt x="429" y="0"/>
                    </a:moveTo>
                    <a:lnTo>
                      <a:pt x="0" y="816"/>
                    </a:lnTo>
                    <a:lnTo>
                      <a:pt x="858" y="816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" name="AutoShape 8">
              <a:extLst>
                <a:ext uri="{FF2B5EF4-FFF2-40B4-BE49-F238E27FC236}">
                  <a16:creationId xmlns:a16="http://schemas.microsoft.com/office/drawing/2014/main" id="{05E7F37C-A22E-4C38-99BE-449799877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875" y="428624"/>
              <a:ext cx="6229325" cy="567864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altLang="nl-NL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61" name="Rechthoek 60">
            <a:extLst>
              <a:ext uri="{FF2B5EF4-FFF2-40B4-BE49-F238E27FC236}">
                <a16:creationId xmlns:a16="http://schemas.microsoft.com/office/drawing/2014/main" id="{EB133E01-C371-40BE-987F-94848742ADAA}"/>
              </a:ext>
            </a:extLst>
          </p:cNvPr>
          <p:cNvSpPr/>
          <p:nvPr/>
        </p:nvSpPr>
        <p:spPr>
          <a:xfrm>
            <a:off x="7098482" y="6024796"/>
            <a:ext cx="135452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NEN 3610</a:t>
            </a:r>
          </a:p>
        </p:txBody>
      </p:sp>
    </p:spTree>
    <p:extLst>
      <p:ext uri="{BB962C8B-B14F-4D97-AF65-F5344CB8AC3E}">
        <p14:creationId xmlns:p14="http://schemas.microsoft.com/office/powerpoint/2010/main" val="14459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ep 51"/>
          <p:cNvGrpSpPr/>
          <p:nvPr/>
        </p:nvGrpSpPr>
        <p:grpSpPr>
          <a:xfrm>
            <a:off x="3230959" y="740702"/>
            <a:ext cx="9036499" cy="5733044"/>
            <a:chOff x="107504" y="332655"/>
            <a:chExt cx="9036498" cy="5733044"/>
          </a:xfrm>
        </p:grpSpPr>
        <p:sp>
          <p:nvSpPr>
            <p:cNvPr id="2050" name="Text Box 10"/>
            <p:cNvSpPr txBox="1">
              <a:spLocks noChangeArrowheads="1"/>
            </p:cNvSpPr>
            <p:nvPr/>
          </p:nvSpPr>
          <p:spPr bwMode="auto">
            <a:xfrm>
              <a:off x="6408740" y="5357813"/>
              <a:ext cx="273526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Verdana" pitchFamily="34" charset="0"/>
                  <a:ea typeface="ヒラギノ角ゴ Pro W3"/>
                  <a:cs typeface="ヒラギノ角ゴ Pro W3"/>
                </a:rPr>
                <a:t>Organisatie </a:t>
              </a:r>
              <a:r>
                <a:rPr lang="en-US" sz="1600">
                  <a:latin typeface="Verdana" pitchFamily="34" charset="0"/>
                  <a:ea typeface="ヒラギノ角ゴ Pro W3"/>
                  <a:cs typeface="ヒラギノ角ゴ Pro W3"/>
                </a:rPr>
                <a:t>specifieke 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  <a:ea typeface="ヒラギノ角ゴ Pro W3"/>
                  <a:cs typeface="ヒラギノ角ゴ Pro W3"/>
                </a:rPr>
                <a:t>afspraken</a:t>
              </a:r>
              <a:endParaRPr lang="nl-NL" sz="160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2051" name="Text Box 50"/>
            <p:cNvSpPr txBox="1">
              <a:spLocks noChangeArrowheads="1"/>
            </p:cNvSpPr>
            <p:nvPr/>
          </p:nvSpPr>
          <p:spPr bwMode="auto">
            <a:xfrm>
              <a:off x="4500562" y="1428750"/>
              <a:ext cx="3111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dirty="0">
                  <a:latin typeface="Verdana" pitchFamily="34" charset="0"/>
                  <a:ea typeface="ヒラギノ角ゴ Pro W3"/>
                  <a:cs typeface="ヒラギノ角ゴ Pro W3"/>
                </a:rPr>
                <a:t>ISO/OGC/W3C</a:t>
              </a:r>
              <a:r>
                <a:rPr lang="en-US" sz="1600" dirty="0">
                  <a:latin typeface="Verdana" pitchFamily="34" charset="0"/>
                  <a:ea typeface="ヒラギノ角ゴ Pro W3"/>
                  <a:cs typeface="ヒラギノ角ゴ Pro W3"/>
                </a:rPr>
                <a:t> </a:t>
              </a:r>
              <a:r>
                <a:rPr lang="en-US" sz="1600" dirty="0" err="1">
                  <a:latin typeface="Verdana" pitchFamily="34" charset="0"/>
                  <a:ea typeface="ヒラギノ角ゴ Pro W3"/>
                  <a:cs typeface="ヒラギノ角ゴ Pro W3"/>
                </a:rPr>
                <a:t>standaarden</a:t>
              </a:r>
              <a:endParaRPr lang="nl-NL" sz="16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2052" name="Text Box 51"/>
            <p:cNvSpPr txBox="1">
              <a:spLocks noChangeArrowheads="1"/>
            </p:cNvSpPr>
            <p:nvPr/>
          </p:nvSpPr>
          <p:spPr bwMode="auto">
            <a:xfrm>
              <a:off x="5214942" y="2857496"/>
              <a:ext cx="26654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dirty="0" err="1">
                  <a:latin typeface="Verdana" pitchFamily="34" charset="0"/>
                  <a:ea typeface="ヒラギノ角ゴ Pro W3"/>
                  <a:cs typeface="ヒラギノ角ゴ Pro W3"/>
                </a:rPr>
                <a:t>Nationale</a:t>
              </a:r>
              <a:r>
                <a:rPr lang="en-US" sz="1600" dirty="0">
                  <a:latin typeface="Verdana" pitchFamily="34" charset="0"/>
                  <a:ea typeface="ヒラギノ角ゴ Pro W3"/>
                  <a:cs typeface="ヒラギノ角ゴ Pro W3"/>
                </a:rPr>
                <a:t> </a:t>
              </a:r>
              <a:r>
                <a:rPr lang="en-US" sz="1600" dirty="0" err="1">
                  <a:latin typeface="Verdana" pitchFamily="34" charset="0"/>
                  <a:ea typeface="ヒラギノ角ゴ Pro W3"/>
                  <a:cs typeface="ヒラギノ角ゴ Pro W3"/>
                </a:rPr>
                <a:t>standaarden</a:t>
              </a:r>
              <a:endParaRPr lang="nl-NL" sz="16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2053" name="Text Box 52"/>
            <p:cNvSpPr txBox="1">
              <a:spLocks noChangeArrowheads="1"/>
            </p:cNvSpPr>
            <p:nvPr/>
          </p:nvSpPr>
          <p:spPr bwMode="auto">
            <a:xfrm>
              <a:off x="5929313" y="4214813"/>
              <a:ext cx="25574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Verdana" pitchFamily="34" charset="0"/>
                  <a:ea typeface="ヒラギノ角ゴ Pro W3"/>
                  <a:cs typeface="ヒラギノ角ゴ Pro W3"/>
                </a:rPr>
                <a:t>Sector</a:t>
              </a:r>
              <a:r>
                <a:rPr lang="en-US" sz="1600">
                  <a:latin typeface="Verdana" pitchFamily="34" charset="0"/>
                  <a:ea typeface="ヒラギノ角ゴ Pro W3"/>
                  <a:cs typeface="ヒラギノ角ゴ Pro W3"/>
                </a:rPr>
                <a:t> standaarden</a:t>
              </a:r>
              <a:endParaRPr lang="nl-NL" sz="160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2054" name="AutoShape 5"/>
            <p:cNvSpPr>
              <a:spLocks noChangeAspect="1" noChangeArrowheads="1"/>
            </p:cNvSpPr>
            <p:nvPr/>
          </p:nvSpPr>
          <p:spPr bwMode="auto">
            <a:xfrm>
              <a:off x="179512" y="332655"/>
              <a:ext cx="6120680" cy="5655189"/>
            </a:xfrm>
            <a:custGeom>
              <a:avLst/>
              <a:gdLst>
                <a:gd name="connsiteX0" fmla="*/ 0 w 6205538"/>
                <a:gd name="connsiteY0" fmla="*/ 5656262 h 5656262"/>
                <a:gd name="connsiteX1" fmla="*/ 3102769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205538"/>
                <a:gd name="connsiteY0" fmla="*/ 5656262 h 5656262"/>
                <a:gd name="connsiteX1" fmla="*/ 3203848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300192"/>
                <a:gd name="connsiteY0" fmla="*/ 5656262 h 5656262"/>
                <a:gd name="connsiteX1" fmla="*/ 3203848 w 6300192"/>
                <a:gd name="connsiteY1" fmla="*/ 0 h 5656262"/>
                <a:gd name="connsiteX2" fmla="*/ 6300192 w 6300192"/>
                <a:gd name="connsiteY2" fmla="*/ 5616624 h 5656262"/>
                <a:gd name="connsiteX3" fmla="*/ 0 w 6300192"/>
                <a:gd name="connsiteY3" fmla="*/ 5656262 h 5656262"/>
                <a:gd name="connsiteX0" fmla="*/ 0 w 6120680"/>
                <a:gd name="connsiteY0" fmla="*/ 5616624 h 5616624"/>
                <a:gd name="connsiteX1" fmla="*/ 3024336 w 6120680"/>
                <a:gd name="connsiteY1" fmla="*/ 0 h 5616624"/>
                <a:gd name="connsiteX2" fmla="*/ 6120680 w 6120680"/>
                <a:gd name="connsiteY2" fmla="*/ 5616624 h 5616624"/>
                <a:gd name="connsiteX3" fmla="*/ 0 w 6120680"/>
                <a:gd name="connsiteY3" fmla="*/ 5616624 h 561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680" h="5616624">
                  <a:moveTo>
                    <a:pt x="0" y="5616624"/>
                  </a:moveTo>
                  <a:lnTo>
                    <a:pt x="3024336" y="0"/>
                  </a:lnTo>
                  <a:lnTo>
                    <a:pt x="6120680" y="5616624"/>
                  </a:lnTo>
                  <a:lnTo>
                    <a:pt x="0" y="5616624"/>
                  </a:lnTo>
                  <a:close/>
                </a:path>
              </a:pathLst>
            </a:cu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>
                <a:latin typeface="Verdana" pitchFamily="34" charset="0"/>
              </a:endParaRPr>
            </a:p>
          </p:txBody>
        </p:sp>
        <p:sp>
          <p:nvSpPr>
            <p:cNvPr id="2055" name="AutoShape 6"/>
            <p:cNvSpPr>
              <a:spLocks noChangeAspect="1" noChangeArrowheads="1"/>
            </p:cNvSpPr>
            <p:nvPr/>
          </p:nvSpPr>
          <p:spPr bwMode="auto">
            <a:xfrm>
              <a:off x="490538" y="928688"/>
              <a:ext cx="4948237" cy="4429125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>
                <a:latin typeface="Verdana" pitchFamily="34" charset="0"/>
              </a:endParaRPr>
            </a:p>
          </p:txBody>
        </p:sp>
        <p:sp>
          <p:nvSpPr>
            <p:cNvPr id="2056" name="AutoShape 7"/>
            <p:cNvSpPr>
              <a:spLocks noChangeArrowheads="1"/>
            </p:cNvSpPr>
            <p:nvPr/>
          </p:nvSpPr>
          <p:spPr bwMode="auto">
            <a:xfrm>
              <a:off x="1331640" y="404664"/>
              <a:ext cx="3816424" cy="3456384"/>
            </a:xfrm>
            <a:custGeom>
              <a:avLst/>
              <a:gdLst>
                <a:gd name="connsiteX0" fmla="*/ 0 w 3667125"/>
                <a:gd name="connsiteY0" fmla="*/ 3259137 h 3259137"/>
                <a:gd name="connsiteX1" fmla="*/ 1833563 w 3667125"/>
                <a:gd name="connsiteY1" fmla="*/ 0 h 3259137"/>
                <a:gd name="connsiteX2" fmla="*/ 3667125 w 3667125"/>
                <a:gd name="connsiteY2" fmla="*/ 3259137 h 3259137"/>
                <a:gd name="connsiteX3" fmla="*/ 0 w 3667125"/>
                <a:gd name="connsiteY3" fmla="*/ 3259137 h 3259137"/>
                <a:gd name="connsiteX0" fmla="*/ 0 w 3738869"/>
                <a:gd name="connsiteY0" fmla="*/ 3259137 h 3330492"/>
                <a:gd name="connsiteX1" fmla="*/ 1833563 w 3738869"/>
                <a:gd name="connsiteY1" fmla="*/ 0 h 3330492"/>
                <a:gd name="connsiteX2" fmla="*/ 3738869 w 3738869"/>
                <a:gd name="connsiteY2" fmla="*/ 3330492 h 3330492"/>
                <a:gd name="connsiteX3" fmla="*/ 0 w 3738869"/>
                <a:gd name="connsiteY3" fmla="*/ 3259137 h 3330492"/>
                <a:gd name="connsiteX0" fmla="*/ 0 w 3802408"/>
                <a:gd name="connsiteY0" fmla="*/ 3259137 h 3330492"/>
                <a:gd name="connsiteX1" fmla="*/ 1897102 w 3802408"/>
                <a:gd name="connsiteY1" fmla="*/ 0 h 3330492"/>
                <a:gd name="connsiteX2" fmla="*/ 3802408 w 3802408"/>
                <a:gd name="connsiteY2" fmla="*/ 3330492 h 3330492"/>
                <a:gd name="connsiteX3" fmla="*/ 0 w 3802408"/>
                <a:gd name="connsiteY3" fmla="*/ 3259137 h 3330492"/>
                <a:gd name="connsiteX0" fmla="*/ 0 w 3802408"/>
                <a:gd name="connsiteY0" fmla="*/ 3353670 h 3425025"/>
                <a:gd name="connsiteX1" fmla="*/ 1865332 w 3802408"/>
                <a:gd name="connsiteY1" fmla="*/ 0 h 3425025"/>
                <a:gd name="connsiteX2" fmla="*/ 3802408 w 3802408"/>
                <a:gd name="connsiteY2" fmla="*/ 3425025 h 3425025"/>
                <a:gd name="connsiteX3" fmla="*/ 0 w 3802408"/>
                <a:gd name="connsiteY3" fmla="*/ 3353670 h 342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2408" h="3425025">
                  <a:moveTo>
                    <a:pt x="0" y="3353670"/>
                  </a:moveTo>
                  <a:lnTo>
                    <a:pt x="1865332" y="0"/>
                  </a:lnTo>
                  <a:lnTo>
                    <a:pt x="3802408" y="3425025"/>
                  </a:lnTo>
                  <a:lnTo>
                    <a:pt x="0" y="335367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>
                <a:latin typeface="Verdana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2632127" y="2857774"/>
              <a:ext cx="12666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dirty="0">
                  <a:latin typeface="Verdana" pitchFamily="34" charset="0"/>
                  <a:ea typeface="ヒラギノ角ゴ Pro W3"/>
                  <a:cs typeface="ヒラギノ角ゴ Pro W3"/>
                </a:rPr>
                <a:t>NEN3610</a:t>
              </a:r>
            </a:p>
          </p:txBody>
        </p:sp>
        <p:sp>
          <p:nvSpPr>
            <p:cNvPr id="53" name="Vrije vorm 52"/>
            <p:cNvSpPr/>
            <p:nvPr/>
          </p:nvSpPr>
          <p:spPr>
            <a:xfrm flipH="1">
              <a:off x="467543" y="3789040"/>
              <a:ext cx="951681" cy="1588741"/>
            </a:xfrm>
            <a:custGeom>
              <a:avLst/>
              <a:gdLst>
                <a:gd name="connsiteX0" fmla="*/ 0 w 857250"/>
                <a:gd name="connsiteY0" fmla="*/ 1643063 h 1643063"/>
                <a:gd name="connsiteX1" fmla="*/ 0 w 857250"/>
                <a:gd name="connsiteY1" fmla="*/ 0 h 1643063"/>
                <a:gd name="connsiteX2" fmla="*/ 857250 w 857250"/>
                <a:gd name="connsiteY2" fmla="*/ 1643063 h 1643063"/>
                <a:gd name="connsiteX3" fmla="*/ 0 w 857250"/>
                <a:gd name="connsiteY3" fmla="*/ 1643063 h 1643063"/>
                <a:gd name="connsiteX0" fmla="*/ 0 w 951681"/>
                <a:gd name="connsiteY0" fmla="*/ 1643063 h 1643063"/>
                <a:gd name="connsiteX1" fmla="*/ 0 w 951681"/>
                <a:gd name="connsiteY1" fmla="*/ 0 h 1643063"/>
                <a:gd name="connsiteX2" fmla="*/ 951681 w 951681"/>
                <a:gd name="connsiteY2" fmla="*/ 1638498 h 1643063"/>
                <a:gd name="connsiteX3" fmla="*/ 0 w 951681"/>
                <a:gd name="connsiteY3" fmla="*/ 1643063 h 1643063"/>
                <a:gd name="connsiteX0" fmla="*/ 0 w 951681"/>
                <a:gd name="connsiteY0" fmla="*/ 1588741 h 1588741"/>
                <a:gd name="connsiteX1" fmla="*/ 15576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  <a:gd name="connsiteX0" fmla="*/ 0 w 951681"/>
                <a:gd name="connsiteY0" fmla="*/ 1588741 h 1588741"/>
                <a:gd name="connsiteX1" fmla="*/ 87584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681" h="1588741">
                  <a:moveTo>
                    <a:pt x="0" y="1588741"/>
                  </a:moveTo>
                  <a:lnTo>
                    <a:pt x="87584" y="0"/>
                  </a:lnTo>
                  <a:lnTo>
                    <a:pt x="951681" y="1584176"/>
                  </a:lnTo>
                  <a:lnTo>
                    <a:pt x="0" y="1588741"/>
                  </a:lnTo>
                  <a:close/>
                </a:path>
              </a:pathLst>
            </a:custGeom>
            <a:solidFill>
              <a:srgbClr val="00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54" name="Vrije vorm 53"/>
            <p:cNvSpPr/>
            <p:nvPr/>
          </p:nvSpPr>
          <p:spPr>
            <a:xfrm rot="16200000" flipH="1">
              <a:off x="616832" y="4430974"/>
              <a:ext cx="1589604" cy="30400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0 h 10000"/>
                <a:gd name="connsiteX0" fmla="*/ 14 w 10000"/>
                <a:gd name="connsiteY0" fmla="*/ 0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14 w 10000"/>
                <a:gd name="connsiteY5" fmla="*/ 0 h 10000"/>
                <a:gd name="connsiteX0" fmla="*/ 855 w 10000"/>
                <a:gd name="connsiteY0" fmla="*/ 2301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855 w 10000"/>
                <a:gd name="connsiteY5" fmla="*/ 2301 h 10000"/>
                <a:gd name="connsiteX0" fmla="*/ 435 w 9580"/>
                <a:gd name="connsiteY0" fmla="*/ 2301 h 10000"/>
                <a:gd name="connsiteX1" fmla="*/ 1735 w 9580"/>
                <a:gd name="connsiteY1" fmla="*/ 150 h 10000"/>
                <a:gd name="connsiteX2" fmla="*/ 9580 w 9580"/>
                <a:gd name="connsiteY2" fmla="*/ 0 h 10000"/>
                <a:gd name="connsiteX3" fmla="*/ 9580 w 9580"/>
                <a:gd name="connsiteY3" fmla="*/ 10000 h 10000"/>
                <a:gd name="connsiteX4" fmla="*/ 0 w 9580"/>
                <a:gd name="connsiteY4" fmla="*/ 9470 h 10000"/>
                <a:gd name="connsiteX5" fmla="*/ 435 w 9580"/>
                <a:gd name="connsiteY5" fmla="*/ 2301 h 10000"/>
                <a:gd name="connsiteX0" fmla="*/ 5 w 10005"/>
                <a:gd name="connsiteY0" fmla="*/ 2301 h 10000"/>
                <a:gd name="connsiteX1" fmla="*/ 1816 w 10005"/>
                <a:gd name="connsiteY1" fmla="*/ 150 h 10000"/>
                <a:gd name="connsiteX2" fmla="*/ 10005 w 10005"/>
                <a:gd name="connsiteY2" fmla="*/ 0 h 10000"/>
                <a:gd name="connsiteX3" fmla="*/ 10005 w 10005"/>
                <a:gd name="connsiteY3" fmla="*/ 10000 h 10000"/>
                <a:gd name="connsiteX4" fmla="*/ 5 w 10005"/>
                <a:gd name="connsiteY4" fmla="*/ 9470 h 10000"/>
                <a:gd name="connsiteX5" fmla="*/ 5 w 10005"/>
                <a:gd name="connsiteY5" fmla="*/ 2301 h 10000"/>
                <a:gd name="connsiteX0" fmla="*/ 5 w 10005"/>
                <a:gd name="connsiteY0" fmla="*/ 2390 h 10089"/>
                <a:gd name="connsiteX1" fmla="*/ 1365 w 10005"/>
                <a:gd name="connsiteY1" fmla="*/ 0 h 10089"/>
                <a:gd name="connsiteX2" fmla="*/ 10005 w 10005"/>
                <a:gd name="connsiteY2" fmla="*/ 89 h 10089"/>
                <a:gd name="connsiteX3" fmla="*/ 10005 w 10005"/>
                <a:gd name="connsiteY3" fmla="*/ 10089 h 10089"/>
                <a:gd name="connsiteX4" fmla="*/ 5 w 10005"/>
                <a:gd name="connsiteY4" fmla="*/ 9559 h 10089"/>
                <a:gd name="connsiteX5" fmla="*/ 5 w 10005"/>
                <a:gd name="connsiteY5" fmla="*/ 2390 h 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5" h="10089">
                  <a:moveTo>
                    <a:pt x="5" y="2390"/>
                  </a:moveTo>
                  <a:lnTo>
                    <a:pt x="1365" y="0"/>
                  </a:lnTo>
                  <a:lnTo>
                    <a:pt x="10005" y="89"/>
                  </a:lnTo>
                  <a:lnTo>
                    <a:pt x="10005" y="10089"/>
                  </a:lnTo>
                  <a:lnTo>
                    <a:pt x="5" y="9559"/>
                  </a:lnTo>
                  <a:cubicBezTo>
                    <a:pt x="10" y="6226"/>
                    <a:pt x="0" y="5723"/>
                    <a:pt x="5" y="2390"/>
                  </a:cubicBezTo>
                  <a:close/>
                </a:path>
              </a:pathLst>
            </a:cu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57" name="Rechthoek 56"/>
            <p:cNvSpPr/>
            <p:nvPr/>
          </p:nvSpPr>
          <p:spPr>
            <a:xfrm>
              <a:off x="1849388" y="3734718"/>
              <a:ext cx="285750" cy="1643063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59" name="Rechthoek 58"/>
            <p:cNvSpPr/>
            <p:nvPr/>
          </p:nvSpPr>
          <p:spPr>
            <a:xfrm>
              <a:off x="2420888" y="3734718"/>
              <a:ext cx="285750" cy="1643063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75" name="Rechthoek 74"/>
            <p:cNvSpPr/>
            <p:nvPr/>
          </p:nvSpPr>
          <p:spPr>
            <a:xfrm>
              <a:off x="2135138" y="3734718"/>
              <a:ext cx="285750" cy="16430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76" name="Rechthoek 75"/>
            <p:cNvSpPr/>
            <p:nvPr/>
          </p:nvSpPr>
          <p:spPr>
            <a:xfrm>
              <a:off x="2706638" y="3734718"/>
              <a:ext cx="285750" cy="1643063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77" name="Rechthoek 76"/>
            <p:cNvSpPr/>
            <p:nvPr/>
          </p:nvSpPr>
          <p:spPr>
            <a:xfrm>
              <a:off x="3278138" y="3734718"/>
              <a:ext cx="285750" cy="1643063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78" name="Rechthoek 77"/>
            <p:cNvSpPr/>
            <p:nvPr/>
          </p:nvSpPr>
          <p:spPr>
            <a:xfrm>
              <a:off x="2992388" y="3734718"/>
              <a:ext cx="285750" cy="1643063"/>
            </a:xfrm>
            <a:prstGeom prst="rect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79" name="Vrije vorm 78"/>
            <p:cNvSpPr/>
            <p:nvPr/>
          </p:nvSpPr>
          <p:spPr>
            <a:xfrm>
              <a:off x="5292080" y="4153645"/>
              <a:ext cx="627708" cy="1224136"/>
            </a:xfrm>
            <a:custGeom>
              <a:avLst/>
              <a:gdLst>
                <a:gd name="connsiteX0" fmla="*/ 0 w 843732"/>
                <a:gd name="connsiteY0" fmla="*/ 1643063 h 1643063"/>
                <a:gd name="connsiteX1" fmla="*/ 0 w 843732"/>
                <a:gd name="connsiteY1" fmla="*/ 0 h 1643063"/>
                <a:gd name="connsiteX2" fmla="*/ 843732 w 843732"/>
                <a:gd name="connsiteY2" fmla="*/ 1643063 h 1643063"/>
                <a:gd name="connsiteX3" fmla="*/ 0 w 843732"/>
                <a:gd name="connsiteY3" fmla="*/ 1643063 h 1643063"/>
                <a:gd name="connsiteX0" fmla="*/ 0 w 843732"/>
                <a:gd name="connsiteY0" fmla="*/ 1468140 h 1468140"/>
                <a:gd name="connsiteX1" fmla="*/ 86829 w 843732"/>
                <a:gd name="connsiteY1" fmla="*/ 0 h 1468140"/>
                <a:gd name="connsiteX2" fmla="*/ 843732 w 843732"/>
                <a:gd name="connsiteY2" fmla="*/ 1468140 h 1468140"/>
                <a:gd name="connsiteX3" fmla="*/ 0 w 843732"/>
                <a:gd name="connsiteY3" fmla="*/ 1468140 h 1468140"/>
                <a:gd name="connsiteX0" fmla="*/ 0 w 756903"/>
                <a:gd name="connsiteY0" fmla="*/ 1486849 h 1486849"/>
                <a:gd name="connsiteX1" fmla="*/ 0 w 756903"/>
                <a:gd name="connsiteY1" fmla="*/ 0 h 1486849"/>
                <a:gd name="connsiteX2" fmla="*/ 756903 w 756903"/>
                <a:gd name="connsiteY2" fmla="*/ 1468140 h 1486849"/>
                <a:gd name="connsiteX3" fmla="*/ 0 w 756903"/>
                <a:gd name="connsiteY3" fmla="*/ 1486849 h 148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903" h="1486849">
                  <a:moveTo>
                    <a:pt x="0" y="1486849"/>
                  </a:moveTo>
                  <a:lnTo>
                    <a:pt x="0" y="0"/>
                  </a:lnTo>
                  <a:lnTo>
                    <a:pt x="756903" y="1468140"/>
                  </a:lnTo>
                  <a:lnTo>
                    <a:pt x="0" y="1486849"/>
                  </a:lnTo>
                  <a:close/>
                </a:path>
              </a:pathLst>
            </a:custGeom>
            <a:solidFill>
              <a:srgbClr val="99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81" name="Rechthoek 80"/>
            <p:cNvSpPr/>
            <p:nvPr/>
          </p:nvSpPr>
          <p:spPr>
            <a:xfrm flipH="1">
              <a:off x="3563888" y="3734718"/>
              <a:ext cx="285750" cy="1643063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82" name="Rechthoek 81"/>
            <p:cNvSpPr/>
            <p:nvPr/>
          </p:nvSpPr>
          <p:spPr>
            <a:xfrm flipH="1">
              <a:off x="3849638" y="3734718"/>
              <a:ext cx="285750" cy="16430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83" name="Rechthoek 82"/>
            <p:cNvSpPr/>
            <p:nvPr/>
          </p:nvSpPr>
          <p:spPr>
            <a:xfrm>
              <a:off x="1563638" y="3734718"/>
              <a:ext cx="285750" cy="1643063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2071" name="Tekstvak 83"/>
            <p:cNvSpPr txBox="1">
              <a:spLocks noChangeArrowheads="1"/>
            </p:cNvSpPr>
            <p:nvPr/>
          </p:nvSpPr>
          <p:spPr bwMode="auto">
            <a:xfrm rot="16200000">
              <a:off x="1746999" y="4569006"/>
              <a:ext cx="10731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dirty="0"/>
                <a:t>IMOOV</a:t>
              </a:r>
            </a:p>
          </p:txBody>
        </p:sp>
        <p:sp>
          <p:nvSpPr>
            <p:cNvPr id="2072" name="Tekstvak 84"/>
            <p:cNvSpPr txBox="1">
              <a:spLocks noChangeArrowheads="1"/>
            </p:cNvSpPr>
            <p:nvPr/>
          </p:nvSpPr>
          <p:spPr bwMode="auto">
            <a:xfrm rot="16200000">
              <a:off x="2140695" y="4711878"/>
              <a:ext cx="787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IMKL</a:t>
              </a:r>
            </a:p>
          </p:txBody>
        </p:sp>
        <p:sp>
          <p:nvSpPr>
            <p:cNvPr id="2073" name="Tekstvak 85"/>
            <p:cNvSpPr txBox="1">
              <a:spLocks noChangeArrowheads="1"/>
            </p:cNvSpPr>
            <p:nvPr/>
          </p:nvSpPr>
          <p:spPr bwMode="auto">
            <a:xfrm rot="16200000">
              <a:off x="2247850" y="4533284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IMKAD</a:t>
              </a:r>
            </a:p>
          </p:txBody>
        </p:sp>
        <p:sp>
          <p:nvSpPr>
            <p:cNvPr id="2074" name="Tekstvak 86"/>
            <p:cNvSpPr txBox="1">
              <a:spLocks noChangeArrowheads="1"/>
            </p:cNvSpPr>
            <p:nvPr/>
          </p:nvSpPr>
          <p:spPr bwMode="auto">
            <a:xfrm rot="16200000">
              <a:off x="1425527" y="4533284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IMNAB</a:t>
              </a:r>
            </a:p>
          </p:txBody>
        </p:sp>
        <p:sp>
          <p:nvSpPr>
            <p:cNvPr id="2075" name="Tekstvak 87"/>
            <p:cNvSpPr txBox="1">
              <a:spLocks noChangeArrowheads="1"/>
            </p:cNvSpPr>
            <p:nvPr/>
          </p:nvSpPr>
          <p:spPr bwMode="auto">
            <a:xfrm rot="16200000">
              <a:off x="1134219" y="4533286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IMLG</a:t>
              </a:r>
            </a:p>
          </p:txBody>
        </p:sp>
        <p:sp>
          <p:nvSpPr>
            <p:cNvPr id="2076" name="Tekstvak 88"/>
            <p:cNvSpPr txBox="1">
              <a:spLocks noChangeArrowheads="1"/>
            </p:cNvSpPr>
            <p:nvPr/>
          </p:nvSpPr>
          <p:spPr bwMode="auto">
            <a:xfrm rot="16200000">
              <a:off x="819101" y="4533284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IMWA</a:t>
              </a:r>
            </a:p>
          </p:txBody>
        </p:sp>
        <p:sp>
          <p:nvSpPr>
            <p:cNvPr id="2077" name="Tekstvak 89"/>
            <p:cNvSpPr txBox="1">
              <a:spLocks noChangeArrowheads="1"/>
            </p:cNvSpPr>
            <p:nvPr/>
          </p:nvSpPr>
          <p:spPr bwMode="auto">
            <a:xfrm rot="16200000">
              <a:off x="512243" y="4536708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dirty="0"/>
                <a:t>IMRO</a:t>
              </a:r>
            </a:p>
          </p:txBody>
        </p:sp>
        <p:sp>
          <p:nvSpPr>
            <p:cNvPr id="2078" name="Tekstvak 90"/>
            <p:cNvSpPr txBox="1">
              <a:spLocks noChangeArrowheads="1"/>
            </p:cNvSpPr>
            <p:nvPr/>
          </p:nvSpPr>
          <p:spPr bwMode="auto">
            <a:xfrm rot="16200000">
              <a:off x="2568526" y="4533285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IMKICH</a:t>
              </a:r>
            </a:p>
          </p:txBody>
        </p:sp>
        <p:sp>
          <p:nvSpPr>
            <p:cNvPr id="2079" name="Tekstvak 91"/>
            <p:cNvSpPr txBox="1">
              <a:spLocks noChangeArrowheads="1"/>
            </p:cNvSpPr>
            <p:nvPr/>
          </p:nvSpPr>
          <p:spPr bwMode="auto">
            <a:xfrm rot="16200000">
              <a:off x="2854276" y="4533284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IMWE</a:t>
              </a:r>
            </a:p>
          </p:txBody>
        </p:sp>
        <p:sp>
          <p:nvSpPr>
            <p:cNvPr id="2080" name="Tekstvak 92"/>
            <p:cNvSpPr txBox="1">
              <a:spLocks noChangeArrowheads="1"/>
            </p:cNvSpPr>
            <p:nvPr/>
          </p:nvSpPr>
          <p:spPr bwMode="auto">
            <a:xfrm rot="16200000">
              <a:off x="3140026" y="4533284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IMGeo</a:t>
              </a:r>
            </a:p>
          </p:txBody>
        </p:sp>
        <p:sp>
          <p:nvSpPr>
            <p:cNvPr id="2081" name="Tekstvak 93"/>
            <p:cNvSpPr txBox="1">
              <a:spLocks noChangeArrowheads="1"/>
            </p:cNvSpPr>
            <p:nvPr/>
          </p:nvSpPr>
          <p:spPr bwMode="auto">
            <a:xfrm rot="16200000">
              <a:off x="3425776" y="4533285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IM0101</a:t>
              </a:r>
            </a:p>
          </p:txBody>
        </p:sp>
        <p:sp>
          <p:nvSpPr>
            <p:cNvPr id="96" name="Vrije vorm 95"/>
            <p:cNvSpPr/>
            <p:nvPr/>
          </p:nvSpPr>
          <p:spPr>
            <a:xfrm rot="5400000">
              <a:off x="4103749" y="4480162"/>
              <a:ext cx="1509886" cy="28535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33">
                  <a:moveTo>
                    <a:pt x="0" y="333"/>
                  </a:moveTo>
                  <a:lnTo>
                    <a:pt x="10000" y="0"/>
                  </a:lnTo>
                  <a:lnTo>
                    <a:pt x="10000" y="8333"/>
                  </a:lnTo>
                  <a:lnTo>
                    <a:pt x="0" y="8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99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98" name="Rechthoek 97"/>
            <p:cNvSpPr/>
            <p:nvPr/>
          </p:nvSpPr>
          <p:spPr>
            <a:xfrm flipH="1">
              <a:off x="4135388" y="3861048"/>
              <a:ext cx="285750" cy="1516733"/>
            </a:xfrm>
            <a:prstGeom prst="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99" name="Rechthoek 98"/>
            <p:cNvSpPr/>
            <p:nvPr/>
          </p:nvSpPr>
          <p:spPr>
            <a:xfrm flipH="1">
              <a:off x="4421138" y="3864472"/>
              <a:ext cx="285750" cy="1513309"/>
            </a:xfrm>
            <a:prstGeom prst="rect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2087" name="Tekstvak 99"/>
            <p:cNvSpPr txBox="1">
              <a:spLocks noChangeArrowheads="1"/>
            </p:cNvSpPr>
            <p:nvPr/>
          </p:nvSpPr>
          <p:spPr bwMode="auto">
            <a:xfrm rot="16200000">
              <a:off x="3711526" y="4533284"/>
              <a:ext cx="1144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IMBRO</a:t>
              </a:r>
            </a:p>
          </p:txBody>
        </p:sp>
        <p:sp>
          <p:nvSpPr>
            <p:cNvPr id="2088" name="Tekstvak 100"/>
            <p:cNvSpPr txBox="1">
              <a:spLocks noChangeArrowheads="1"/>
            </p:cNvSpPr>
            <p:nvPr/>
          </p:nvSpPr>
          <p:spPr bwMode="auto">
            <a:xfrm rot="16200000">
              <a:off x="3818682" y="4354691"/>
              <a:ext cx="15017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dirty="0"/>
                <a:t>IMTOP</a:t>
              </a:r>
            </a:p>
          </p:txBody>
        </p:sp>
        <p:sp>
          <p:nvSpPr>
            <p:cNvPr id="2089" name="Tekstvak 101"/>
            <p:cNvSpPr txBox="1">
              <a:spLocks noChangeArrowheads="1"/>
            </p:cNvSpPr>
            <p:nvPr/>
          </p:nvSpPr>
          <p:spPr bwMode="auto">
            <a:xfrm rot="16200000">
              <a:off x="4071165" y="4361884"/>
              <a:ext cx="1515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dirty="0"/>
                <a:t>IMMetingen</a:t>
              </a:r>
            </a:p>
          </p:txBody>
        </p:sp>
        <p:sp>
          <p:nvSpPr>
            <p:cNvPr id="2090" name="Tekstvak 102"/>
            <p:cNvSpPr txBox="1">
              <a:spLocks noChangeArrowheads="1"/>
            </p:cNvSpPr>
            <p:nvPr/>
          </p:nvSpPr>
          <p:spPr bwMode="auto">
            <a:xfrm rot="16200000">
              <a:off x="4654129" y="4355262"/>
              <a:ext cx="15017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dirty="0"/>
                <a:t>IM . . .</a:t>
              </a: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1979712" y="571480"/>
              <a:ext cx="2449412" cy="1993424"/>
            </a:xfrm>
            <a:custGeom>
              <a:avLst/>
              <a:gdLst>
                <a:gd name="connsiteX0" fmla="*/ 0 w 2357454"/>
                <a:gd name="connsiteY0" fmla="*/ 2000264 h 2000264"/>
                <a:gd name="connsiteX1" fmla="*/ 1178727 w 2357454"/>
                <a:gd name="connsiteY1" fmla="*/ 0 h 2000264"/>
                <a:gd name="connsiteX2" fmla="*/ 2357454 w 2357454"/>
                <a:gd name="connsiteY2" fmla="*/ 2000264 h 2000264"/>
                <a:gd name="connsiteX3" fmla="*/ 0 w 2357454"/>
                <a:gd name="connsiteY3" fmla="*/ 200026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404" h="2000264">
                  <a:moveTo>
                    <a:pt x="0" y="1993424"/>
                  </a:moveTo>
                  <a:lnTo>
                    <a:pt x="1198677" y="0"/>
                  </a:lnTo>
                  <a:lnTo>
                    <a:pt x="2377404" y="2000264"/>
                  </a:lnTo>
                  <a:lnTo>
                    <a:pt x="0" y="199342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>
                <a:latin typeface="Verdana" pitchFamily="34" charset="0"/>
              </a:endParaRPr>
            </a:p>
          </p:txBody>
        </p:sp>
        <p:grpSp>
          <p:nvGrpSpPr>
            <p:cNvPr id="2058" name="Group 39"/>
            <p:cNvGrpSpPr>
              <a:grpSpLocks/>
            </p:cNvGrpSpPr>
            <p:nvPr/>
          </p:nvGrpSpPr>
          <p:grpSpPr bwMode="auto">
            <a:xfrm>
              <a:off x="2266951" y="404664"/>
              <a:ext cx="1930177" cy="1727776"/>
              <a:chOff x="3023" y="890"/>
              <a:chExt cx="1034" cy="911"/>
            </a:xfrm>
          </p:grpSpPr>
          <p:sp>
            <p:nvSpPr>
              <p:cNvPr id="2092" name="Text Box 41"/>
              <p:cNvSpPr txBox="1">
                <a:spLocks noChangeArrowheads="1"/>
              </p:cNvSpPr>
              <p:nvPr/>
            </p:nvSpPr>
            <p:spPr bwMode="auto">
              <a:xfrm>
                <a:off x="3362" y="1406"/>
                <a:ext cx="331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nl-NL" sz="1600" b="1">
                    <a:latin typeface="Verdana" pitchFamily="34" charset="0"/>
                    <a:ea typeface="ヒラギノ角ゴ Pro W3"/>
                    <a:cs typeface="ヒラギノ角ゴ Pro W3"/>
                  </a:rPr>
                  <a:t>ISO</a:t>
                </a:r>
              </a:p>
            </p:txBody>
          </p:sp>
          <p:sp>
            <p:nvSpPr>
              <p:cNvPr id="2091" name="Freeform 40"/>
              <p:cNvSpPr>
                <a:spLocks/>
              </p:cNvSpPr>
              <p:nvPr/>
            </p:nvSpPr>
            <p:spPr bwMode="auto">
              <a:xfrm>
                <a:off x="3023" y="890"/>
                <a:ext cx="1034" cy="911"/>
              </a:xfrm>
              <a:custGeom>
                <a:avLst/>
                <a:gdLst>
                  <a:gd name="T0" fmla="*/ 670 w 858"/>
                  <a:gd name="T1" fmla="*/ 0 h 816"/>
                  <a:gd name="T2" fmla="*/ 0 w 858"/>
                  <a:gd name="T3" fmla="*/ 1109 h 816"/>
                  <a:gd name="T4" fmla="*/ 1338 w 858"/>
                  <a:gd name="T5" fmla="*/ 1109 h 816"/>
                  <a:gd name="T6" fmla="*/ 670 w 858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8"/>
                  <a:gd name="T13" fmla="*/ 0 h 816"/>
                  <a:gd name="T14" fmla="*/ 858 w 858"/>
                  <a:gd name="T15" fmla="*/ 816 h 816"/>
                  <a:gd name="connsiteX0" fmla="*/ 4652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4652 w 10000"/>
                  <a:gd name="connsiteY3" fmla="*/ 0 h 10000"/>
                  <a:gd name="connsiteX0" fmla="*/ 5040 w 10388"/>
                  <a:gd name="connsiteY0" fmla="*/ 0 h 10080"/>
                  <a:gd name="connsiteX1" fmla="*/ 0 w 10388"/>
                  <a:gd name="connsiteY1" fmla="*/ 10080 h 10080"/>
                  <a:gd name="connsiteX2" fmla="*/ 10388 w 10388"/>
                  <a:gd name="connsiteY2" fmla="*/ 10000 h 10080"/>
                  <a:gd name="connsiteX3" fmla="*/ 5040 w 10388"/>
                  <a:gd name="connsiteY3" fmla="*/ 0 h 1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" h="10080">
                    <a:moveTo>
                      <a:pt x="5040" y="0"/>
                    </a:moveTo>
                    <a:lnTo>
                      <a:pt x="0" y="10080"/>
                    </a:lnTo>
                    <a:lnTo>
                      <a:pt x="10388" y="10000"/>
                    </a:lnTo>
                    <a:lnTo>
                      <a:pt x="5040" y="0"/>
                    </a:lnTo>
                    <a:close/>
                  </a:path>
                </a:pathLst>
              </a:custGeom>
              <a:solidFill>
                <a:srgbClr val="92D050"/>
              </a:solidFill>
              <a:ln w="190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2643174" y="2143117"/>
              <a:ext cx="11560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dirty="0">
                  <a:latin typeface="Verdana" pitchFamily="34" charset="0"/>
                  <a:ea typeface="ヒラギノ角ゴ Pro W3"/>
                  <a:cs typeface="ヒラギノ角ゴ Pro W3"/>
                </a:rPr>
                <a:t>INSPIRE</a:t>
              </a: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4786314" y="2143116"/>
              <a:ext cx="26654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dirty="0" err="1">
                  <a:latin typeface="Verdana" pitchFamily="34" charset="0"/>
                  <a:ea typeface="ヒラギノ角ゴ Pro W3"/>
                  <a:cs typeface="ヒラギノ角ゴ Pro W3"/>
                </a:rPr>
                <a:t>Europese</a:t>
              </a:r>
              <a:r>
                <a:rPr lang="en-US" sz="1600" b="1" dirty="0">
                  <a:latin typeface="Verdana" pitchFamily="34" charset="0"/>
                  <a:ea typeface="ヒラギノ角ゴ Pro W3"/>
                  <a:cs typeface="ヒラギノ角ゴ Pro W3"/>
                </a:rPr>
                <a:t> </a:t>
              </a:r>
              <a:r>
                <a:rPr lang="en-US" sz="1600" dirty="0" err="1">
                  <a:latin typeface="Verdana" pitchFamily="34" charset="0"/>
                  <a:ea typeface="ヒラギノ角ゴ Pro W3"/>
                  <a:cs typeface="ヒラギノ角ゴ Pro W3"/>
                </a:rPr>
                <a:t>standaarden</a:t>
              </a:r>
              <a:endParaRPr lang="nl-NL" sz="16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51" name="Vrije vorm 50"/>
            <p:cNvSpPr/>
            <p:nvPr/>
          </p:nvSpPr>
          <p:spPr>
            <a:xfrm rot="5400000">
              <a:off x="4393122" y="4478821"/>
              <a:ext cx="1509886" cy="2880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  <a:gd name="connsiteX0" fmla="*/ 0 w 10000"/>
                <a:gd name="connsiteY0" fmla="*/ 494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494 h 10094"/>
                <a:gd name="connsiteX0" fmla="*/ 0 w 10000"/>
                <a:gd name="connsiteY0" fmla="*/ 5047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5047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4">
                  <a:moveTo>
                    <a:pt x="0" y="5047"/>
                  </a:moveTo>
                  <a:lnTo>
                    <a:pt x="1908" y="0"/>
                  </a:lnTo>
                  <a:lnTo>
                    <a:pt x="10000" y="94"/>
                  </a:lnTo>
                  <a:lnTo>
                    <a:pt x="10000" y="10094"/>
                  </a:lnTo>
                  <a:lnTo>
                    <a:pt x="0" y="10094"/>
                  </a:lnTo>
                  <a:lnTo>
                    <a:pt x="0" y="5047"/>
                  </a:lnTo>
                  <a:close/>
                </a:path>
              </a:pathLst>
            </a:custGeom>
            <a:solidFill>
              <a:srgbClr val="CC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50" name="Tekstvak 101"/>
            <p:cNvSpPr txBox="1">
              <a:spLocks noChangeArrowheads="1"/>
            </p:cNvSpPr>
            <p:nvPr/>
          </p:nvSpPr>
          <p:spPr bwMode="auto">
            <a:xfrm rot="16200000">
              <a:off x="4359197" y="4361883"/>
              <a:ext cx="1515019" cy="369332"/>
            </a:xfrm>
            <a:custGeom>
              <a:avLst/>
              <a:gdLst>
                <a:gd name="connsiteX0" fmla="*/ 0 w 1515019"/>
                <a:gd name="connsiteY0" fmla="*/ 0 h 369332"/>
                <a:gd name="connsiteX1" fmla="*/ 1515019 w 1515019"/>
                <a:gd name="connsiteY1" fmla="*/ 0 h 369332"/>
                <a:gd name="connsiteX2" fmla="*/ 1515019 w 1515019"/>
                <a:gd name="connsiteY2" fmla="*/ 369332 h 369332"/>
                <a:gd name="connsiteX3" fmla="*/ 0 w 1515019"/>
                <a:gd name="connsiteY3" fmla="*/ 369332 h 369332"/>
                <a:gd name="connsiteX4" fmla="*/ 0 w 1515019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19" h="369332">
                  <a:moveTo>
                    <a:pt x="0" y="0"/>
                  </a:moveTo>
                  <a:lnTo>
                    <a:pt x="1515019" y="0"/>
                  </a:lnTo>
                  <a:lnTo>
                    <a:pt x="1515019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dirty="0"/>
                <a:t>IMAER</a:t>
              </a:r>
            </a:p>
          </p:txBody>
        </p:sp>
        <p:sp>
          <p:nvSpPr>
            <p:cNvPr id="2083" name="AutoShape 8"/>
            <p:cNvSpPr>
              <a:spLocks noChangeAspect="1" noChangeArrowheads="1"/>
            </p:cNvSpPr>
            <p:nvPr/>
          </p:nvSpPr>
          <p:spPr bwMode="auto">
            <a:xfrm>
              <a:off x="107504" y="332656"/>
              <a:ext cx="6213475" cy="5664200"/>
            </a:xfrm>
            <a:prstGeom prst="triangle">
              <a:avLst>
                <a:gd name="adj" fmla="val 50000"/>
              </a:avLst>
            </a:prstGeom>
            <a:noFill/>
            <a:ln w="889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>
                <a:latin typeface="Verdana" pitchFamily="34" charset="0"/>
              </a:endParaRPr>
            </a:p>
          </p:txBody>
        </p:sp>
        <p:sp>
          <p:nvSpPr>
            <p:cNvPr id="2096" name="AutoShape 48"/>
            <p:cNvSpPr>
              <a:spLocks noChangeArrowheads="1"/>
            </p:cNvSpPr>
            <p:nvPr/>
          </p:nvSpPr>
          <p:spPr bwMode="auto">
            <a:xfrm>
              <a:off x="1310853" y="3428709"/>
              <a:ext cx="3823122" cy="676857"/>
            </a:xfrm>
            <a:prstGeom prst="leftRightArrow">
              <a:avLst>
                <a:gd name="adj1" fmla="val 50000"/>
                <a:gd name="adj2" fmla="val 107258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 dirty="0">
                  <a:latin typeface="Verdana" pitchFamily="34" charset="0"/>
                  <a:ea typeface="ヒラギノ角ゴ Pro W3" pitchFamily="112" charset="-128"/>
                </a:rPr>
                <a:t>uitwisseling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2294940" y="1428737"/>
              <a:ext cx="18886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dirty="0">
                  <a:latin typeface="Verdana" pitchFamily="34" charset="0"/>
                  <a:ea typeface="ヒラギノ角ゴ Pro W3"/>
                  <a:cs typeface="ヒラギノ角ゴ Pro W3"/>
                </a:rPr>
                <a:t>ISO/OGC/W3C</a:t>
              </a:r>
            </a:p>
          </p:txBody>
        </p:sp>
      </p:grpSp>
      <p:sp>
        <p:nvSpPr>
          <p:cNvPr id="55" name="Rechthoek 54">
            <a:extLst>
              <a:ext uri="{FF2B5EF4-FFF2-40B4-BE49-F238E27FC236}">
                <a16:creationId xmlns:a16="http://schemas.microsoft.com/office/drawing/2014/main" id="{42AA9627-E9A5-4560-9E54-D3E7845959BD}"/>
              </a:ext>
            </a:extLst>
          </p:cNvPr>
          <p:cNvSpPr/>
          <p:nvPr/>
        </p:nvSpPr>
        <p:spPr>
          <a:xfrm>
            <a:off x="23050" y="1322414"/>
            <a:ext cx="5490606" cy="3786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667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Internationale standaarden</a:t>
            </a:r>
          </a:p>
          <a:p>
            <a:pPr algn="ctr"/>
            <a:endParaRPr lang="nl-NL" sz="2667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2667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INSPIRE methode</a:t>
            </a:r>
          </a:p>
          <a:p>
            <a:pPr algn="ctr"/>
            <a:endParaRPr lang="nl-NL" sz="2667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2667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Nationaal toegepast</a:t>
            </a:r>
          </a:p>
          <a:p>
            <a:pPr algn="ctr"/>
            <a:endParaRPr lang="nl-NL" sz="2667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2667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2667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2667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domein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5C499ACE-6FCB-40EE-ABF8-8C25F8D1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6" y="323184"/>
            <a:ext cx="45381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defTabSz="914377" eaLnBrk="1" hangingPunct="1"/>
            <a:r>
              <a:rPr lang="nl-NL" altLang="nl-NL" sz="4267" b="1" dirty="0">
                <a:solidFill>
                  <a:schemeClr val="tx1"/>
                </a:solidFill>
                <a:latin typeface="Verdana"/>
                <a:cs typeface="Verdana"/>
              </a:rPr>
              <a:t>NEN 3610</a:t>
            </a: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1E045393-6172-4B92-8006-BBCD3EED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11" y="155343"/>
            <a:ext cx="4538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defTabSz="914377" eaLnBrk="1" hangingPunct="1"/>
            <a:r>
              <a:rPr lang="nl-NL" altLang="nl-NL" sz="1600" b="1" dirty="0">
                <a:solidFill>
                  <a:schemeClr val="tx1"/>
                </a:solidFill>
                <a:latin typeface="Verdana"/>
                <a:cs typeface="Verdana"/>
              </a:rPr>
              <a:t>De standaard voor </a:t>
            </a:r>
            <a:r>
              <a:rPr lang="nl-NL" altLang="nl-NL" sz="1600" b="1" dirty="0" err="1">
                <a:solidFill>
                  <a:schemeClr val="tx1"/>
                </a:solidFill>
                <a:latin typeface="Verdana"/>
                <a:cs typeface="Verdana"/>
              </a:rPr>
              <a:t>geo</a:t>
            </a:r>
            <a:r>
              <a:rPr lang="nl-NL" altLang="nl-NL" sz="1600" b="1" dirty="0">
                <a:solidFill>
                  <a:schemeClr val="tx1"/>
                </a:solidFill>
                <a:latin typeface="Verdana"/>
                <a:cs typeface="Verdana"/>
              </a:rPr>
              <a:t>-informatiemodellering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25B7D1B2-85CF-4605-8269-E43F461AEEE0}"/>
              </a:ext>
            </a:extLst>
          </p:cNvPr>
          <p:cNvSpPr/>
          <p:nvPr/>
        </p:nvSpPr>
        <p:spPr>
          <a:xfrm>
            <a:off x="2303611" y="-39303"/>
            <a:ext cx="283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Stelsel van </a:t>
            </a:r>
            <a:r>
              <a:rPr lang="nl-NL" dirty="0" err="1"/>
              <a:t>geo</a:t>
            </a:r>
            <a:r>
              <a:rPr lang="nl-NL" dirty="0"/>
              <a:t>-Standaarden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84DC7B4-B5B4-4FD3-A5D7-5F9532AEA9CC}"/>
              </a:ext>
            </a:extLst>
          </p:cNvPr>
          <p:cNvSpPr/>
          <p:nvPr/>
        </p:nvSpPr>
        <p:spPr>
          <a:xfrm>
            <a:off x="765230" y="377706"/>
            <a:ext cx="283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Stelsel van </a:t>
            </a:r>
            <a:r>
              <a:rPr lang="nl-NL" dirty="0" err="1"/>
              <a:t>geo</a:t>
            </a:r>
            <a:r>
              <a:rPr lang="nl-NL" dirty="0"/>
              <a:t>-Standaarden</a:t>
            </a:r>
          </a:p>
        </p:txBody>
      </p:sp>
      <p:pic>
        <p:nvPicPr>
          <p:cNvPr id="5" name="Tijdelijke aanduiding voor afbeelding 3">
            <a:extLst>
              <a:ext uri="{FF2B5EF4-FFF2-40B4-BE49-F238E27FC236}">
                <a16:creationId xmlns:a16="http://schemas.microsoft.com/office/drawing/2014/main" id="{3925BB28-0B0B-429D-8703-13D901A64B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395536" y="1419622"/>
            <a:ext cx="5832648" cy="3280865"/>
          </a:xfrm>
          <a:prstGeom prst="rect">
            <a:avLst/>
          </a:prstGeom>
        </p:spPr>
      </p:pic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B39A8B29-F8AB-4494-B690-E7393BA4DFBA}"/>
              </a:ext>
            </a:extLst>
          </p:cNvPr>
          <p:cNvSpPr/>
          <p:nvPr/>
        </p:nvSpPr>
        <p:spPr>
          <a:xfrm>
            <a:off x="1643533" y="2513426"/>
            <a:ext cx="1905049" cy="1498791"/>
          </a:xfrm>
          <a:custGeom>
            <a:avLst/>
            <a:gdLst>
              <a:gd name="connsiteX0" fmla="*/ 0 w 1905049"/>
              <a:gd name="connsiteY0" fmla="*/ 0 h 1498791"/>
              <a:gd name="connsiteX1" fmla="*/ 61877 w 1905049"/>
              <a:gd name="connsiteY1" fmla="*/ 34376 h 1498791"/>
              <a:gd name="connsiteX2" fmla="*/ 89377 w 1905049"/>
              <a:gd name="connsiteY2" fmla="*/ 41251 h 1498791"/>
              <a:gd name="connsiteX3" fmla="*/ 110003 w 1905049"/>
              <a:gd name="connsiteY3" fmla="*/ 55001 h 1498791"/>
              <a:gd name="connsiteX4" fmla="*/ 130628 w 1905049"/>
              <a:gd name="connsiteY4" fmla="*/ 61876 h 1498791"/>
              <a:gd name="connsiteX5" fmla="*/ 144379 w 1905049"/>
              <a:gd name="connsiteY5" fmla="*/ 82502 h 1498791"/>
              <a:gd name="connsiteX6" fmla="*/ 137504 w 1905049"/>
              <a:gd name="connsiteY6" fmla="*/ 165004 h 1498791"/>
              <a:gd name="connsiteX7" fmla="*/ 130628 w 1905049"/>
              <a:gd name="connsiteY7" fmla="*/ 185630 h 1498791"/>
              <a:gd name="connsiteX8" fmla="*/ 158129 w 1905049"/>
              <a:gd name="connsiteY8" fmla="*/ 233756 h 1498791"/>
              <a:gd name="connsiteX9" fmla="*/ 240631 w 1905049"/>
              <a:gd name="connsiteY9" fmla="*/ 240631 h 1498791"/>
              <a:gd name="connsiteX10" fmla="*/ 261257 w 1905049"/>
              <a:gd name="connsiteY10" fmla="*/ 254382 h 1498791"/>
              <a:gd name="connsiteX11" fmla="*/ 288758 w 1905049"/>
              <a:gd name="connsiteY11" fmla="*/ 288758 h 1498791"/>
              <a:gd name="connsiteX12" fmla="*/ 309383 w 1905049"/>
              <a:gd name="connsiteY12" fmla="*/ 302508 h 1498791"/>
              <a:gd name="connsiteX13" fmla="*/ 330009 w 1905049"/>
              <a:gd name="connsiteY13" fmla="*/ 350634 h 1498791"/>
              <a:gd name="connsiteX14" fmla="*/ 336884 w 1905049"/>
              <a:gd name="connsiteY14" fmla="*/ 371260 h 1498791"/>
              <a:gd name="connsiteX15" fmla="*/ 371260 w 1905049"/>
              <a:gd name="connsiteY15" fmla="*/ 405636 h 1498791"/>
              <a:gd name="connsiteX16" fmla="*/ 419386 w 1905049"/>
              <a:gd name="connsiteY16" fmla="*/ 460637 h 1498791"/>
              <a:gd name="connsiteX17" fmla="*/ 460637 w 1905049"/>
              <a:gd name="connsiteY17" fmla="*/ 474388 h 1498791"/>
              <a:gd name="connsiteX18" fmla="*/ 598141 w 1905049"/>
              <a:gd name="connsiteY18" fmla="*/ 488138 h 1498791"/>
              <a:gd name="connsiteX19" fmla="*/ 625642 w 1905049"/>
              <a:gd name="connsiteY19" fmla="*/ 529389 h 1498791"/>
              <a:gd name="connsiteX20" fmla="*/ 632517 w 1905049"/>
              <a:gd name="connsiteY20" fmla="*/ 550015 h 1498791"/>
              <a:gd name="connsiteX21" fmla="*/ 646268 w 1905049"/>
              <a:gd name="connsiteY21" fmla="*/ 563765 h 1498791"/>
              <a:gd name="connsiteX22" fmla="*/ 660018 w 1905049"/>
              <a:gd name="connsiteY22" fmla="*/ 584391 h 1498791"/>
              <a:gd name="connsiteX23" fmla="*/ 735645 w 1905049"/>
              <a:gd name="connsiteY23" fmla="*/ 591266 h 1498791"/>
              <a:gd name="connsiteX24" fmla="*/ 880024 w 1905049"/>
              <a:gd name="connsiteY24" fmla="*/ 591266 h 1498791"/>
              <a:gd name="connsiteX25" fmla="*/ 907525 w 1905049"/>
              <a:gd name="connsiteY25" fmla="*/ 632517 h 1498791"/>
              <a:gd name="connsiteX26" fmla="*/ 948776 w 1905049"/>
              <a:gd name="connsiteY26" fmla="*/ 666893 h 1498791"/>
              <a:gd name="connsiteX27" fmla="*/ 983152 w 1905049"/>
              <a:gd name="connsiteY27" fmla="*/ 701269 h 1498791"/>
              <a:gd name="connsiteX28" fmla="*/ 990027 w 1905049"/>
              <a:gd name="connsiteY28" fmla="*/ 811272 h 1498791"/>
              <a:gd name="connsiteX29" fmla="*/ 1045028 w 1905049"/>
              <a:gd name="connsiteY29" fmla="*/ 859398 h 1498791"/>
              <a:gd name="connsiteX30" fmla="*/ 1065654 w 1905049"/>
              <a:gd name="connsiteY30" fmla="*/ 873148 h 1498791"/>
              <a:gd name="connsiteX31" fmla="*/ 1093155 w 1905049"/>
              <a:gd name="connsiteY31" fmla="*/ 880024 h 1498791"/>
              <a:gd name="connsiteX32" fmla="*/ 1113780 w 1905049"/>
              <a:gd name="connsiteY32" fmla="*/ 886899 h 1498791"/>
              <a:gd name="connsiteX33" fmla="*/ 1299410 w 1905049"/>
              <a:gd name="connsiteY33" fmla="*/ 893774 h 1498791"/>
              <a:gd name="connsiteX34" fmla="*/ 1326911 w 1905049"/>
              <a:gd name="connsiteY34" fmla="*/ 928150 h 1498791"/>
              <a:gd name="connsiteX35" fmla="*/ 1368162 w 1905049"/>
              <a:gd name="connsiteY35" fmla="*/ 983152 h 1498791"/>
              <a:gd name="connsiteX36" fmla="*/ 1388788 w 1905049"/>
              <a:gd name="connsiteY36" fmla="*/ 1045028 h 1498791"/>
              <a:gd name="connsiteX37" fmla="*/ 1395663 w 1905049"/>
              <a:gd name="connsiteY37" fmla="*/ 1065654 h 1498791"/>
              <a:gd name="connsiteX38" fmla="*/ 1409413 w 1905049"/>
              <a:gd name="connsiteY38" fmla="*/ 1086279 h 1498791"/>
              <a:gd name="connsiteX39" fmla="*/ 1416289 w 1905049"/>
              <a:gd name="connsiteY39" fmla="*/ 1106905 h 1498791"/>
              <a:gd name="connsiteX40" fmla="*/ 1436914 w 1905049"/>
              <a:gd name="connsiteY40" fmla="*/ 1113780 h 1498791"/>
              <a:gd name="connsiteX41" fmla="*/ 1450665 w 1905049"/>
              <a:gd name="connsiteY41" fmla="*/ 1127530 h 1498791"/>
              <a:gd name="connsiteX42" fmla="*/ 1464415 w 1905049"/>
              <a:gd name="connsiteY42" fmla="*/ 1148156 h 1498791"/>
              <a:gd name="connsiteX43" fmla="*/ 1512541 w 1905049"/>
              <a:gd name="connsiteY43" fmla="*/ 1168782 h 1498791"/>
              <a:gd name="connsiteX44" fmla="*/ 1574418 w 1905049"/>
              <a:gd name="connsiteY44" fmla="*/ 1175657 h 1498791"/>
              <a:gd name="connsiteX45" fmla="*/ 1595043 w 1905049"/>
              <a:gd name="connsiteY45" fmla="*/ 1182532 h 1498791"/>
              <a:gd name="connsiteX46" fmla="*/ 1636295 w 1905049"/>
              <a:gd name="connsiteY46" fmla="*/ 1230658 h 1498791"/>
              <a:gd name="connsiteX47" fmla="*/ 1643170 w 1905049"/>
              <a:gd name="connsiteY47" fmla="*/ 1251284 h 1498791"/>
              <a:gd name="connsiteX48" fmla="*/ 1691296 w 1905049"/>
              <a:gd name="connsiteY48" fmla="*/ 1299410 h 1498791"/>
              <a:gd name="connsiteX49" fmla="*/ 1711922 w 1905049"/>
              <a:gd name="connsiteY49" fmla="*/ 1306285 h 1498791"/>
              <a:gd name="connsiteX50" fmla="*/ 1753173 w 1905049"/>
              <a:gd name="connsiteY50" fmla="*/ 1299410 h 1498791"/>
              <a:gd name="connsiteX51" fmla="*/ 1808174 w 1905049"/>
              <a:gd name="connsiteY51" fmla="*/ 1285660 h 1498791"/>
              <a:gd name="connsiteX52" fmla="*/ 1828800 w 1905049"/>
              <a:gd name="connsiteY52" fmla="*/ 1292535 h 1498791"/>
              <a:gd name="connsiteX53" fmla="*/ 1856301 w 1905049"/>
              <a:gd name="connsiteY53" fmla="*/ 1354412 h 1498791"/>
              <a:gd name="connsiteX54" fmla="*/ 1870051 w 1905049"/>
              <a:gd name="connsiteY54" fmla="*/ 1375037 h 1498791"/>
              <a:gd name="connsiteX55" fmla="*/ 1876926 w 1905049"/>
              <a:gd name="connsiteY55" fmla="*/ 1395663 h 1498791"/>
              <a:gd name="connsiteX56" fmla="*/ 1890677 w 1905049"/>
              <a:gd name="connsiteY56" fmla="*/ 1409413 h 1498791"/>
              <a:gd name="connsiteX57" fmla="*/ 1904427 w 1905049"/>
              <a:gd name="connsiteY57" fmla="*/ 1498791 h 149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05049" h="1498791">
                <a:moveTo>
                  <a:pt x="0" y="0"/>
                </a:moveTo>
                <a:cubicBezTo>
                  <a:pt x="14582" y="8749"/>
                  <a:pt x="44346" y="27802"/>
                  <a:pt x="61877" y="34376"/>
                </a:cubicBezTo>
                <a:cubicBezTo>
                  <a:pt x="70724" y="37694"/>
                  <a:pt x="80210" y="38959"/>
                  <a:pt x="89377" y="41251"/>
                </a:cubicBezTo>
                <a:cubicBezTo>
                  <a:pt x="96252" y="45834"/>
                  <a:pt x="102612" y="51306"/>
                  <a:pt x="110003" y="55001"/>
                </a:cubicBezTo>
                <a:cubicBezTo>
                  <a:pt x="116485" y="58242"/>
                  <a:pt x="124969" y="57349"/>
                  <a:pt x="130628" y="61876"/>
                </a:cubicBezTo>
                <a:cubicBezTo>
                  <a:pt x="137080" y="67038"/>
                  <a:pt x="139795" y="75627"/>
                  <a:pt x="144379" y="82502"/>
                </a:cubicBezTo>
                <a:cubicBezTo>
                  <a:pt x="142087" y="110003"/>
                  <a:pt x="141151" y="137650"/>
                  <a:pt x="137504" y="165004"/>
                </a:cubicBezTo>
                <a:cubicBezTo>
                  <a:pt x="136546" y="172188"/>
                  <a:pt x="130628" y="178383"/>
                  <a:pt x="130628" y="185630"/>
                </a:cubicBezTo>
                <a:cubicBezTo>
                  <a:pt x="130628" y="206379"/>
                  <a:pt x="133789" y="228888"/>
                  <a:pt x="158129" y="233756"/>
                </a:cubicBezTo>
                <a:cubicBezTo>
                  <a:pt x="185189" y="239168"/>
                  <a:pt x="213130" y="238339"/>
                  <a:pt x="240631" y="240631"/>
                </a:cubicBezTo>
                <a:cubicBezTo>
                  <a:pt x="247506" y="245215"/>
                  <a:pt x="255414" y="248539"/>
                  <a:pt x="261257" y="254382"/>
                </a:cubicBezTo>
                <a:cubicBezTo>
                  <a:pt x="296993" y="290118"/>
                  <a:pt x="254737" y="261541"/>
                  <a:pt x="288758" y="288758"/>
                </a:cubicBezTo>
                <a:cubicBezTo>
                  <a:pt x="295210" y="293920"/>
                  <a:pt x="302508" y="297925"/>
                  <a:pt x="309383" y="302508"/>
                </a:cubicBezTo>
                <a:cubicBezTo>
                  <a:pt x="323695" y="359748"/>
                  <a:pt x="306268" y="303151"/>
                  <a:pt x="330009" y="350634"/>
                </a:cubicBezTo>
                <a:cubicBezTo>
                  <a:pt x="333250" y="357116"/>
                  <a:pt x="332536" y="365462"/>
                  <a:pt x="336884" y="371260"/>
                </a:cubicBezTo>
                <a:cubicBezTo>
                  <a:pt x="346607" y="384224"/>
                  <a:pt x="362271" y="392153"/>
                  <a:pt x="371260" y="405636"/>
                </a:cubicBezTo>
                <a:cubicBezTo>
                  <a:pt x="388870" y="432051"/>
                  <a:pt x="392247" y="448575"/>
                  <a:pt x="419386" y="460637"/>
                </a:cubicBezTo>
                <a:cubicBezTo>
                  <a:pt x="432631" y="466524"/>
                  <a:pt x="446887" y="469804"/>
                  <a:pt x="460637" y="474388"/>
                </a:cubicBezTo>
                <a:cubicBezTo>
                  <a:pt x="518283" y="493604"/>
                  <a:pt x="474053" y="480839"/>
                  <a:pt x="598141" y="488138"/>
                </a:cubicBezTo>
                <a:cubicBezTo>
                  <a:pt x="607308" y="501888"/>
                  <a:pt x="620416" y="513711"/>
                  <a:pt x="625642" y="529389"/>
                </a:cubicBezTo>
                <a:cubicBezTo>
                  <a:pt x="627934" y="536264"/>
                  <a:pt x="628788" y="543801"/>
                  <a:pt x="632517" y="550015"/>
                </a:cubicBezTo>
                <a:cubicBezTo>
                  <a:pt x="635852" y="555573"/>
                  <a:pt x="642219" y="558703"/>
                  <a:pt x="646268" y="563765"/>
                </a:cubicBezTo>
                <a:cubicBezTo>
                  <a:pt x="651430" y="570217"/>
                  <a:pt x="652120" y="581961"/>
                  <a:pt x="660018" y="584391"/>
                </a:cubicBezTo>
                <a:cubicBezTo>
                  <a:pt x="684212" y="591835"/>
                  <a:pt x="710436" y="588974"/>
                  <a:pt x="735645" y="591266"/>
                </a:cubicBezTo>
                <a:cubicBezTo>
                  <a:pt x="737383" y="591142"/>
                  <a:pt x="855814" y="575860"/>
                  <a:pt x="880024" y="591266"/>
                </a:cubicBezTo>
                <a:cubicBezTo>
                  <a:pt x="893966" y="600138"/>
                  <a:pt x="893775" y="623350"/>
                  <a:pt x="907525" y="632517"/>
                </a:cubicBezTo>
                <a:cubicBezTo>
                  <a:pt x="927805" y="646037"/>
                  <a:pt x="932233" y="647041"/>
                  <a:pt x="948776" y="666893"/>
                </a:cubicBezTo>
                <a:cubicBezTo>
                  <a:pt x="977423" y="701269"/>
                  <a:pt x="945337" y="676059"/>
                  <a:pt x="983152" y="701269"/>
                </a:cubicBezTo>
                <a:cubicBezTo>
                  <a:pt x="985444" y="737937"/>
                  <a:pt x="984297" y="774982"/>
                  <a:pt x="990027" y="811272"/>
                </a:cubicBezTo>
                <a:cubicBezTo>
                  <a:pt x="993397" y="832616"/>
                  <a:pt x="1035997" y="853377"/>
                  <a:pt x="1045028" y="859398"/>
                </a:cubicBezTo>
                <a:cubicBezTo>
                  <a:pt x="1051903" y="863981"/>
                  <a:pt x="1057638" y="871144"/>
                  <a:pt x="1065654" y="873148"/>
                </a:cubicBezTo>
                <a:cubicBezTo>
                  <a:pt x="1074821" y="875440"/>
                  <a:pt x="1084069" y="877428"/>
                  <a:pt x="1093155" y="880024"/>
                </a:cubicBezTo>
                <a:cubicBezTo>
                  <a:pt x="1100123" y="882015"/>
                  <a:pt x="1106549" y="886417"/>
                  <a:pt x="1113780" y="886899"/>
                </a:cubicBezTo>
                <a:cubicBezTo>
                  <a:pt x="1175562" y="891018"/>
                  <a:pt x="1237533" y="891482"/>
                  <a:pt x="1299410" y="893774"/>
                </a:cubicBezTo>
                <a:cubicBezTo>
                  <a:pt x="1332612" y="926974"/>
                  <a:pt x="1292219" y="884785"/>
                  <a:pt x="1326911" y="928150"/>
                </a:cubicBezTo>
                <a:cubicBezTo>
                  <a:pt x="1345530" y="951423"/>
                  <a:pt x="1354450" y="942019"/>
                  <a:pt x="1368162" y="983152"/>
                </a:cubicBezTo>
                <a:lnTo>
                  <a:pt x="1388788" y="1045028"/>
                </a:lnTo>
                <a:cubicBezTo>
                  <a:pt x="1391080" y="1051903"/>
                  <a:pt x="1391643" y="1059624"/>
                  <a:pt x="1395663" y="1065654"/>
                </a:cubicBezTo>
                <a:cubicBezTo>
                  <a:pt x="1400246" y="1072529"/>
                  <a:pt x="1405718" y="1078889"/>
                  <a:pt x="1409413" y="1086279"/>
                </a:cubicBezTo>
                <a:cubicBezTo>
                  <a:pt x="1412654" y="1092761"/>
                  <a:pt x="1411164" y="1101780"/>
                  <a:pt x="1416289" y="1106905"/>
                </a:cubicBezTo>
                <a:cubicBezTo>
                  <a:pt x="1421413" y="1112029"/>
                  <a:pt x="1430039" y="1111488"/>
                  <a:pt x="1436914" y="1113780"/>
                </a:cubicBezTo>
                <a:cubicBezTo>
                  <a:pt x="1441498" y="1118363"/>
                  <a:pt x="1446616" y="1122468"/>
                  <a:pt x="1450665" y="1127530"/>
                </a:cubicBezTo>
                <a:cubicBezTo>
                  <a:pt x="1455827" y="1133982"/>
                  <a:pt x="1458572" y="1142313"/>
                  <a:pt x="1464415" y="1148156"/>
                </a:cubicBezTo>
                <a:cubicBezTo>
                  <a:pt x="1478149" y="1161891"/>
                  <a:pt x="1493895" y="1165913"/>
                  <a:pt x="1512541" y="1168782"/>
                </a:cubicBezTo>
                <a:cubicBezTo>
                  <a:pt x="1533052" y="1171938"/>
                  <a:pt x="1553792" y="1173365"/>
                  <a:pt x="1574418" y="1175657"/>
                </a:cubicBezTo>
                <a:cubicBezTo>
                  <a:pt x="1581293" y="1177949"/>
                  <a:pt x="1589146" y="1178320"/>
                  <a:pt x="1595043" y="1182532"/>
                </a:cubicBezTo>
                <a:cubicBezTo>
                  <a:pt x="1616260" y="1197687"/>
                  <a:pt x="1623082" y="1210839"/>
                  <a:pt x="1636295" y="1230658"/>
                </a:cubicBezTo>
                <a:cubicBezTo>
                  <a:pt x="1638587" y="1237533"/>
                  <a:pt x="1639929" y="1244802"/>
                  <a:pt x="1643170" y="1251284"/>
                </a:cubicBezTo>
                <a:cubicBezTo>
                  <a:pt x="1653297" y="1271539"/>
                  <a:pt x="1671041" y="1289283"/>
                  <a:pt x="1691296" y="1299410"/>
                </a:cubicBezTo>
                <a:cubicBezTo>
                  <a:pt x="1697778" y="1302651"/>
                  <a:pt x="1705047" y="1303993"/>
                  <a:pt x="1711922" y="1306285"/>
                </a:cubicBezTo>
                <a:cubicBezTo>
                  <a:pt x="1725672" y="1303993"/>
                  <a:pt x="1739542" y="1302331"/>
                  <a:pt x="1753173" y="1299410"/>
                </a:cubicBezTo>
                <a:cubicBezTo>
                  <a:pt x="1771651" y="1295450"/>
                  <a:pt x="1808174" y="1285660"/>
                  <a:pt x="1808174" y="1285660"/>
                </a:cubicBezTo>
                <a:cubicBezTo>
                  <a:pt x="1815049" y="1287952"/>
                  <a:pt x="1823141" y="1288008"/>
                  <a:pt x="1828800" y="1292535"/>
                </a:cubicBezTo>
                <a:cubicBezTo>
                  <a:pt x="1848787" y="1308524"/>
                  <a:pt x="1843099" y="1334610"/>
                  <a:pt x="1856301" y="1354412"/>
                </a:cubicBezTo>
                <a:lnTo>
                  <a:pt x="1870051" y="1375037"/>
                </a:lnTo>
                <a:cubicBezTo>
                  <a:pt x="1872343" y="1381912"/>
                  <a:pt x="1873197" y="1389449"/>
                  <a:pt x="1876926" y="1395663"/>
                </a:cubicBezTo>
                <a:cubicBezTo>
                  <a:pt x="1880261" y="1401221"/>
                  <a:pt x="1887778" y="1403615"/>
                  <a:pt x="1890677" y="1409413"/>
                </a:cubicBezTo>
                <a:cubicBezTo>
                  <a:pt x="1909500" y="1447058"/>
                  <a:pt x="1904427" y="1457006"/>
                  <a:pt x="1904427" y="149879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BFD8A763-EC78-4CA0-BB69-A385D938E116}"/>
              </a:ext>
            </a:extLst>
          </p:cNvPr>
          <p:cNvSpPr/>
          <p:nvPr/>
        </p:nvSpPr>
        <p:spPr>
          <a:xfrm>
            <a:off x="2551058" y="2754057"/>
            <a:ext cx="501888" cy="371260"/>
          </a:xfrm>
          <a:custGeom>
            <a:avLst/>
            <a:gdLst>
              <a:gd name="connsiteX0" fmla="*/ 0 w 501888"/>
              <a:gd name="connsiteY0" fmla="*/ 371260 h 371260"/>
              <a:gd name="connsiteX1" fmla="*/ 178755 w 501888"/>
              <a:gd name="connsiteY1" fmla="*/ 268133 h 371260"/>
              <a:gd name="connsiteX2" fmla="*/ 220006 w 501888"/>
              <a:gd name="connsiteY2" fmla="*/ 275008 h 371260"/>
              <a:gd name="connsiteX3" fmla="*/ 240631 w 501888"/>
              <a:gd name="connsiteY3" fmla="*/ 268133 h 371260"/>
              <a:gd name="connsiteX4" fmla="*/ 254382 w 501888"/>
              <a:gd name="connsiteY4" fmla="*/ 247507 h 371260"/>
              <a:gd name="connsiteX5" fmla="*/ 261257 w 501888"/>
              <a:gd name="connsiteY5" fmla="*/ 226881 h 371260"/>
              <a:gd name="connsiteX6" fmla="*/ 281882 w 501888"/>
              <a:gd name="connsiteY6" fmla="*/ 199381 h 371260"/>
              <a:gd name="connsiteX7" fmla="*/ 295633 w 501888"/>
              <a:gd name="connsiteY7" fmla="*/ 178755 h 371260"/>
              <a:gd name="connsiteX8" fmla="*/ 288758 w 501888"/>
              <a:gd name="connsiteY8" fmla="*/ 89378 h 371260"/>
              <a:gd name="connsiteX9" fmla="*/ 288758 w 501888"/>
              <a:gd name="connsiteY9" fmla="*/ 27501 h 371260"/>
              <a:gd name="connsiteX10" fmla="*/ 295633 w 501888"/>
              <a:gd name="connsiteY10" fmla="*/ 6875 h 371260"/>
              <a:gd name="connsiteX11" fmla="*/ 316258 w 501888"/>
              <a:gd name="connsiteY11" fmla="*/ 0 h 371260"/>
              <a:gd name="connsiteX12" fmla="*/ 357509 w 501888"/>
              <a:gd name="connsiteY12" fmla="*/ 6875 h 371260"/>
              <a:gd name="connsiteX13" fmla="*/ 378135 w 501888"/>
              <a:gd name="connsiteY13" fmla="*/ 20626 h 371260"/>
              <a:gd name="connsiteX14" fmla="*/ 398761 w 501888"/>
              <a:gd name="connsiteY14" fmla="*/ 27501 h 371260"/>
              <a:gd name="connsiteX15" fmla="*/ 460637 w 501888"/>
              <a:gd name="connsiteY15" fmla="*/ 20626 h 371260"/>
              <a:gd name="connsiteX16" fmla="*/ 501888 w 501888"/>
              <a:gd name="connsiteY16" fmla="*/ 6875 h 37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1888" h="371260">
                <a:moveTo>
                  <a:pt x="0" y="371260"/>
                </a:moveTo>
                <a:cubicBezTo>
                  <a:pt x="59585" y="336884"/>
                  <a:pt x="115733" y="295705"/>
                  <a:pt x="178755" y="268133"/>
                </a:cubicBezTo>
                <a:cubicBezTo>
                  <a:pt x="191526" y="262546"/>
                  <a:pt x="206066" y="275008"/>
                  <a:pt x="220006" y="275008"/>
                </a:cubicBezTo>
                <a:cubicBezTo>
                  <a:pt x="227253" y="275008"/>
                  <a:pt x="233756" y="270425"/>
                  <a:pt x="240631" y="268133"/>
                </a:cubicBezTo>
                <a:cubicBezTo>
                  <a:pt x="245215" y="261258"/>
                  <a:pt x="250687" y="254898"/>
                  <a:pt x="254382" y="247507"/>
                </a:cubicBezTo>
                <a:cubicBezTo>
                  <a:pt x="257623" y="241025"/>
                  <a:pt x="257661" y="233173"/>
                  <a:pt x="261257" y="226881"/>
                </a:cubicBezTo>
                <a:cubicBezTo>
                  <a:pt x="266942" y="216932"/>
                  <a:pt x="275222" y="208705"/>
                  <a:pt x="281882" y="199381"/>
                </a:cubicBezTo>
                <a:cubicBezTo>
                  <a:pt x="286685" y="192657"/>
                  <a:pt x="291049" y="185630"/>
                  <a:pt x="295633" y="178755"/>
                </a:cubicBezTo>
                <a:cubicBezTo>
                  <a:pt x="293341" y="148963"/>
                  <a:pt x="292464" y="119028"/>
                  <a:pt x="288758" y="89378"/>
                </a:cubicBezTo>
                <a:cubicBezTo>
                  <a:pt x="282491" y="39240"/>
                  <a:pt x="271040" y="107228"/>
                  <a:pt x="288758" y="27501"/>
                </a:cubicBezTo>
                <a:cubicBezTo>
                  <a:pt x="290330" y="20426"/>
                  <a:pt x="290509" y="12000"/>
                  <a:pt x="295633" y="6875"/>
                </a:cubicBezTo>
                <a:cubicBezTo>
                  <a:pt x="300757" y="1751"/>
                  <a:pt x="309383" y="2292"/>
                  <a:pt x="316258" y="0"/>
                </a:cubicBezTo>
                <a:cubicBezTo>
                  <a:pt x="330008" y="2292"/>
                  <a:pt x="344284" y="2467"/>
                  <a:pt x="357509" y="6875"/>
                </a:cubicBezTo>
                <a:cubicBezTo>
                  <a:pt x="365348" y="9488"/>
                  <a:pt x="370744" y="16931"/>
                  <a:pt x="378135" y="20626"/>
                </a:cubicBezTo>
                <a:cubicBezTo>
                  <a:pt x="384617" y="23867"/>
                  <a:pt x="391886" y="25209"/>
                  <a:pt x="398761" y="27501"/>
                </a:cubicBezTo>
                <a:cubicBezTo>
                  <a:pt x="419386" y="25209"/>
                  <a:pt x="440504" y="25659"/>
                  <a:pt x="460637" y="20626"/>
                </a:cubicBezTo>
                <a:cubicBezTo>
                  <a:pt x="530894" y="3061"/>
                  <a:pt x="436466" y="6875"/>
                  <a:pt x="501888" y="6875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DE72258D-694F-4314-839A-DE1553CF68B8}"/>
              </a:ext>
            </a:extLst>
          </p:cNvPr>
          <p:cNvSpPr/>
          <p:nvPr/>
        </p:nvSpPr>
        <p:spPr>
          <a:xfrm>
            <a:off x="2172922" y="1867158"/>
            <a:ext cx="722215" cy="825023"/>
          </a:xfrm>
          <a:custGeom>
            <a:avLst/>
            <a:gdLst>
              <a:gd name="connsiteX0" fmla="*/ 715020 w 722215"/>
              <a:gd name="connsiteY0" fmla="*/ 0 h 825023"/>
              <a:gd name="connsiteX1" fmla="*/ 701270 w 722215"/>
              <a:gd name="connsiteY1" fmla="*/ 34376 h 825023"/>
              <a:gd name="connsiteX2" fmla="*/ 694394 w 722215"/>
              <a:gd name="connsiteY2" fmla="*/ 55001 h 825023"/>
              <a:gd name="connsiteX3" fmla="*/ 680644 w 722215"/>
              <a:gd name="connsiteY3" fmla="*/ 75627 h 825023"/>
              <a:gd name="connsiteX4" fmla="*/ 694394 w 722215"/>
              <a:gd name="connsiteY4" fmla="*/ 178755 h 825023"/>
              <a:gd name="connsiteX5" fmla="*/ 708145 w 722215"/>
              <a:gd name="connsiteY5" fmla="*/ 199380 h 825023"/>
              <a:gd name="connsiteX6" fmla="*/ 721895 w 722215"/>
              <a:gd name="connsiteY6" fmla="*/ 240632 h 825023"/>
              <a:gd name="connsiteX7" fmla="*/ 715020 w 722215"/>
              <a:gd name="connsiteY7" fmla="*/ 281883 h 825023"/>
              <a:gd name="connsiteX8" fmla="*/ 694394 w 722215"/>
              <a:gd name="connsiteY8" fmla="*/ 316259 h 825023"/>
              <a:gd name="connsiteX9" fmla="*/ 673769 w 722215"/>
              <a:gd name="connsiteY9" fmla="*/ 323134 h 825023"/>
              <a:gd name="connsiteX10" fmla="*/ 660018 w 722215"/>
              <a:gd name="connsiteY10" fmla="*/ 336884 h 825023"/>
              <a:gd name="connsiteX11" fmla="*/ 646268 w 722215"/>
              <a:gd name="connsiteY11" fmla="*/ 385010 h 825023"/>
              <a:gd name="connsiteX12" fmla="*/ 632518 w 722215"/>
              <a:gd name="connsiteY12" fmla="*/ 426262 h 825023"/>
              <a:gd name="connsiteX13" fmla="*/ 618767 w 722215"/>
              <a:gd name="connsiteY13" fmla="*/ 440012 h 825023"/>
              <a:gd name="connsiteX14" fmla="*/ 577516 w 722215"/>
              <a:gd name="connsiteY14" fmla="*/ 453762 h 825023"/>
              <a:gd name="connsiteX15" fmla="*/ 556891 w 722215"/>
              <a:gd name="connsiteY15" fmla="*/ 467513 h 825023"/>
              <a:gd name="connsiteX16" fmla="*/ 543140 w 722215"/>
              <a:gd name="connsiteY16" fmla="*/ 481263 h 825023"/>
              <a:gd name="connsiteX17" fmla="*/ 522515 w 722215"/>
              <a:gd name="connsiteY17" fmla="*/ 488138 h 825023"/>
              <a:gd name="connsiteX18" fmla="*/ 474388 w 722215"/>
              <a:gd name="connsiteY18" fmla="*/ 508764 h 825023"/>
              <a:gd name="connsiteX19" fmla="*/ 453763 w 722215"/>
              <a:gd name="connsiteY19" fmla="*/ 536265 h 825023"/>
              <a:gd name="connsiteX20" fmla="*/ 426262 w 722215"/>
              <a:gd name="connsiteY20" fmla="*/ 598141 h 825023"/>
              <a:gd name="connsiteX21" fmla="*/ 385011 w 722215"/>
              <a:gd name="connsiteY21" fmla="*/ 611892 h 825023"/>
              <a:gd name="connsiteX22" fmla="*/ 323134 w 722215"/>
              <a:gd name="connsiteY22" fmla="*/ 625642 h 825023"/>
              <a:gd name="connsiteX23" fmla="*/ 240632 w 722215"/>
              <a:gd name="connsiteY23" fmla="*/ 639392 h 825023"/>
              <a:gd name="connsiteX24" fmla="*/ 199381 w 722215"/>
              <a:gd name="connsiteY24" fmla="*/ 660018 h 825023"/>
              <a:gd name="connsiteX25" fmla="*/ 171880 w 722215"/>
              <a:gd name="connsiteY25" fmla="*/ 687519 h 825023"/>
              <a:gd name="connsiteX26" fmla="*/ 151254 w 722215"/>
              <a:gd name="connsiteY26" fmla="*/ 708144 h 825023"/>
              <a:gd name="connsiteX27" fmla="*/ 137504 w 722215"/>
              <a:gd name="connsiteY27" fmla="*/ 721895 h 825023"/>
              <a:gd name="connsiteX28" fmla="*/ 103128 w 722215"/>
              <a:gd name="connsiteY28" fmla="*/ 749395 h 825023"/>
              <a:gd name="connsiteX29" fmla="*/ 82503 w 722215"/>
              <a:gd name="connsiteY29" fmla="*/ 763146 h 825023"/>
              <a:gd name="connsiteX30" fmla="*/ 68752 w 722215"/>
              <a:gd name="connsiteY30" fmla="*/ 776896 h 825023"/>
              <a:gd name="connsiteX31" fmla="*/ 48127 w 722215"/>
              <a:gd name="connsiteY31" fmla="*/ 790647 h 825023"/>
              <a:gd name="connsiteX32" fmla="*/ 34376 w 722215"/>
              <a:gd name="connsiteY32" fmla="*/ 804397 h 825023"/>
              <a:gd name="connsiteX33" fmla="*/ 0 w 722215"/>
              <a:gd name="connsiteY33" fmla="*/ 825023 h 82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2215" h="825023">
                <a:moveTo>
                  <a:pt x="715020" y="0"/>
                </a:moveTo>
                <a:cubicBezTo>
                  <a:pt x="710437" y="11459"/>
                  <a:pt x="705603" y="22821"/>
                  <a:pt x="701270" y="34376"/>
                </a:cubicBezTo>
                <a:cubicBezTo>
                  <a:pt x="698725" y="41162"/>
                  <a:pt x="697635" y="48519"/>
                  <a:pt x="694394" y="55001"/>
                </a:cubicBezTo>
                <a:cubicBezTo>
                  <a:pt x="690699" y="62392"/>
                  <a:pt x="685227" y="68752"/>
                  <a:pt x="680644" y="75627"/>
                </a:cubicBezTo>
                <a:cubicBezTo>
                  <a:pt x="682179" y="94050"/>
                  <a:pt x="680353" y="150674"/>
                  <a:pt x="694394" y="178755"/>
                </a:cubicBezTo>
                <a:cubicBezTo>
                  <a:pt x="698089" y="186146"/>
                  <a:pt x="703561" y="192505"/>
                  <a:pt x="708145" y="199380"/>
                </a:cubicBezTo>
                <a:cubicBezTo>
                  <a:pt x="712728" y="213131"/>
                  <a:pt x="724278" y="226335"/>
                  <a:pt x="721895" y="240632"/>
                </a:cubicBezTo>
                <a:cubicBezTo>
                  <a:pt x="719603" y="254382"/>
                  <a:pt x="718044" y="268275"/>
                  <a:pt x="715020" y="281883"/>
                </a:cubicBezTo>
                <a:cubicBezTo>
                  <a:pt x="711692" y="296859"/>
                  <a:pt x="708263" y="307937"/>
                  <a:pt x="694394" y="316259"/>
                </a:cubicBezTo>
                <a:cubicBezTo>
                  <a:pt x="688180" y="319988"/>
                  <a:pt x="680644" y="320842"/>
                  <a:pt x="673769" y="323134"/>
                </a:cubicBezTo>
                <a:cubicBezTo>
                  <a:pt x="669185" y="327717"/>
                  <a:pt x="663353" y="331326"/>
                  <a:pt x="660018" y="336884"/>
                </a:cubicBezTo>
                <a:cubicBezTo>
                  <a:pt x="655398" y="344584"/>
                  <a:pt x="648065" y="379019"/>
                  <a:pt x="646268" y="385010"/>
                </a:cubicBezTo>
                <a:cubicBezTo>
                  <a:pt x="642103" y="398893"/>
                  <a:pt x="642767" y="416013"/>
                  <a:pt x="632518" y="426262"/>
                </a:cubicBezTo>
                <a:cubicBezTo>
                  <a:pt x="627934" y="430845"/>
                  <a:pt x="624565" y="437113"/>
                  <a:pt x="618767" y="440012"/>
                </a:cubicBezTo>
                <a:cubicBezTo>
                  <a:pt x="605803" y="446494"/>
                  <a:pt x="577516" y="453762"/>
                  <a:pt x="577516" y="453762"/>
                </a:cubicBezTo>
                <a:cubicBezTo>
                  <a:pt x="570641" y="458346"/>
                  <a:pt x="563343" y="462351"/>
                  <a:pt x="556891" y="467513"/>
                </a:cubicBezTo>
                <a:cubicBezTo>
                  <a:pt x="551829" y="471562"/>
                  <a:pt x="548698" y="477928"/>
                  <a:pt x="543140" y="481263"/>
                </a:cubicBezTo>
                <a:cubicBezTo>
                  <a:pt x="536926" y="484991"/>
                  <a:pt x="529390" y="485846"/>
                  <a:pt x="522515" y="488138"/>
                </a:cubicBezTo>
                <a:cubicBezTo>
                  <a:pt x="474892" y="535761"/>
                  <a:pt x="561286" y="454452"/>
                  <a:pt x="474388" y="508764"/>
                </a:cubicBezTo>
                <a:cubicBezTo>
                  <a:pt x="464671" y="514837"/>
                  <a:pt x="460638" y="527098"/>
                  <a:pt x="453763" y="536265"/>
                </a:cubicBezTo>
                <a:cubicBezTo>
                  <a:pt x="451482" y="543108"/>
                  <a:pt x="440024" y="589540"/>
                  <a:pt x="426262" y="598141"/>
                </a:cubicBezTo>
                <a:cubicBezTo>
                  <a:pt x="413971" y="605823"/>
                  <a:pt x="399072" y="608377"/>
                  <a:pt x="385011" y="611892"/>
                </a:cubicBezTo>
                <a:cubicBezTo>
                  <a:pt x="357466" y="618778"/>
                  <a:pt x="352810" y="620405"/>
                  <a:pt x="323134" y="625642"/>
                </a:cubicBezTo>
                <a:lnTo>
                  <a:pt x="240632" y="639392"/>
                </a:lnTo>
                <a:cubicBezTo>
                  <a:pt x="220670" y="646047"/>
                  <a:pt x="216343" y="645479"/>
                  <a:pt x="199381" y="660018"/>
                </a:cubicBezTo>
                <a:cubicBezTo>
                  <a:pt x="189538" y="668455"/>
                  <a:pt x="181047" y="678352"/>
                  <a:pt x="171880" y="687519"/>
                </a:cubicBezTo>
                <a:lnTo>
                  <a:pt x="151254" y="708144"/>
                </a:lnTo>
                <a:cubicBezTo>
                  <a:pt x="146670" y="712728"/>
                  <a:pt x="142897" y="718299"/>
                  <a:pt x="137504" y="721895"/>
                </a:cubicBezTo>
                <a:cubicBezTo>
                  <a:pt x="74037" y="764206"/>
                  <a:pt x="152100" y="710217"/>
                  <a:pt x="103128" y="749395"/>
                </a:cubicBezTo>
                <a:cubicBezTo>
                  <a:pt x="96676" y="754557"/>
                  <a:pt x="88955" y="757984"/>
                  <a:pt x="82503" y="763146"/>
                </a:cubicBezTo>
                <a:cubicBezTo>
                  <a:pt x="77441" y="767195"/>
                  <a:pt x="73814" y="772847"/>
                  <a:pt x="68752" y="776896"/>
                </a:cubicBezTo>
                <a:cubicBezTo>
                  <a:pt x="62300" y="782058"/>
                  <a:pt x="54579" y="785485"/>
                  <a:pt x="48127" y="790647"/>
                </a:cubicBezTo>
                <a:cubicBezTo>
                  <a:pt x="43065" y="794696"/>
                  <a:pt x="39438" y="800348"/>
                  <a:pt x="34376" y="804397"/>
                </a:cubicBezTo>
                <a:cubicBezTo>
                  <a:pt x="20549" y="815458"/>
                  <a:pt x="14280" y="817882"/>
                  <a:pt x="0" y="82502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80002D36-11CD-455D-9A8C-226AE31327D8}"/>
              </a:ext>
            </a:extLst>
          </p:cNvPr>
          <p:cNvSpPr/>
          <p:nvPr/>
        </p:nvSpPr>
        <p:spPr>
          <a:xfrm>
            <a:off x="2633560" y="2417173"/>
            <a:ext cx="158206" cy="412511"/>
          </a:xfrm>
          <a:custGeom>
            <a:avLst/>
            <a:gdLst>
              <a:gd name="connsiteX0" fmla="*/ 0 w 158206"/>
              <a:gd name="connsiteY0" fmla="*/ 0 h 412511"/>
              <a:gd name="connsiteX1" fmla="*/ 34376 w 158206"/>
              <a:gd name="connsiteY1" fmla="*/ 185630 h 412511"/>
              <a:gd name="connsiteX2" fmla="*/ 48126 w 158206"/>
              <a:gd name="connsiteY2" fmla="*/ 206256 h 412511"/>
              <a:gd name="connsiteX3" fmla="*/ 68752 w 158206"/>
              <a:gd name="connsiteY3" fmla="*/ 213131 h 412511"/>
              <a:gd name="connsiteX4" fmla="*/ 96253 w 158206"/>
              <a:gd name="connsiteY4" fmla="*/ 240632 h 412511"/>
              <a:gd name="connsiteX5" fmla="*/ 130629 w 158206"/>
              <a:gd name="connsiteY5" fmla="*/ 275008 h 412511"/>
              <a:gd name="connsiteX6" fmla="*/ 151254 w 158206"/>
              <a:gd name="connsiteY6" fmla="*/ 288758 h 412511"/>
              <a:gd name="connsiteX7" fmla="*/ 130629 w 158206"/>
              <a:gd name="connsiteY7" fmla="*/ 323134 h 412511"/>
              <a:gd name="connsiteX8" fmla="*/ 116878 w 158206"/>
              <a:gd name="connsiteY8" fmla="*/ 336884 h 412511"/>
              <a:gd name="connsiteX9" fmla="*/ 75627 w 158206"/>
              <a:gd name="connsiteY9" fmla="*/ 350635 h 412511"/>
              <a:gd name="connsiteX10" fmla="*/ 48126 w 158206"/>
              <a:gd name="connsiteY10" fmla="*/ 405636 h 412511"/>
              <a:gd name="connsiteX11" fmla="*/ 27501 w 158206"/>
              <a:gd name="connsiteY11" fmla="*/ 412511 h 412511"/>
              <a:gd name="connsiteX12" fmla="*/ 13750 w 158206"/>
              <a:gd name="connsiteY12" fmla="*/ 364385 h 4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06" h="412511">
                <a:moveTo>
                  <a:pt x="0" y="0"/>
                </a:moveTo>
                <a:cubicBezTo>
                  <a:pt x="11459" y="61877"/>
                  <a:pt x="20077" y="124347"/>
                  <a:pt x="34376" y="185630"/>
                </a:cubicBezTo>
                <a:cubicBezTo>
                  <a:pt x="36254" y="193677"/>
                  <a:pt x="41674" y="201094"/>
                  <a:pt x="48126" y="206256"/>
                </a:cubicBezTo>
                <a:cubicBezTo>
                  <a:pt x="53785" y="210783"/>
                  <a:pt x="61877" y="210839"/>
                  <a:pt x="68752" y="213131"/>
                </a:cubicBezTo>
                <a:cubicBezTo>
                  <a:pt x="83011" y="255908"/>
                  <a:pt x="63660" y="216187"/>
                  <a:pt x="96253" y="240632"/>
                </a:cubicBezTo>
                <a:cubicBezTo>
                  <a:pt x="109217" y="250355"/>
                  <a:pt x="117146" y="266019"/>
                  <a:pt x="130629" y="275008"/>
                </a:cubicBezTo>
                <a:lnTo>
                  <a:pt x="151254" y="288758"/>
                </a:lnTo>
                <a:cubicBezTo>
                  <a:pt x="162462" y="322382"/>
                  <a:pt x="163066" y="301509"/>
                  <a:pt x="130629" y="323134"/>
                </a:cubicBezTo>
                <a:cubicBezTo>
                  <a:pt x="125236" y="326730"/>
                  <a:pt x="122676" y="333985"/>
                  <a:pt x="116878" y="336884"/>
                </a:cubicBezTo>
                <a:cubicBezTo>
                  <a:pt x="103914" y="343366"/>
                  <a:pt x="75627" y="350635"/>
                  <a:pt x="75627" y="350635"/>
                </a:cubicBezTo>
                <a:cubicBezTo>
                  <a:pt x="68770" y="371207"/>
                  <a:pt x="68127" y="393636"/>
                  <a:pt x="48126" y="405636"/>
                </a:cubicBezTo>
                <a:cubicBezTo>
                  <a:pt x="41912" y="409364"/>
                  <a:pt x="34376" y="410219"/>
                  <a:pt x="27501" y="412511"/>
                </a:cubicBezTo>
                <a:cubicBezTo>
                  <a:pt x="5647" y="390659"/>
                  <a:pt x="13750" y="405243"/>
                  <a:pt x="13750" y="364385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50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A6BEC8D-7E38-40C0-B647-F7E18870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23" y="48000"/>
            <a:ext cx="4855468" cy="323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9">
            <a:extLst>
              <a:ext uri="{FF2B5EF4-FFF2-40B4-BE49-F238E27FC236}">
                <a16:creationId xmlns:a16="http://schemas.microsoft.com/office/drawing/2014/main" id="{41050717-3EA5-4F59-ACAB-B33752C5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6715" y="2084851"/>
            <a:ext cx="45381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defTabSz="914377" eaLnBrk="1" hangingPunct="1"/>
            <a:r>
              <a:rPr lang="nl-NL" altLang="nl-NL" sz="2000" b="1" dirty="0">
                <a:solidFill>
                  <a:schemeClr val="tx1"/>
                </a:solidFill>
                <a:latin typeface="Verdana"/>
                <a:cs typeface="Verdana"/>
              </a:rPr>
              <a:t>ontwikkelingen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F8BCA85-60D3-4C34-8FB5-2D30C18D8A6C}"/>
              </a:ext>
            </a:extLst>
          </p:cNvPr>
          <p:cNvSpPr txBox="1"/>
          <p:nvPr/>
        </p:nvSpPr>
        <p:spPr>
          <a:xfrm>
            <a:off x="6844899" y="2936558"/>
            <a:ext cx="527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Publicatie voorzieningen/catalogi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2CF8D19-C92D-4FA4-BA12-6096466D5DC3}"/>
              </a:ext>
            </a:extLst>
          </p:cNvPr>
          <p:cNvSpPr txBox="1"/>
          <p:nvPr/>
        </p:nvSpPr>
        <p:spPr>
          <a:xfrm>
            <a:off x="6844899" y="3842465"/>
            <a:ext cx="4757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 het Web: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69D5C1A-1308-45AC-9747-CE9085982ED1}"/>
              </a:ext>
            </a:extLst>
          </p:cNvPr>
          <p:cNvSpPr txBox="1"/>
          <p:nvPr/>
        </p:nvSpPr>
        <p:spPr>
          <a:xfrm>
            <a:off x="6868497" y="4748372"/>
            <a:ext cx="383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Integratie met niet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</a:t>
            </a:r>
            <a:endParaRPr lang="nl-NL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DF70E8DC-3C5F-4EB0-AEC5-8E983199F474}"/>
              </a:ext>
            </a:extLst>
          </p:cNvPr>
          <p:cNvSpPr/>
          <p:nvPr/>
        </p:nvSpPr>
        <p:spPr>
          <a:xfrm>
            <a:off x="5397780" y="2936558"/>
            <a:ext cx="1056117" cy="3966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96B82C7A-B9B6-4000-8A1F-6B205400040E}"/>
              </a:ext>
            </a:extLst>
          </p:cNvPr>
          <p:cNvSpPr/>
          <p:nvPr/>
        </p:nvSpPr>
        <p:spPr>
          <a:xfrm>
            <a:off x="5397780" y="4797346"/>
            <a:ext cx="1056117" cy="3966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E28D9C5D-57CE-41D0-B0AD-212A09B43826}"/>
              </a:ext>
            </a:extLst>
          </p:cNvPr>
          <p:cNvSpPr/>
          <p:nvPr/>
        </p:nvSpPr>
        <p:spPr>
          <a:xfrm>
            <a:off x="5397780" y="3919405"/>
            <a:ext cx="1056117" cy="3966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11186C5-F0DF-40B3-B5F0-F562C23CBED3}"/>
              </a:ext>
            </a:extLst>
          </p:cNvPr>
          <p:cNvSpPr/>
          <p:nvPr/>
        </p:nvSpPr>
        <p:spPr>
          <a:xfrm>
            <a:off x="4876537" y="2700733"/>
            <a:ext cx="521143" cy="861774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nl-NL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ABF1C01-BFFC-432D-8E63-F3D778AF92E4}"/>
              </a:ext>
            </a:extLst>
          </p:cNvPr>
          <p:cNvSpPr/>
          <p:nvPr/>
        </p:nvSpPr>
        <p:spPr>
          <a:xfrm>
            <a:off x="4876637" y="3686862"/>
            <a:ext cx="521143" cy="861774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nl-NL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B12642F-C1D5-43F2-AC3E-F2999346FC93}"/>
              </a:ext>
            </a:extLst>
          </p:cNvPr>
          <p:cNvSpPr/>
          <p:nvPr/>
        </p:nvSpPr>
        <p:spPr>
          <a:xfrm>
            <a:off x="4876638" y="4563705"/>
            <a:ext cx="521143" cy="861774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nl-NL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CC4F053-171C-4A03-A8ED-B676F160438C}"/>
              </a:ext>
            </a:extLst>
          </p:cNvPr>
          <p:cNvSpPr txBox="1"/>
          <p:nvPr/>
        </p:nvSpPr>
        <p:spPr>
          <a:xfrm>
            <a:off x="6868498" y="5635685"/>
            <a:ext cx="53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implementatie –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GeoJSON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40D3252B-6E3A-4CBE-AC74-D1729E5CB58F}"/>
              </a:ext>
            </a:extLst>
          </p:cNvPr>
          <p:cNvSpPr/>
          <p:nvPr/>
        </p:nvSpPr>
        <p:spPr>
          <a:xfrm>
            <a:off x="5397780" y="5684659"/>
            <a:ext cx="1056117" cy="3966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14FF08-D5C9-4BC5-9113-8F5D44C0E317}"/>
              </a:ext>
            </a:extLst>
          </p:cNvPr>
          <p:cNvSpPr/>
          <p:nvPr/>
        </p:nvSpPr>
        <p:spPr>
          <a:xfrm>
            <a:off x="4876638" y="5451018"/>
            <a:ext cx="521143" cy="861774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nl-NL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5BF4251-BEF7-4E24-BE72-95FCCE9A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34487">
            <a:off x="199001" y="2881246"/>
            <a:ext cx="4023529" cy="4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1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al 32">
            <a:extLst>
              <a:ext uri="{FF2B5EF4-FFF2-40B4-BE49-F238E27FC236}">
                <a16:creationId xmlns:a16="http://schemas.microsoft.com/office/drawing/2014/main" id="{56CA36FC-C20E-4896-9DC5-2083F920E846}"/>
              </a:ext>
            </a:extLst>
          </p:cNvPr>
          <p:cNvSpPr/>
          <p:nvPr/>
        </p:nvSpPr>
        <p:spPr>
          <a:xfrm>
            <a:off x="6502612" y="1516523"/>
            <a:ext cx="2598627" cy="2479630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A0BE1FA-E4B4-435F-B39C-E132D255E481}"/>
              </a:ext>
            </a:extLst>
          </p:cNvPr>
          <p:cNvSpPr/>
          <p:nvPr/>
        </p:nvSpPr>
        <p:spPr>
          <a:xfrm>
            <a:off x="717222" y="366222"/>
            <a:ext cx="365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IMKL </a:t>
            </a:r>
            <a:r>
              <a:rPr lang="nl-NL" dirty="0" err="1"/>
              <a:t>use</a:t>
            </a:r>
            <a:r>
              <a:rPr lang="nl-NL" dirty="0"/>
              <a:t> case: WIBON, KLIC, INSPIRE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31CFB7F0-C003-411F-9880-CD0842D4904C}"/>
              </a:ext>
            </a:extLst>
          </p:cNvPr>
          <p:cNvGrpSpPr/>
          <p:nvPr/>
        </p:nvGrpSpPr>
        <p:grpSpPr>
          <a:xfrm>
            <a:off x="1010133" y="1547964"/>
            <a:ext cx="9038528" cy="4032448"/>
            <a:chOff x="395536" y="1772816"/>
            <a:chExt cx="9038528" cy="4032448"/>
          </a:xfrm>
        </p:grpSpPr>
        <p:sp>
          <p:nvSpPr>
            <p:cNvPr id="5" name="Stroomdiagram: Alternatief proces 4">
              <a:extLst>
                <a:ext uri="{FF2B5EF4-FFF2-40B4-BE49-F238E27FC236}">
                  <a16:creationId xmlns:a16="http://schemas.microsoft.com/office/drawing/2014/main" id="{064663EE-C5C6-453D-8C79-3B41CB6C3604}"/>
                </a:ext>
              </a:extLst>
            </p:cNvPr>
            <p:cNvSpPr/>
            <p:nvPr/>
          </p:nvSpPr>
          <p:spPr>
            <a:xfrm>
              <a:off x="3131840" y="3933056"/>
              <a:ext cx="1080120" cy="648072"/>
            </a:xfrm>
            <a:prstGeom prst="flowChartAlternateProcess">
              <a:avLst/>
            </a:prstGeom>
            <a:gradFill flip="none" rotWithShape="1">
              <a:gsLst>
                <a:gs pos="67000">
                  <a:srgbClr val="A603AB">
                    <a:alpha val="3000"/>
                  </a:srgbClr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6" name="Stroomdiagram: Alternatief proces 5">
              <a:extLst>
                <a:ext uri="{FF2B5EF4-FFF2-40B4-BE49-F238E27FC236}">
                  <a16:creationId xmlns:a16="http://schemas.microsoft.com/office/drawing/2014/main" id="{C7CA1699-60CA-4E36-9245-13EA73091F97}"/>
                </a:ext>
              </a:extLst>
            </p:cNvPr>
            <p:cNvSpPr/>
            <p:nvPr/>
          </p:nvSpPr>
          <p:spPr>
            <a:xfrm>
              <a:off x="6660232" y="4293096"/>
              <a:ext cx="1080120" cy="648072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7" name="Stroomdiagram: Alternatief proces 6">
              <a:extLst>
                <a:ext uri="{FF2B5EF4-FFF2-40B4-BE49-F238E27FC236}">
                  <a16:creationId xmlns:a16="http://schemas.microsoft.com/office/drawing/2014/main" id="{8E4463AF-6CEF-47C2-95F9-E343B571D915}"/>
                </a:ext>
              </a:extLst>
            </p:cNvPr>
            <p:cNvSpPr/>
            <p:nvPr/>
          </p:nvSpPr>
          <p:spPr>
            <a:xfrm>
              <a:off x="6660232" y="5157192"/>
              <a:ext cx="1080120" cy="648072"/>
            </a:xfrm>
            <a:prstGeom prst="flowChartAlternateProcess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8" name="Stroomdiagram: Alternatief proces 7">
              <a:extLst>
                <a:ext uri="{FF2B5EF4-FFF2-40B4-BE49-F238E27FC236}">
                  <a16:creationId xmlns:a16="http://schemas.microsoft.com/office/drawing/2014/main" id="{C23EAC03-6E02-44B7-A69F-CC87014BE29D}"/>
                </a:ext>
              </a:extLst>
            </p:cNvPr>
            <p:cNvSpPr/>
            <p:nvPr/>
          </p:nvSpPr>
          <p:spPr>
            <a:xfrm>
              <a:off x="6660232" y="3356992"/>
              <a:ext cx="1080120" cy="648072"/>
            </a:xfrm>
            <a:prstGeom prst="flowChartAlternate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9" name="Stroomdiagram: Alternatief proces 8">
              <a:extLst>
                <a:ext uri="{FF2B5EF4-FFF2-40B4-BE49-F238E27FC236}">
                  <a16:creationId xmlns:a16="http://schemas.microsoft.com/office/drawing/2014/main" id="{EABD71BA-CFA0-48DB-9036-90773F6DB150}"/>
                </a:ext>
              </a:extLst>
            </p:cNvPr>
            <p:cNvSpPr/>
            <p:nvPr/>
          </p:nvSpPr>
          <p:spPr>
            <a:xfrm>
              <a:off x="6660232" y="2420888"/>
              <a:ext cx="1080120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DA76E99A-3D12-4A43-AA36-E0D6344AB68A}"/>
                </a:ext>
              </a:extLst>
            </p:cNvPr>
            <p:cNvSpPr txBox="1"/>
            <p:nvPr/>
          </p:nvSpPr>
          <p:spPr>
            <a:xfrm>
              <a:off x="6732240" y="2420888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>
                  <a:solidFill>
                    <a:srgbClr val="FFFF00"/>
                  </a:solidFill>
                </a:rPr>
                <a:t>Inspire</a:t>
              </a:r>
              <a:r>
                <a:rPr lang="nl-NL" sz="1200" b="1" dirty="0">
                  <a:solidFill>
                    <a:srgbClr val="FFFF00"/>
                  </a:solidFill>
                </a:rPr>
                <a:t> UN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3CC4034E-F20C-4365-93D7-8E7503A6DC55}"/>
                </a:ext>
              </a:extLst>
            </p:cNvPr>
            <p:cNvSpPr txBox="1"/>
            <p:nvPr/>
          </p:nvSpPr>
          <p:spPr>
            <a:xfrm>
              <a:off x="6732240" y="36450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WIBON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54F90CC8-9BA1-4AA1-8695-C77E692505B4}"/>
                </a:ext>
              </a:extLst>
            </p:cNvPr>
            <p:cNvSpPr txBox="1"/>
            <p:nvPr/>
          </p:nvSpPr>
          <p:spPr>
            <a:xfrm>
              <a:off x="6732240" y="54452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/>
                <a:t>BevB</a:t>
              </a:r>
              <a:endParaRPr lang="nl-NL" sz="1200" b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CE8B1D9-307B-41BE-8503-44D98D273CA9}"/>
                </a:ext>
              </a:extLst>
            </p:cNvPr>
            <p:cNvSpPr txBox="1"/>
            <p:nvPr/>
          </p:nvSpPr>
          <p:spPr>
            <a:xfrm>
              <a:off x="6732240" y="458112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/>
                <a:t>SWater</a:t>
              </a:r>
              <a:endParaRPr lang="nl-NL" sz="1200" b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840A2F58-22C7-41D2-8FBF-5DFFEB68A3F5}"/>
                </a:ext>
              </a:extLst>
            </p:cNvPr>
            <p:cNvSpPr txBox="1"/>
            <p:nvPr/>
          </p:nvSpPr>
          <p:spPr>
            <a:xfrm>
              <a:off x="6300192" y="177281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Data producten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0530F180-2F70-45C7-A56F-A78EE01EBE10}"/>
                </a:ext>
              </a:extLst>
            </p:cNvPr>
            <p:cNvSpPr txBox="1"/>
            <p:nvPr/>
          </p:nvSpPr>
          <p:spPr>
            <a:xfrm>
              <a:off x="7596336" y="1772816"/>
              <a:ext cx="183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b="1" dirty="0"/>
                <a:t>Data  productmodel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A2DBABC9-8E59-4DE4-887B-18D810819BA5}"/>
                </a:ext>
              </a:extLst>
            </p:cNvPr>
            <p:cNvSpPr txBox="1"/>
            <p:nvPr/>
          </p:nvSpPr>
          <p:spPr>
            <a:xfrm>
              <a:off x="7919864" y="537321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/>
                <a:t>IMBevB</a:t>
              </a:r>
              <a:endParaRPr lang="nl-NL" sz="1200" b="1" dirty="0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E5E9444D-8706-4070-9026-604F94DECCAF}"/>
                </a:ext>
              </a:extLst>
            </p:cNvPr>
            <p:cNvSpPr txBox="1"/>
            <p:nvPr/>
          </p:nvSpPr>
          <p:spPr>
            <a:xfrm>
              <a:off x="3059831" y="4581128"/>
              <a:ext cx="144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IMKL specificatie</a:t>
              </a:r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48B5D509-81C2-484B-9F71-B67BD0D287A8}"/>
                </a:ext>
              </a:extLst>
            </p:cNvPr>
            <p:cNvSpPr txBox="1"/>
            <p:nvPr/>
          </p:nvSpPr>
          <p:spPr>
            <a:xfrm>
              <a:off x="7919864" y="443711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IMSW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3BAE11EB-6C3D-4AD7-8E14-8C9B8890BF7D}"/>
                </a:ext>
              </a:extLst>
            </p:cNvPr>
            <p:cNvSpPr txBox="1"/>
            <p:nvPr/>
          </p:nvSpPr>
          <p:spPr>
            <a:xfrm>
              <a:off x="7919864" y="3573016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IMWIBON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574C590F-F636-49F9-AE59-49F94BC8494D}"/>
                </a:ext>
              </a:extLst>
            </p:cNvPr>
            <p:cNvSpPr txBox="1"/>
            <p:nvPr/>
          </p:nvSpPr>
          <p:spPr>
            <a:xfrm>
              <a:off x="7919864" y="263691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INSPIRE US</a:t>
              </a:r>
            </a:p>
          </p:txBody>
        </p:sp>
        <p:sp>
          <p:nvSpPr>
            <p:cNvPr id="21" name="PIJL-RECHTS 24">
              <a:extLst>
                <a:ext uri="{FF2B5EF4-FFF2-40B4-BE49-F238E27FC236}">
                  <a16:creationId xmlns:a16="http://schemas.microsoft.com/office/drawing/2014/main" id="{7F71F4F7-3957-4385-92AE-3E1B7658BA6F}"/>
                </a:ext>
              </a:extLst>
            </p:cNvPr>
            <p:cNvSpPr/>
            <p:nvPr/>
          </p:nvSpPr>
          <p:spPr>
            <a:xfrm rot="964130">
              <a:off x="4553951" y="5063410"/>
              <a:ext cx="1944216" cy="14401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2" name="PIJL-RECHTS 25">
              <a:extLst>
                <a:ext uri="{FF2B5EF4-FFF2-40B4-BE49-F238E27FC236}">
                  <a16:creationId xmlns:a16="http://schemas.microsoft.com/office/drawing/2014/main" id="{B412BEB5-316B-4B28-8C16-3F2199045312}"/>
                </a:ext>
              </a:extLst>
            </p:cNvPr>
            <p:cNvSpPr/>
            <p:nvPr/>
          </p:nvSpPr>
          <p:spPr>
            <a:xfrm>
              <a:off x="4499992" y="4365104"/>
              <a:ext cx="1944216" cy="21602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3" name="PIJL-RECHTS 26">
              <a:extLst>
                <a:ext uri="{FF2B5EF4-FFF2-40B4-BE49-F238E27FC236}">
                  <a16:creationId xmlns:a16="http://schemas.microsoft.com/office/drawing/2014/main" id="{07B6D0B3-E9C7-4B37-B378-285DC9B25808}"/>
                </a:ext>
              </a:extLst>
            </p:cNvPr>
            <p:cNvSpPr/>
            <p:nvPr/>
          </p:nvSpPr>
          <p:spPr>
            <a:xfrm rot="20823290">
              <a:off x="4491416" y="3716948"/>
              <a:ext cx="1944216" cy="1440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4" name="PIJL-RECHTS 27">
              <a:extLst>
                <a:ext uri="{FF2B5EF4-FFF2-40B4-BE49-F238E27FC236}">
                  <a16:creationId xmlns:a16="http://schemas.microsoft.com/office/drawing/2014/main" id="{08FB990E-60BB-42EB-B4F9-8E70F8524619}"/>
                </a:ext>
              </a:extLst>
            </p:cNvPr>
            <p:cNvSpPr/>
            <p:nvPr/>
          </p:nvSpPr>
          <p:spPr>
            <a:xfrm rot="20280510">
              <a:off x="4346459" y="3099743"/>
              <a:ext cx="1944216" cy="195937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5" name="Stroomdiagram: Magnetische schijf 24">
              <a:extLst>
                <a:ext uri="{FF2B5EF4-FFF2-40B4-BE49-F238E27FC236}">
                  <a16:creationId xmlns:a16="http://schemas.microsoft.com/office/drawing/2014/main" id="{267DDE4C-E820-4FEA-8986-6D461240A5C7}"/>
                </a:ext>
              </a:extLst>
            </p:cNvPr>
            <p:cNvSpPr/>
            <p:nvPr/>
          </p:nvSpPr>
          <p:spPr>
            <a:xfrm>
              <a:off x="395536" y="3212976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26" name="Stroomdiagram: Magnetische schijf 25">
              <a:extLst>
                <a:ext uri="{FF2B5EF4-FFF2-40B4-BE49-F238E27FC236}">
                  <a16:creationId xmlns:a16="http://schemas.microsoft.com/office/drawing/2014/main" id="{0D564D6C-FCD7-452D-B547-549292463D72}"/>
                </a:ext>
              </a:extLst>
            </p:cNvPr>
            <p:cNvSpPr/>
            <p:nvPr/>
          </p:nvSpPr>
          <p:spPr>
            <a:xfrm>
              <a:off x="467544" y="3429000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27" name="Stroomdiagram: Magnetische schijf 26">
              <a:extLst>
                <a:ext uri="{FF2B5EF4-FFF2-40B4-BE49-F238E27FC236}">
                  <a16:creationId xmlns:a16="http://schemas.microsoft.com/office/drawing/2014/main" id="{4CB9C276-6408-4AFD-9A9D-57401C614BF8}"/>
                </a:ext>
              </a:extLst>
            </p:cNvPr>
            <p:cNvSpPr/>
            <p:nvPr/>
          </p:nvSpPr>
          <p:spPr>
            <a:xfrm>
              <a:off x="611560" y="3789040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28" name="Stroomdiagram: Magnetische schijf 27">
              <a:extLst>
                <a:ext uri="{FF2B5EF4-FFF2-40B4-BE49-F238E27FC236}">
                  <a16:creationId xmlns:a16="http://schemas.microsoft.com/office/drawing/2014/main" id="{04D39F17-D3BE-41DF-BA47-AD7994E97AC2}"/>
                </a:ext>
              </a:extLst>
            </p:cNvPr>
            <p:cNvSpPr/>
            <p:nvPr/>
          </p:nvSpPr>
          <p:spPr>
            <a:xfrm>
              <a:off x="683568" y="4077072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29" name="PIJL-LINKS en -RECHTS 32">
              <a:extLst>
                <a:ext uri="{FF2B5EF4-FFF2-40B4-BE49-F238E27FC236}">
                  <a16:creationId xmlns:a16="http://schemas.microsoft.com/office/drawing/2014/main" id="{31ED87EF-A667-42B4-8757-49B1A349C177}"/>
                </a:ext>
              </a:extLst>
            </p:cNvPr>
            <p:cNvSpPr/>
            <p:nvPr/>
          </p:nvSpPr>
          <p:spPr>
            <a:xfrm>
              <a:off x="1979712" y="4077072"/>
              <a:ext cx="936104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EBBE239A-B469-4F24-AD66-24EBEFDD07F6}"/>
                </a:ext>
              </a:extLst>
            </p:cNvPr>
            <p:cNvSpPr txBox="1"/>
            <p:nvPr/>
          </p:nvSpPr>
          <p:spPr>
            <a:xfrm>
              <a:off x="611560" y="486916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(BRON) DATA</a:t>
              </a:r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9A5EB957-2E7B-4202-8290-07EC91AC6DC1}"/>
                </a:ext>
              </a:extLst>
            </p:cNvPr>
            <p:cNvSpPr txBox="1"/>
            <p:nvPr/>
          </p:nvSpPr>
          <p:spPr>
            <a:xfrm>
              <a:off x="3203848" y="3140968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IMKL uitwissel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3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F8112A7F-AA00-4905-8620-47203CFC1444}"/>
              </a:ext>
            </a:extLst>
          </p:cNvPr>
          <p:cNvSpPr/>
          <p:nvPr/>
        </p:nvSpPr>
        <p:spPr>
          <a:xfrm>
            <a:off x="369051" y="321252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 beheer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42B9B7D-4B19-4041-BEA3-5947C0AD8CA9}"/>
              </a:ext>
            </a:extLst>
          </p:cNvPr>
          <p:cNvSpPr/>
          <p:nvPr/>
        </p:nvSpPr>
        <p:spPr>
          <a:xfrm>
            <a:off x="369051" y="2017639"/>
            <a:ext cx="12102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KLIC Technische Commissie Standaarden: Graafsector, Netbeheerders, Kadaster, Geonovum, Overheid</a:t>
            </a:r>
          </a:p>
        </p:txBody>
      </p:sp>
    </p:spTree>
    <p:extLst>
      <p:ext uri="{BB962C8B-B14F-4D97-AF65-F5344CB8AC3E}">
        <p14:creationId xmlns:p14="http://schemas.microsoft.com/office/powerpoint/2010/main" val="358730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A485E83-4F4C-4A81-8771-232B240BA3D9}"/>
              </a:ext>
            </a:extLst>
          </p:cNvPr>
          <p:cNvSpPr/>
          <p:nvPr/>
        </p:nvSpPr>
        <p:spPr>
          <a:xfrm>
            <a:off x="1" y="6145967"/>
            <a:ext cx="12192000" cy="737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FF00"/>
              </a:gs>
              <a:gs pos="100000">
                <a:srgbClr val="30FE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62100FD5-515A-4C49-B0D2-FE308FAACAFF}"/>
              </a:ext>
            </a:extLst>
          </p:cNvPr>
          <p:cNvSpPr/>
          <p:nvPr/>
        </p:nvSpPr>
        <p:spPr>
          <a:xfrm>
            <a:off x="2962701" y="1872159"/>
            <a:ext cx="2518671" cy="23557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78019F04-576A-4324-9C6E-2F94BFBB3053}"/>
              </a:ext>
            </a:extLst>
          </p:cNvPr>
          <p:cNvGrpSpPr/>
          <p:nvPr/>
        </p:nvGrpSpPr>
        <p:grpSpPr>
          <a:xfrm>
            <a:off x="0" y="1713429"/>
            <a:ext cx="11259209" cy="4199753"/>
            <a:chOff x="142875" y="2110318"/>
            <a:chExt cx="11259209" cy="4199753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90A237F-D75C-402D-B421-FB93D78877B0}"/>
                </a:ext>
              </a:extLst>
            </p:cNvPr>
            <p:cNvSpPr/>
            <p:nvPr/>
          </p:nvSpPr>
          <p:spPr>
            <a:xfrm>
              <a:off x="1145833" y="3059668"/>
              <a:ext cx="2926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1) IMKL standaard bijwerken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92ECE4F-8FEA-4487-811F-BC17CD3AFB08}"/>
                </a:ext>
              </a:extLst>
            </p:cNvPr>
            <p:cNvSpPr/>
            <p:nvPr/>
          </p:nvSpPr>
          <p:spPr>
            <a:xfrm>
              <a:off x="3356932" y="3771385"/>
              <a:ext cx="2691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2) TCS werkversie akkoord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5951913-B925-40CA-83EB-9F2872AD5339}"/>
                </a:ext>
              </a:extLst>
            </p:cNvPr>
            <p:cNvSpPr/>
            <p:nvPr/>
          </p:nvSpPr>
          <p:spPr>
            <a:xfrm>
              <a:off x="5485079" y="4436318"/>
              <a:ext cx="1507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3) Consultatie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71A0A8C-4800-4D39-A539-75584A2BE92A}"/>
                </a:ext>
              </a:extLst>
            </p:cNvPr>
            <p:cNvSpPr/>
            <p:nvPr/>
          </p:nvSpPr>
          <p:spPr>
            <a:xfrm>
              <a:off x="6818243" y="5124643"/>
              <a:ext cx="2153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4) Release </a:t>
              </a:r>
              <a:r>
                <a:rPr lang="nl-NL" b="1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candidate</a:t>
              </a:r>
              <a:endParaRPr lang="nl-NL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3845085-4147-4583-BA4F-8A2A8679E8B4}"/>
                </a:ext>
              </a:extLst>
            </p:cNvPr>
            <p:cNvSpPr/>
            <p:nvPr/>
          </p:nvSpPr>
          <p:spPr>
            <a:xfrm>
              <a:off x="8824968" y="5940739"/>
              <a:ext cx="2577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5) Vaststellen/publiceren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1628A58-3721-41CC-A080-F7AC8D4F51CD}"/>
                </a:ext>
              </a:extLst>
            </p:cNvPr>
            <p:cNvSpPr/>
            <p:nvPr/>
          </p:nvSpPr>
          <p:spPr>
            <a:xfrm>
              <a:off x="142875" y="2110318"/>
              <a:ext cx="2151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0) Issues beoordelen</a:t>
              </a:r>
            </a:p>
          </p:txBody>
        </p:sp>
        <p:sp>
          <p:nvSpPr>
            <p:cNvPr id="11" name="Pijl: gebogen 10">
              <a:extLst>
                <a:ext uri="{FF2B5EF4-FFF2-40B4-BE49-F238E27FC236}">
                  <a16:creationId xmlns:a16="http://schemas.microsoft.com/office/drawing/2014/main" id="{467C226D-0BD0-4B4F-9FB8-BC41FB300C19}"/>
                </a:ext>
              </a:extLst>
            </p:cNvPr>
            <p:cNvSpPr/>
            <p:nvPr/>
          </p:nvSpPr>
          <p:spPr>
            <a:xfrm rot="5400000">
              <a:off x="2294811" y="229498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" name="Pijl: gebogen 11">
              <a:extLst>
                <a:ext uri="{FF2B5EF4-FFF2-40B4-BE49-F238E27FC236}">
                  <a16:creationId xmlns:a16="http://schemas.microsoft.com/office/drawing/2014/main" id="{27E07BC7-3217-4D4D-BE5F-D640A8E1BE01}"/>
                </a:ext>
              </a:extLst>
            </p:cNvPr>
            <p:cNvSpPr/>
            <p:nvPr/>
          </p:nvSpPr>
          <p:spPr>
            <a:xfrm rot="5400000">
              <a:off x="4174047" y="3179541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86394F5A-EE99-4A4F-B5FD-ACA4D1FD4572}"/>
                </a:ext>
              </a:extLst>
            </p:cNvPr>
            <p:cNvSpPr/>
            <p:nvPr/>
          </p:nvSpPr>
          <p:spPr>
            <a:xfrm rot="5400000">
              <a:off x="5969387" y="393870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" name="Pijl: gebogen 13">
              <a:extLst>
                <a:ext uri="{FF2B5EF4-FFF2-40B4-BE49-F238E27FC236}">
                  <a16:creationId xmlns:a16="http://schemas.microsoft.com/office/drawing/2014/main" id="{6AE63E7F-47F3-4A82-AF55-DD85B9C4467C}"/>
                </a:ext>
              </a:extLst>
            </p:cNvPr>
            <p:cNvSpPr/>
            <p:nvPr/>
          </p:nvSpPr>
          <p:spPr>
            <a:xfrm rot="5400000">
              <a:off x="7366182" y="4620200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2A374A22-EB43-4C68-9496-BE671942181E}"/>
                </a:ext>
              </a:extLst>
            </p:cNvPr>
            <p:cNvSpPr/>
            <p:nvPr/>
          </p:nvSpPr>
          <p:spPr>
            <a:xfrm rot="5400000">
              <a:off x="9146705" y="5349745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D6B5C13-077F-4787-8C86-0E98A13236EE}"/>
                </a:ext>
              </a:extLst>
            </p:cNvPr>
            <p:cNvSpPr/>
            <p:nvPr/>
          </p:nvSpPr>
          <p:spPr>
            <a:xfrm>
              <a:off x="8717954" y="3658938"/>
              <a:ext cx="1453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TCS evaluatie</a:t>
              </a:r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8BD5D616-2008-414D-ADE4-8CC187C9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966" y="3956051"/>
              <a:ext cx="1045109" cy="48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E63BA8E4-6801-457A-9EC1-DB754019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1075" y="4074390"/>
              <a:ext cx="588360" cy="945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ndertitel 2">
            <a:extLst>
              <a:ext uri="{FF2B5EF4-FFF2-40B4-BE49-F238E27FC236}">
                <a16:creationId xmlns:a16="http://schemas.microsoft.com/office/drawing/2014/main" id="{4D66534F-AF25-40E0-B394-207C72A288D1}"/>
              </a:ext>
            </a:extLst>
          </p:cNvPr>
          <p:cNvSpPr txBox="1">
            <a:spLocks/>
          </p:cNvSpPr>
          <p:nvPr/>
        </p:nvSpPr>
        <p:spPr>
          <a:xfrm>
            <a:off x="0" y="142342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standaard IMKL versie 2.0                              Proces update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F47C0CCE-6CCA-4502-991D-693E0EE2F783}"/>
              </a:ext>
            </a:extLst>
          </p:cNvPr>
          <p:cNvSpPr/>
          <p:nvPr/>
        </p:nvSpPr>
        <p:spPr>
          <a:xfrm>
            <a:off x="259963" y="6253286"/>
            <a:ext cx="10599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maart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6E51CEDE-844B-4EC9-9B14-7EB8E4804FD8}"/>
              </a:ext>
            </a:extLst>
          </p:cNvPr>
          <p:cNvSpPr/>
          <p:nvPr/>
        </p:nvSpPr>
        <p:spPr>
          <a:xfrm>
            <a:off x="10463473" y="6289511"/>
            <a:ext cx="13335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oktober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89401984-683B-43F6-9B5B-0B8876794840}"/>
              </a:ext>
            </a:extLst>
          </p:cNvPr>
          <p:cNvSpPr/>
          <p:nvPr/>
        </p:nvSpPr>
        <p:spPr>
          <a:xfrm>
            <a:off x="5513221" y="6252708"/>
            <a:ext cx="6238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juli</a:t>
            </a:r>
          </a:p>
        </p:txBody>
      </p:sp>
    </p:spTree>
    <p:extLst>
      <p:ext uri="{BB962C8B-B14F-4D97-AF65-F5344CB8AC3E}">
        <p14:creationId xmlns:p14="http://schemas.microsoft.com/office/powerpoint/2010/main" val="30816217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1934</Words>
  <Application>Microsoft Office PowerPoint</Application>
  <PresentationFormat>Breedbeeld</PresentationFormat>
  <Paragraphs>1490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Verdana</vt:lpstr>
      <vt:lpstr>Wingdings</vt:lpstr>
      <vt:lpstr>Kantoorthema</vt:lpstr>
      <vt:lpstr>1_Kantoorthema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planning</vt:lpstr>
      <vt:lpstr>Opgeleverde producten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Wat nu?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38</cp:revision>
  <dcterms:created xsi:type="dcterms:W3CDTF">2020-04-17T15:35:00Z</dcterms:created>
  <dcterms:modified xsi:type="dcterms:W3CDTF">2020-06-22T14:52:23Z</dcterms:modified>
</cp:coreProperties>
</file>