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8A43E-719A-4502-9D39-660CD7A46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78119D-B36C-4B4F-B0CD-FB87504C6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521F181-B03B-4B10-B132-09CC207C6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8A59206-3936-4CED-8458-603BEBC9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92EE2D-8259-43E3-9755-102BBA88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084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4C6C1-5879-43D5-86D3-ABA7A92B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8D70981-FE59-403C-8E21-B632E4E5F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3071DEB-E8BF-46E8-B1E9-C2239A37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F7B0063-A6FE-4949-B13C-B4F28D77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4846B34-B4E2-4BF0-8B6E-70B4D7CB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790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2F12E01-52BF-416E-85DF-7EBB634D1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C73F696-584D-44C2-A209-D0D854F16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E54B353-94FE-4293-A7CF-B272C809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DB3ECE-C857-4453-9B32-1C329BB0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74B7C59-CB7A-4570-94B9-144EABAC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558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0AB1D-94B2-4666-8B93-A2A34759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E4A95F-5F25-4BBD-9282-78D5D0A99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B8BD973-3E26-44A7-80DB-3DA956F6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C99A9A-6994-4C46-8B14-4B4912CD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B10B98-1759-4703-B65C-A246E654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372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75FC2-BC49-4686-8949-540D288E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480BFD-0E06-473E-9EE5-EA9368EC1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F2DAD2-6CE3-4055-BB87-5E04CAACB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B45DC09-4B25-4149-BBEE-2A206C3C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2024D7-29C9-4A71-993F-1CD72833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50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BFDBC-E04E-479E-9DB9-F243EA2D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5A963E-8B01-44B0-A408-A348DC272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DB1CDEB-5B1D-48C4-85C1-DDF3D854D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1AF3D99-8A9A-4235-9864-D9812FB2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ABC8BF-7D3A-4B8D-9CD0-E1F3CF73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B61FAB4-6681-45F9-B282-92988516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097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6B298-F609-4E18-B7C5-E452619E2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78C990C-3266-4D3F-9507-1FFE1FED0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40C93F7-CDD5-4242-A5E2-8D9CF5E4D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EEDA6B-0A8D-44D5-9852-6D90FBFA8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C994556-E618-4CD1-AB63-7A1131849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3B79F26-FD3E-417C-9E7D-ABA79A66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54B09D8-357D-46BF-8563-CA322A0C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3D10061-ACAD-4EBC-BE34-48695B40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144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164D8-57B2-4E56-8C5E-F29BF203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B8F663B-0A26-4BC3-AB23-9698711F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6573A1E-3B79-478A-A695-672812AA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4CD18A6-F0C6-40A7-A960-3D2302FF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357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8E657B4-5EEB-4A5D-8B64-7BC43B3DB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57901DC-D11B-408C-84B5-1496AFD73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2FB85E-2B60-44DB-9778-40628E2B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230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22EE3-140F-4DCB-B29D-D240B43E2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6E8692-C1F6-49A9-B731-554838F34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20D6A7-A202-4650-9825-FFE9E237F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5FC1312-751B-46FE-9217-EAACA7EE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641CB71-73DE-4436-8467-C7CE8C99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2F4155B-99C1-4845-B28E-8DC2D325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658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6D73A-51EC-430B-9099-AC252BA9C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2798FAD-182E-4A45-9B6B-11E9F3820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0A95575-94CA-4440-88A1-79E078B08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DB6F61-389E-4BB3-94A4-CD59A70C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559DEF5-B517-488A-AE9C-BA5EE3B4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61D7D53-9CE6-410F-AE1B-35FDBD7F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671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FD8BDE0-5943-4067-9E63-A9B03B7E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87FA2E8-3769-417F-B2DD-3F8389360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F186E5E-F7F1-4E73-9AF2-610474C7B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A2BA0-D605-4B73-854E-1A1D25016A50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BFF6C5-9113-4414-B696-C672A6546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387F27-337E-4578-ACE4-E3B101DB8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408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buiten, gebouw, zitten, voorzijde&#10;&#10;Automatisch gegenereerde beschrijving">
            <a:extLst>
              <a:ext uri="{FF2B5EF4-FFF2-40B4-BE49-F238E27FC236}">
                <a16:creationId xmlns:a16="http://schemas.microsoft.com/office/drawing/2014/main" id="{02C795E5-F3E4-400A-B7A9-D417E48E8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843" y="0"/>
            <a:ext cx="9144000" cy="6858000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EC02A79A-93A1-4BE9-88AE-5F268D8A05D6}"/>
              </a:ext>
            </a:extLst>
          </p:cNvPr>
          <p:cNvSpPr/>
          <p:nvPr/>
        </p:nvSpPr>
        <p:spPr>
          <a:xfrm>
            <a:off x="484415" y="1293364"/>
            <a:ext cx="2275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b="1" dirty="0"/>
              <a:t>Proces update</a:t>
            </a:r>
          </a:p>
          <a:p>
            <a:r>
              <a:rPr lang="nl-NL" sz="2400" b="1" dirty="0"/>
              <a:t>standaard</a:t>
            </a:r>
          </a:p>
          <a:p>
            <a:r>
              <a:rPr lang="nl-NL" sz="2400" b="1" dirty="0"/>
              <a:t>IMKL2.0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63FB17B9-532C-488E-9C3A-D7427E09B923}"/>
              </a:ext>
            </a:extLst>
          </p:cNvPr>
          <p:cNvSpPr/>
          <p:nvPr/>
        </p:nvSpPr>
        <p:spPr>
          <a:xfrm>
            <a:off x="332015" y="6170164"/>
            <a:ext cx="22751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b="1" dirty="0"/>
              <a:t>TCS sessie 2020-04-20</a:t>
            </a:r>
          </a:p>
        </p:txBody>
      </p:sp>
    </p:spTree>
    <p:extLst>
      <p:ext uri="{BB962C8B-B14F-4D97-AF65-F5344CB8AC3E}">
        <p14:creationId xmlns:p14="http://schemas.microsoft.com/office/powerpoint/2010/main" val="48479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CC03F132-8F6E-4DE6-A512-10B8FAD6E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499" y="698745"/>
            <a:ext cx="9144000" cy="1655762"/>
          </a:xfrm>
        </p:spPr>
        <p:txBody>
          <a:bodyPr/>
          <a:lstStyle/>
          <a:p>
            <a:r>
              <a:rPr lang="nl-NL" dirty="0"/>
              <a:t>Proces update standaard</a:t>
            </a:r>
          </a:p>
          <a:p>
            <a:r>
              <a:rPr lang="nl-NL" dirty="0"/>
              <a:t>IMKL2.0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29AF1784-F941-4655-8725-5D1E12DDD8BC}"/>
              </a:ext>
            </a:extLst>
          </p:cNvPr>
          <p:cNvSpPr/>
          <p:nvPr/>
        </p:nvSpPr>
        <p:spPr>
          <a:xfrm>
            <a:off x="1002958" y="2801271"/>
            <a:ext cx="2926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nl-NL" b="1" dirty="0">
                <a:solidFill>
                  <a:srgbClr val="000000"/>
                </a:solidFill>
                <a:latin typeface="Calibri" panose="020F0502020204030204" pitchFamily="34" charset="0"/>
              </a:rPr>
              <a:t>1) IMKL standaard bijwerken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660A62EA-A167-473C-84C7-0165C6D35C3A}"/>
              </a:ext>
            </a:extLst>
          </p:cNvPr>
          <p:cNvSpPr/>
          <p:nvPr/>
        </p:nvSpPr>
        <p:spPr>
          <a:xfrm>
            <a:off x="3214057" y="3512988"/>
            <a:ext cx="2691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nl-NL" b="1" dirty="0">
                <a:solidFill>
                  <a:srgbClr val="000000"/>
                </a:solidFill>
                <a:latin typeface="Calibri" panose="020F0502020204030204" pitchFamily="34" charset="0"/>
              </a:rPr>
              <a:t>2) TCS werkversie akkoord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C060E38F-C74E-43F8-B2C8-5CF6CDFCE097}"/>
              </a:ext>
            </a:extLst>
          </p:cNvPr>
          <p:cNvSpPr/>
          <p:nvPr/>
        </p:nvSpPr>
        <p:spPr>
          <a:xfrm>
            <a:off x="5342204" y="4177921"/>
            <a:ext cx="1507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nl-NL" b="1" dirty="0">
                <a:solidFill>
                  <a:srgbClr val="000000"/>
                </a:solidFill>
                <a:latin typeface="Calibri" panose="020F0502020204030204" pitchFamily="34" charset="0"/>
              </a:rPr>
              <a:t>3) Consultatie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EE60B1BE-2A5B-4E22-9C73-CFA1E8BC740C}"/>
              </a:ext>
            </a:extLst>
          </p:cNvPr>
          <p:cNvSpPr/>
          <p:nvPr/>
        </p:nvSpPr>
        <p:spPr>
          <a:xfrm>
            <a:off x="6675368" y="4866246"/>
            <a:ext cx="2153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nl-NL" b="1" dirty="0">
                <a:solidFill>
                  <a:srgbClr val="000000"/>
                </a:solidFill>
                <a:latin typeface="Calibri" panose="020F0502020204030204" pitchFamily="34" charset="0"/>
              </a:rPr>
              <a:t>4) Release </a:t>
            </a:r>
            <a:r>
              <a:rPr lang="nl-NL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candidate</a:t>
            </a:r>
            <a:endParaRPr lang="nl-NL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81EDCB55-3451-4804-9771-FB8A6CA59FEF}"/>
              </a:ext>
            </a:extLst>
          </p:cNvPr>
          <p:cNvSpPr/>
          <p:nvPr/>
        </p:nvSpPr>
        <p:spPr>
          <a:xfrm>
            <a:off x="8682093" y="5682342"/>
            <a:ext cx="2577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nl-NL" b="1" dirty="0">
                <a:solidFill>
                  <a:srgbClr val="000000"/>
                </a:solidFill>
                <a:latin typeface="Calibri" panose="020F0502020204030204" pitchFamily="34" charset="0"/>
              </a:rPr>
              <a:t>5) Vaststellen/publiceren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BEBE145B-B910-491E-A951-4DF17DAFFE54}"/>
              </a:ext>
            </a:extLst>
          </p:cNvPr>
          <p:cNvSpPr/>
          <p:nvPr/>
        </p:nvSpPr>
        <p:spPr>
          <a:xfrm>
            <a:off x="0" y="1851921"/>
            <a:ext cx="2151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nl-NL" b="1" dirty="0">
                <a:solidFill>
                  <a:srgbClr val="000000"/>
                </a:solidFill>
                <a:latin typeface="Calibri" panose="020F0502020204030204" pitchFamily="34" charset="0"/>
              </a:rPr>
              <a:t>0) Issues beoordelen</a:t>
            </a:r>
          </a:p>
        </p:txBody>
      </p:sp>
      <p:sp>
        <p:nvSpPr>
          <p:cNvPr id="11" name="Pijl: gebogen 10">
            <a:extLst>
              <a:ext uri="{FF2B5EF4-FFF2-40B4-BE49-F238E27FC236}">
                <a16:creationId xmlns:a16="http://schemas.microsoft.com/office/drawing/2014/main" id="{A167EE71-41C6-41C8-B48D-429B7EDF6784}"/>
              </a:ext>
            </a:extLst>
          </p:cNvPr>
          <p:cNvSpPr/>
          <p:nvPr/>
        </p:nvSpPr>
        <p:spPr>
          <a:xfrm rot="5400000">
            <a:off x="2151936" y="2036587"/>
            <a:ext cx="607593" cy="44961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Pijl: gebogen 11">
            <a:extLst>
              <a:ext uri="{FF2B5EF4-FFF2-40B4-BE49-F238E27FC236}">
                <a16:creationId xmlns:a16="http://schemas.microsoft.com/office/drawing/2014/main" id="{33BD1A00-D2E6-4C77-97A2-EACCD0CAB35D}"/>
              </a:ext>
            </a:extLst>
          </p:cNvPr>
          <p:cNvSpPr/>
          <p:nvPr/>
        </p:nvSpPr>
        <p:spPr>
          <a:xfrm rot="5400000">
            <a:off x="4031172" y="2921144"/>
            <a:ext cx="607593" cy="44961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3" name="Pijl: gebogen 12">
            <a:extLst>
              <a:ext uri="{FF2B5EF4-FFF2-40B4-BE49-F238E27FC236}">
                <a16:creationId xmlns:a16="http://schemas.microsoft.com/office/drawing/2014/main" id="{57FF2960-EA14-497E-92D0-FF1618868D76}"/>
              </a:ext>
            </a:extLst>
          </p:cNvPr>
          <p:cNvSpPr/>
          <p:nvPr/>
        </p:nvSpPr>
        <p:spPr>
          <a:xfrm rot="5400000">
            <a:off x="5826512" y="3680307"/>
            <a:ext cx="607593" cy="44961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4" name="Pijl: gebogen 13">
            <a:extLst>
              <a:ext uri="{FF2B5EF4-FFF2-40B4-BE49-F238E27FC236}">
                <a16:creationId xmlns:a16="http://schemas.microsoft.com/office/drawing/2014/main" id="{E9B69C2D-4DA9-4CAB-9D08-92E905F05CC5}"/>
              </a:ext>
            </a:extLst>
          </p:cNvPr>
          <p:cNvSpPr/>
          <p:nvPr/>
        </p:nvSpPr>
        <p:spPr>
          <a:xfrm rot="5400000">
            <a:off x="7223307" y="4361803"/>
            <a:ext cx="607593" cy="44961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5" name="Pijl: gebogen 14">
            <a:extLst>
              <a:ext uri="{FF2B5EF4-FFF2-40B4-BE49-F238E27FC236}">
                <a16:creationId xmlns:a16="http://schemas.microsoft.com/office/drawing/2014/main" id="{1670145B-992B-47C5-BC77-E213813D1E03}"/>
              </a:ext>
            </a:extLst>
          </p:cNvPr>
          <p:cNvSpPr/>
          <p:nvPr/>
        </p:nvSpPr>
        <p:spPr>
          <a:xfrm rot="5400000">
            <a:off x="9003830" y="5091348"/>
            <a:ext cx="607593" cy="44961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C40E029A-4D1E-4901-8B1B-9D1B7400221B}"/>
              </a:ext>
            </a:extLst>
          </p:cNvPr>
          <p:cNvSpPr/>
          <p:nvPr/>
        </p:nvSpPr>
        <p:spPr>
          <a:xfrm>
            <a:off x="8575079" y="3400541"/>
            <a:ext cx="2560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nl-NL" b="1" dirty="0">
                <a:solidFill>
                  <a:srgbClr val="000000"/>
                </a:solidFill>
                <a:latin typeface="Calibri" panose="020F0502020204030204" pitchFamily="34" charset="0"/>
              </a:rPr>
              <a:t>TCS evaluatie consultatie</a:t>
            </a:r>
          </a:p>
        </p:txBody>
      </p:sp>
      <p:cxnSp>
        <p:nvCxnSpPr>
          <p:cNvPr id="4" name="Rechte verbindingslijn met pijl 3">
            <a:extLst>
              <a:ext uri="{FF2B5EF4-FFF2-40B4-BE49-F238E27FC236}">
                <a16:creationId xmlns:a16="http://schemas.microsoft.com/office/drawing/2014/main" id="{C87F0492-A380-4F4C-9735-353A43710F9B}"/>
              </a:ext>
            </a:extLst>
          </p:cNvPr>
          <p:cNvCxnSpPr>
            <a:cxnSpLocks/>
          </p:cNvCxnSpPr>
          <p:nvPr/>
        </p:nvCxnSpPr>
        <p:spPr>
          <a:xfrm flipH="1">
            <a:off x="7413091" y="3697654"/>
            <a:ext cx="1045109" cy="480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035890C6-D69A-4CB6-AE5C-1608F5E5F375}"/>
              </a:ext>
            </a:extLst>
          </p:cNvPr>
          <p:cNvCxnSpPr>
            <a:cxnSpLocks/>
          </p:cNvCxnSpPr>
          <p:nvPr/>
        </p:nvCxnSpPr>
        <p:spPr>
          <a:xfrm flipH="1">
            <a:off x="8458200" y="3815993"/>
            <a:ext cx="588360" cy="94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773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6AE3F-5AA4-4F7A-934C-41AD0523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planning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06D67CE9-81B3-49E4-A561-8A78F830E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783681"/>
              </p:ext>
            </p:extLst>
          </p:nvPr>
        </p:nvGraphicFramePr>
        <p:xfrm>
          <a:off x="266701" y="1524001"/>
          <a:ext cx="11607811" cy="4968878"/>
        </p:xfrm>
        <a:graphic>
          <a:graphicData uri="http://schemas.openxmlformats.org/drawingml/2006/table">
            <a:tbl>
              <a:tblPr/>
              <a:tblGrid>
                <a:gridCol w="2341478">
                  <a:extLst>
                    <a:ext uri="{9D8B030D-6E8A-4147-A177-3AD203B41FA5}">
                      <a16:colId xmlns:a16="http://schemas.microsoft.com/office/drawing/2014/main" val="1723941186"/>
                    </a:ext>
                  </a:extLst>
                </a:gridCol>
                <a:gridCol w="167019">
                  <a:extLst>
                    <a:ext uri="{9D8B030D-6E8A-4147-A177-3AD203B41FA5}">
                      <a16:colId xmlns:a16="http://schemas.microsoft.com/office/drawing/2014/main" val="1466125592"/>
                    </a:ext>
                  </a:extLst>
                </a:gridCol>
                <a:gridCol w="105994">
                  <a:extLst>
                    <a:ext uri="{9D8B030D-6E8A-4147-A177-3AD203B41FA5}">
                      <a16:colId xmlns:a16="http://schemas.microsoft.com/office/drawing/2014/main" val="2239875775"/>
                    </a:ext>
                  </a:extLst>
                </a:gridCol>
                <a:gridCol w="321190">
                  <a:extLst>
                    <a:ext uri="{9D8B030D-6E8A-4147-A177-3AD203B41FA5}">
                      <a16:colId xmlns:a16="http://schemas.microsoft.com/office/drawing/2014/main" val="1974631680"/>
                    </a:ext>
                  </a:extLst>
                </a:gridCol>
                <a:gridCol w="321190">
                  <a:extLst>
                    <a:ext uri="{9D8B030D-6E8A-4147-A177-3AD203B41FA5}">
                      <a16:colId xmlns:a16="http://schemas.microsoft.com/office/drawing/2014/main" val="297342901"/>
                    </a:ext>
                  </a:extLst>
                </a:gridCol>
                <a:gridCol w="321190">
                  <a:extLst>
                    <a:ext uri="{9D8B030D-6E8A-4147-A177-3AD203B41FA5}">
                      <a16:colId xmlns:a16="http://schemas.microsoft.com/office/drawing/2014/main" val="2130964123"/>
                    </a:ext>
                  </a:extLst>
                </a:gridCol>
                <a:gridCol w="321190">
                  <a:extLst>
                    <a:ext uri="{9D8B030D-6E8A-4147-A177-3AD203B41FA5}">
                      <a16:colId xmlns:a16="http://schemas.microsoft.com/office/drawing/2014/main" val="657702746"/>
                    </a:ext>
                  </a:extLst>
                </a:gridCol>
                <a:gridCol w="321190">
                  <a:extLst>
                    <a:ext uri="{9D8B030D-6E8A-4147-A177-3AD203B41FA5}">
                      <a16:colId xmlns:a16="http://schemas.microsoft.com/office/drawing/2014/main" val="3273512709"/>
                    </a:ext>
                  </a:extLst>
                </a:gridCol>
                <a:gridCol w="321190">
                  <a:extLst>
                    <a:ext uri="{9D8B030D-6E8A-4147-A177-3AD203B41FA5}">
                      <a16:colId xmlns:a16="http://schemas.microsoft.com/office/drawing/2014/main" val="3418213739"/>
                    </a:ext>
                  </a:extLst>
                </a:gridCol>
                <a:gridCol w="321190">
                  <a:extLst>
                    <a:ext uri="{9D8B030D-6E8A-4147-A177-3AD203B41FA5}">
                      <a16:colId xmlns:a16="http://schemas.microsoft.com/office/drawing/2014/main" val="2457974358"/>
                    </a:ext>
                  </a:extLst>
                </a:gridCol>
                <a:gridCol w="321190">
                  <a:extLst>
                    <a:ext uri="{9D8B030D-6E8A-4147-A177-3AD203B41FA5}">
                      <a16:colId xmlns:a16="http://schemas.microsoft.com/office/drawing/2014/main" val="703834206"/>
                    </a:ext>
                  </a:extLst>
                </a:gridCol>
                <a:gridCol w="321190">
                  <a:extLst>
                    <a:ext uri="{9D8B030D-6E8A-4147-A177-3AD203B41FA5}">
                      <a16:colId xmlns:a16="http://schemas.microsoft.com/office/drawing/2014/main" val="670495943"/>
                    </a:ext>
                  </a:extLst>
                </a:gridCol>
                <a:gridCol w="321190">
                  <a:extLst>
                    <a:ext uri="{9D8B030D-6E8A-4147-A177-3AD203B41FA5}">
                      <a16:colId xmlns:a16="http://schemas.microsoft.com/office/drawing/2014/main" val="19744634"/>
                    </a:ext>
                  </a:extLst>
                </a:gridCol>
                <a:gridCol w="321190">
                  <a:extLst>
                    <a:ext uri="{9D8B030D-6E8A-4147-A177-3AD203B41FA5}">
                      <a16:colId xmlns:a16="http://schemas.microsoft.com/office/drawing/2014/main" val="706400269"/>
                    </a:ext>
                  </a:extLst>
                </a:gridCol>
                <a:gridCol w="321190">
                  <a:extLst>
                    <a:ext uri="{9D8B030D-6E8A-4147-A177-3AD203B41FA5}">
                      <a16:colId xmlns:a16="http://schemas.microsoft.com/office/drawing/2014/main" val="4218871396"/>
                    </a:ext>
                  </a:extLst>
                </a:gridCol>
                <a:gridCol w="321190">
                  <a:extLst>
                    <a:ext uri="{9D8B030D-6E8A-4147-A177-3AD203B41FA5}">
                      <a16:colId xmlns:a16="http://schemas.microsoft.com/office/drawing/2014/main" val="705464795"/>
                    </a:ext>
                  </a:extLst>
                </a:gridCol>
                <a:gridCol w="321190">
                  <a:extLst>
                    <a:ext uri="{9D8B030D-6E8A-4147-A177-3AD203B41FA5}">
                      <a16:colId xmlns:a16="http://schemas.microsoft.com/office/drawing/2014/main" val="2788597309"/>
                    </a:ext>
                  </a:extLst>
                </a:gridCol>
                <a:gridCol w="321190">
                  <a:extLst>
                    <a:ext uri="{9D8B030D-6E8A-4147-A177-3AD203B41FA5}">
                      <a16:colId xmlns:a16="http://schemas.microsoft.com/office/drawing/2014/main" val="218640362"/>
                    </a:ext>
                  </a:extLst>
                </a:gridCol>
                <a:gridCol w="321190">
                  <a:extLst>
                    <a:ext uri="{9D8B030D-6E8A-4147-A177-3AD203B41FA5}">
                      <a16:colId xmlns:a16="http://schemas.microsoft.com/office/drawing/2014/main" val="584483612"/>
                    </a:ext>
                  </a:extLst>
                </a:gridCol>
                <a:gridCol w="321190">
                  <a:extLst>
                    <a:ext uri="{9D8B030D-6E8A-4147-A177-3AD203B41FA5}">
                      <a16:colId xmlns:a16="http://schemas.microsoft.com/office/drawing/2014/main" val="3583568018"/>
                    </a:ext>
                  </a:extLst>
                </a:gridCol>
                <a:gridCol w="321190">
                  <a:extLst>
                    <a:ext uri="{9D8B030D-6E8A-4147-A177-3AD203B41FA5}">
                      <a16:colId xmlns:a16="http://schemas.microsoft.com/office/drawing/2014/main" val="1274387630"/>
                    </a:ext>
                  </a:extLst>
                </a:gridCol>
                <a:gridCol w="321190">
                  <a:extLst>
                    <a:ext uri="{9D8B030D-6E8A-4147-A177-3AD203B41FA5}">
                      <a16:colId xmlns:a16="http://schemas.microsoft.com/office/drawing/2014/main" val="1142944747"/>
                    </a:ext>
                  </a:extLst>
                </a:gridCol>
                <a:gridCol w="321190">
                  <a:extLst>
                    <a:ext uri="{9D8B030D-6E8A-4147-A177-3AD203B41FA5}">
                      <a16:colId xmlns:a16="http://schemas.microsoft.com/office/drawing/2014/main" val="382336201"/>
                    </a:ext>
                  </a:extLst>
                </a:gridCol>
                <a:gridCol w="321190">
                  <a:extLst>
                    <a:ext uri="{9D8B030D-6E8A-4147-A177-3AD203B41FA5}">
                      <a16:colId xmlns:a16="http://schemas.microsoft.com/office/drawing/2014/main" val="662756704"/>
                    </a:ext>
                  </a:extLst>
                </a:gridCol>
                <a:gridCol w="321190">
                  <a:extLst>
                    <a:ext uri="{9D8B030D-6E8A-4147-A177-3AD203B41FA5}">
                      <a16:colId xmlns:a16="http://schemas.microsoft.com/office/drawing/2014/main" val="1375119238"/>
                    </a:ext>
                  </a:extLst>
                </a:gridCol>
                <a:gridCol w="321190">
                  <a:extLst>
                    <a:ext uri="{9D8B030D-6E8A-4147-A177-3AD203B41FA5}">
                      <a16:colId xmlns:a16="http://schemas.microsoft.com/office/drawing/2014/main" val="2673787509"/>
                    </a:ext>
                  </a:extLst>
                </a:gridCol>
                <a:gridCol w="321190">
                  <a:extLst>
                    <a:ext uri="{9D8B030D-6E8A-4147-A177-3AD203B41FA5}">
                      <a16:colId xmlns:a16="http://schemas.microsoft.com/office/drawing/2014/main" val="448839743"/>
                    </a:ext>
                  </a:extLst>
                </a:gridCol>
                <a:gridCol w="321190">
                  <a:extLst>
                    <a:ext uri="{9D8B030D-6E8A-4147-A177-3AD203B41FA5}">
                      <a16:colId xmlns:a16="http://schemas.microsoft.com/office/drawing/2014/main" val="2209889244"/>
                    </a:ext>
                  </a:extLst>
                </a:gridCol>
                <a:gridCol w="321190">
                  <a:extLst>
                    <a:ext uri="{9D8B030D-6E8A-4147-A177-3AD203B41FA5}">
                      <a16:colId xmlns:a16="http://schemas.microsoft.com/office/drawing/2014/main" val="2554221766"/>
                    </a:ext>
                  </a:extLst>
                </a:gridCol>
                <a:gridCol w="321190">
                  <a:extLst>
                    <a:ext uri="{9D8B030D-6E8A-4147-A177-3AD203B41FA5}">
                      <a16:colId xmlns:a16="http://schemas.microsoft.com/office/drawing/2014/main" val="3488704483"/>
                    </a:ext>
                  </a:extLst>
                </a:gridCol>
                <a:gridCol w="321190">
                  <a:extLst>
                    <a:ext uri="{9D8B030D-6E8A-4147-A177-3AD203B41FA5}">
                      <a16:colId xmlns:a16="http://schemas.microsoft.com/office/drawing/2014/main" val="1634702515"/>
                    </a:ext>
                  </a:extLst>
                </a:gridCol>
              </a:tblGrid>
              <a:tr h="237178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mei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juni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juli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okt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332993"/>
                  </a:ext>
                </a:extLst>
              </a:tr>
              <a:tr h="237178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217535"/>
                  </a:ext>
                </a:extLst>
              </a:tr>
              <a:tr h="237178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1)IMKL standaard bijwerken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183390"/>
                  </a:ext>
                </a:extLst>
              </a:tr>
              <a:tr h="237178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2)TCS werkversie akkoord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nl-NL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105328"/>
                  </a:ext>
                </a:extLst>
              </a:tr>
              <a:tr h="237178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3)Consultatie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972194"/>
                  </a:ext>
                </a:extLst>
              </a:tr>
              <a:tr h="237178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4a) Onwikkelen Release candidate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904466"/>
                  </a:ext>
                </a:extLst>
              </a:tr>
              <a:tr h="237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4b) TCS review op consultatie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x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995337"/>
                  </a:ext>
                </a:extLst>
              </a:tr>
              <a:tr h="237178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5)Vaststellen/publiceren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741523"/>
                  </a:ext>
                </a:extLst>
              </a:tr>
              <a:tr h="237178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540890"/>
                  </a:ext>
                </a:extLst>
              </a:tr>
              <a:tr h="237178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UML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067077"/>
                  </a:ext>
                </a:extLst>
              </a:tr>
              <a:tr h="237178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Modeldoc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305423"/>
                  </a:ext>
                </a:extLst>
              </a:tr>
              <a:tr h="237178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Objectcatalogus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724845"/>
                  </a:ext>
                </a:extLst>
              </a:tr>
              <a:tr h="237178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ExtraRegels.xls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036676"/>
                  </a:ext>
                </a:extLst>
              </a:tr>
              <a:tr h="237178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Waardelijsten/inhoud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715469"/>
                  </a:ext>
                </a:extLst>
              </a:tr>
              <a:tr h="237178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Waardelijst/NL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378020"/>
                  </a:ext>
                </a:extLst>
              </a:tr>
              <a:tr h="237178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XSD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838945"/>
                  </a:ext>
                </a:extLst>
              </a:tr>
              <a:tr h="237178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VisualisatieDoc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246778"/>
                  </a:ext>
                </a:extLst>
              </a:tr>
              <a:tr h="237178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Volgorde attributen voor visualisatie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481065"/>
                  </a:ext>
                </a:extLst>
              </a:tr>
              <a:tr h="237178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SLD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98164"/>
                  </a:ext>
                </a:extLst>
              </a:tr>
              <a:tr h="225318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Symbolen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521971"/>
                  </a:ext>
                </a:extLst>
              </a:tr>
              <a:tr h="237178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conceptenregister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34" marR="8734" marT="87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892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39547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726</Words>
  <Application>Microsoft Office PowerPoint</Application>
  <PresentationFormat>Breedbeeld</PresentationFormat>
  <Paragraphs>665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Paul Janssen</dc:creator>
  <cp:lastModifiedBy>Paul Janssen</cp:lastModifiedBy>
  <cp:revision>9</cp:revision>
  <dcterms:created xsi:type="dcterms:W3CDTF">2020-04-17T15:35:00Z</dcterms:created>
  <dcterms:modified xsi:type="dcterms:W3CDTF">2020-04-20T12:06:04Z</dcterms:modified>
</cp:coreProperties>
</file>