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sldIdLst>
    <p:sldId id="259" r:id="rId3"/>
    <p:sldId id="261" r:id="rId4"/>
    <p:sldId id="260" r:id="rId5"/>
    <p:sldId id="276" r:id="rId6"/>
    <p:sldId id="281" r:id="rId7"/>
    <p:sldId id="282" r:id="rId8"/>
    <p:sldId id="283" r:id="rId9"/>
    <p:sldId id="284" r:id="rId10"/>
    <p:sldId id="289" r:id="rId11"/>
    <p:sldId id="285" r:id="rId12"/>
    <p:sldId id="288" r:id="rId13"/>
    <p:sldId id="286" r:id="rId14"/>
    <p:sldId id="287" r:id="rId15"/>
    <p:sldId id="290" r:id="rId16"/>
    <p:sldId id="291" r:id="rId17"/>
    <p:sldId id="292" r:id="rId18"/>
    <p:sldId id="293" r:id="rId19"/>
    <p:sldId id="294" r:id="rId20"/>
    <p:sldId id="296" r:id="rId21"/>
    <p:sldId id="29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6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8A43E-719A-4502-9D39-660CD7A468E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478119D-B36C-4B4F-B0CD-FB87504C6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521F181-B03B-4B10-B132-09CC207C69D8}"/>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5" name="Tijdelijke aanduiding voor voettekst 4">
            <a:extLst>
              <a:ext uri="{FF2B5EF4-FFF2-40B4-BE49-F238E27FC236}">
                <a16:creationId xmlns:a16="http://schemas.microsoft.com/office/drawing/2014/main" id="{C8A59206-3936-4CED-8458-603BEBC9C0E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592EE2D-8259-43E3-9755-102BBA889AC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27084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4C6C1-5879-43D5-86D3-ABA7A92BF9A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F8D70981-FE59-403C-8E21-B632E4E5FCC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3071DEB-E8BF-46E8-B1E9-C2239A370B07}"/>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5" name="Tijdelijke aanduiding voor voettekst 4">
            <a:extLst>
              <a:ext uri="{FF2B5EF4-FFF2-40B4-BE49-F238E27FC236}">
                <a16:creationId xmlns:a16="http://schemas.microsoft.com/office/drawing/2014/main" id="{BF7B0063-A6FE-4949-B13C-B4F28D77E89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4846B34-B4E2-4BF0-8B6E-70B4D7CBFE8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03790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2F12E01-52BF-416E-85DF-7EBB634D1B44}"/>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C73F696-584D-44C2-A209-D0D854F1646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E54B353-94FE-4293-A7CF-B272C8096113}"/>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5" name="Tijdelijke aanduiding voor voettekst 4">
            <a:extLst>
              <a:ext uri="{FF2B5EF4-FFF2-40B4-BE49-F238E27FC236}">
                <a16:creationId xmlns:a16="http://schemas.microsoft.com/office/drawing/2014/main" id="{0CDB3ECE-C857-4453-9B32-1C329BB0798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74B7C59-CB7A-4570-94B9-144EABAC4342}"/>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138558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48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1828800" y="3886200"/>
            <a:ext cx="8534400" cy="1752600"/>
          </a:xfrm>
        </p:spPr>
        <p:txBody>
          <a:bodyPr>
            <a:normAutofit/>
          </a:bodyPr>
          <a:lstStyle>
            <a:lvl1pPr marL="0" indent="0" algn="ctr">
              <a:buNone/>
              <a:defRPr sz="2667" b="1">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a:t>Klik om de ondertitelstijl van het model te bewerken</a:t>
            </a:r>
            <a:endParaRPr lang="nl-NL" dirty="0"/>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11" name="Rechthoek 10"/>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2737796923"/>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09600" y="1133872"/>
            <a:ext cx="10972800" cy="1143000"/>
          </a:xfrm>
        </p:spPr>
        <p:txBody>
          <a:bodyPr>
            <a:normAutofit/>
          </a:bodyPr>
          <a:lstStyle>
            <a:lvl1pPr>
              <a:defRPr sz="32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Tijdelijke aanduiding voor inhoud 2"/>
          <p:cNvSpPr>
            <a:spLocks noGrp="1"/>
          </p:cNvSpPr>
          <p:nvPr>
            <p:ph idx="1"/>
          </p:nvPr>
        </p:nvSpPr>
        <p:spPr>
          <a:xfrm>
            <a:off x="609600" y="2276872"/>
            <a:ext cx="10972800" cy="4464496"/>
          </a:xfrm>
        </p:spPr>
        <p:txBody>
          <a:bodyPr/>
          <a:lstStyle>
            <a:lvl1pPr marL="457189" indent="-457189">
              <a:buFont typeface="Wingdings" panose="05000000000000000000" pitchFamily="2" charset="2"/>
              <a:buChar char="§"/>
              <a:defRPr sz="3200">
                <a:latin typeface="Verdana" panose="020B0604030504040204" pitchFamily="34" charset="0"/>
                <a:ea typeface="Verdana" panose="020B0604030504040204" pitchFamily="34" charset="0"/>
                <a:cs typeface="Verdana" panose="020B0604030504040204" pitchFamily="34" charset="0"/>
              </a:defRPr>
            </a:lvl1pPr>
            <a:lvl2pPr>
              <a:defRPr sz="2667">
                <a:latin typeface="Verdana" panose="020B0604030504040204" pitchFamily="34" charset="0"/>
                <a:ea typeface="Verdana" panose="020B0604030504040204" pitchFamily="34" charset="0"/>
                <a:cs typeface="Verdana" panose="020B0604030504040204" pitchFamily="34" charset="0"/>
              </a:defRPr>
            </a:lvl2pPr>
            <a:lvl3pPr marL="1523962" indent="-304792">
              <a:buFont typeface="Wingdings" panose="05000000000000000000" pitchFamily="2" charset="2"/>
              <a:buChar char="§"/>
              <a:defRPr sz="2133">
                <a:latin typeface="Verdana" panose="020B0604030504040204" pitchFamily="34" charset="0"/>
                <a:ea typeface="Verdana" panose="020B0604030504040204" pitchFamily="34" charset="0"/>
                <a:cs typeface="Verdana" panose="020B0604030504040204" pitchFamily="34" charset="0"/>
              </a:defRPr>
            </a:lvl3pPr>
          </a:lstStyle>
          <a:p>
            <a:pPr lvl="0"/>
            <a:r>
              <a:rPr lang="nl-NL"/>
              <a:t>Tekststijl van het model bewerken</a:t>
            </a:r>
          </a:p>
          <a:p>
            <a:pPr lvl="1"/>
            <a:r>
              <a:rPr lang="nl-NL"/>
              <a:t>Tweede niveau</a:t>
            </a:r>
          </a:p>
          <a:p>
            <a:pPr lvl="2"/>
            <a:r>
              <a:rPr lang="nl-NL"/>
              <a:t>Derde niveau</a:t>
            </a:r>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8" name="Rechthoek 7"/>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38229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3200" b="1"/>
            </a:lvl1pPr>
          </a:lstStyle>
          <a:p>
            <a:r>
              <a:rPr lang="nl-NL"/>
              <a:t>Klik om de stijl te bewerken</a:t>
            </a:r>
            <a:endParaRPr lang="nl-NL" dirty="0"/>
          </a:p>
        </p:txBody>
      </p:sp>
      <p:sp>
        <p:nvSpPr>
          <p:cNvPr id="3" name="Tijdelijke aanduiding voor inhoud 2"/>
          <p:cNvSpPr>
            <a:spLocks noGrp="1"/>
          </p:cNvSpPr>
          <p:nvPr>
            <p:ph sz="half" idx="1"/>
          </p:nvPr>
        </p:nvSpPr>
        <p:spPr>
          <a:xfrm>
            <a:off x="609600" y="2276873"/>
            <a:ext cx="5384800" cy="4464496"/>
          </a:xfrm>
        </p:spPr>
        <p:txBody>
          <a:bodyPr/>
          <a:lstStyle>
            <a:lvl1pPr>
              <a:defRPr sz="3200"/>
            </a:lvl1pPr>
            <a:lvl2pPr>
              <a:defRPr sz="2667"/>
            </a:lvl2pPr>
            <a:lvl3pPr marL="1523962" indent="-304792">
              <a:buFont typeface="Wingdings" panose="05000000000000000000" pitchFamily="2" charset="2"/>
              <a:buChar char="§"/>
              <a:defRPr sz="2133"/>
            </a:lvl3pPr>
            <a:lvl4pPr>
              <a:defRPr sz="2400"/>
            </a:lvl4pPr>
            <a:lvl5pPr>
              <a:defRPr sz="2400"/>
            </a:lvl5pPr>
            <a:lvl6pPr>
              <a:defRPr sz="2400"/>
            </a:lvl6pPr>
            <a:lvl7pPr>
              <a:defRPr sz="2400"/>
            </a:lvl7pPr>
            <a:lvl8pPr>
              <a:defRPr sz="2400"/>
            </a:lvl8pPr>
            <a:lvl9pPr>
              <a:defRPr sz="2400"/>
            </a:lvl9pPr>
          </a:lstStyle>
          <a:p>
            <a:pPr lvl="0"/>
            <a:r>
              <a:rPr lang="nl-NL"/>
              <a:t>Tekststijl van het model bewerken</a:t>
            </a:r>
          </a:p>
          <a:p>
            <a:pPr lvl="1"/>
            <a:r>
              <a:rPr lang="nl-NL"/>
              <a:t>Tweede niveau</a:t>
            </a:r>
          </a:p>
          <a:p>
            <a:pPr lvl="2"/>
            <a:r>
              <a:rPr lang="nl-NL"/>
              <a:t>Derde niveau</a:t>
            </a:r>
          </a:p>
        </p:txBody>
      </p:sp>
      <p:sp>
        <p:nvSpPr>
          <p:cNvPr id="4" name="Tijdelijke aanduiding voor inhoud 3"/>
          <p:cNvSpPr>
            <a:spLocks noGrp="1"/>
          </p:cNvSpPr>
          <p:nvPr>
            <p:ph sz="half" idx="2"/>
          </p:nvPr>
        </p:nvSpPr>
        <p:spPr>
          <a:xfrm>
            <a:off x="6197600" y="2276873"/>
            <a:ext cx="5384800" cy="4453955"/>
          </a:xfrm>
        </p:spPr>
        <p:txBody>
          <a:bodyPr/>
          <a:lstStyle>
            <a:lvl1pPr>
              <a:defRPr sz="3200"/>
            </a:lvl1pPr>
            <a:lvl2pPr>
              <a:defRPr sz="2667"/>
            </a:lvl2pPr>
            <a:lvl3pPr marL="1523962" indent="-304792">
              <a:buFont typeface="Wingdings" panose="05000000000000000000" pitchFamily="2" charset="2"/>
              <a:buChar char="§"/>
              <a:defRPr sz="2133"/>
            </a:lvl3pPr>
            <a:lvl4pPr>
              <a:defRPr sz="2400"/>
            </a:lvl4pPr>
            <a:lvl5pPr>
              <a:defRPr sz="2400"/>
            </a:lvl5pPr>
            <a:lvl6pPr>
              <a:defRPr sz="2400"/>
            </a:lvl6pPr>
            <a:lvl7pPr>
              <a:defRPr sz="2400"/>
            </a:lvl7pPr>
            <a:lvl8pPr>
              <a:defRPr sz="2400"/>
            </a:lvl8pPr>
            <a:lvl9pPr>
              <a:defRPr sz="2400"/>
            </a:lvl9pPr>
          </a:lstStyle>
          <a:p>
            <a:pPr lvl="0"/>
            <a:r>
              <a:rPr lang="nl-NL"/>
              <a:t>Tekststijl van het model bewerken</a:t>
            </a:r>
          </a:p>
          <a:p>
            <a:pPr lvl="1"/>
            <a:r>
              <a:rPr lang="nl-NL"/>
              <a:t>Tweede niveau</a:t>
            </a:r>
          </a:p>
          <a:p>
            <a:pPr lvl="2"/>
            <a:r>
              <a:rPr lang="nl-NL"/>
              <a:t>Derde niveau</a:t>
            </a:r>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9" name="Rechthoek 8"/>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290403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3200" b="1"/>
            </a:lvl1pPr>
          </a:lstStyle>
          <a:p>
            <a:r>
              <a:rPr lang="nl-NL"/>
              <a:t>Klik om de stijl te bewerken</a:t>
            </a:r>
            <a:endParaRPr lang="nl-NL"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7" name="Rechthoek 6"/>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70996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p:nvPr>
        </p:nvSpPr>
        <p:spPr>
          <a:xfrm>
            <a:off x="863419" y="1186408"/>
            <a:ext cx="10465163" cy="4690864"/>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2389717" y="5949281"/>
            <a:ext cx="7315200" cy="804863"/>
          </a:xfrm>
        </p:spPr>
        <p:txBody>
          <a:bodyPr>
            <a:normAutofit/>
          </a:bodyPr>
          <a:lstStyle>
            <a:lvl1pPr marL="0" indent="0" algn="ctr">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nl-NL"/>
              <a:t>Tekststijl van het model bewerken</a:t>
            </a:r>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10" name="Rechthoek 9"/>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135306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uishoudelijke mededeling">
    <p:spTree>
      <p:nvGrpSpPr>
        <p:cNvPr id="1" name=""/>
        <p:cNvGrpSpPr/>
        <p:nvPr/>
      </p:nvGrpSpPr>
      <p:grpSpPr>
        <a:xfrm>
          <a:off x="0" y="0"/>
          <a:ext cx="0" cy="0"/>
          <a:chOff x="0" y="0"/>
          <a:chExt cx="0" cy="0"/>
        </a:xfrm>
      </p:grpSpPr>
      <p:pic>
        <p:nvPicPr>
          <p:cNvPr id="3" name="Picture 2" descr="5056 GN PPsjabloon"/>
          <p:cNvPicPr>
            <a:picLocks noChangeAspect="1" noChangeArrowheads="1"/>
          </p:cNvPicPr>
          <p:nvPr userDrawn="1"/>
        </p:nvPicPr>
        <p:blipFill>
          <a:blip r:embed="rId2"/>
          <a:srcRect r="77114"/>
          <a:stretch>
            <a:fillRect/>
          </a:stretch>
        </p:blipFill>
        <p:spPr bwMode="auto">
          <a:xfrm>
            <a:off x="4" y="1211093"/>
            <a:ext cx="2447593" cy="5674291"/>
          </a:xfrm>
          <a:prstGeom prst="rect">
            <a:avLst/>
          </a:prstGeom>
          <a:noFill/>
          <a:ln w="9525">
            <a:noFill/>
            <a:miter lim="800000"/>
            <a:headEnd/>
            <a:tailEnd/>
          </a:ln>
        </p:spPr>
      </p:pic>
      <p:pic>
        <p:nvPicPr>
          <p:cNvPr id="4" name="Picture 3" descr="C:\lokaal_kopie\afwas\afwasdame.jpg"/>
          <p:cNvPicPr>
            <a:picLocks noChangeAspect="1" noChangeArrowheads="1"/>
          </p:cNvPicPr>
          <p:nvPr userDrawn="1"/>
        </p:nvPicPr>
        <p:blipFill>
          <a:blip r:embed="rId3" cstate="print"/>
          <a:srcRect/>
          <a:stretch>
            <a:fillRect/>
          </a:stretch>
        </p:blipFill>
        <p:spPr bwMode="auto">
          <a:xfrm>
            <a:off x="6252864" y="2575287"/>
            <a:ext cx="5891808" cy="2945904"/>
          </a:xfrm>
          <a:prstGeom prst="rect">
            <a:avLst/>
          </a:prstGeom>
          <a:noFill/>
        </p:spPr>
      </p:pic>
      <p:sp>
        <p:nvSpPr>
          <p:cNvPr id="5" name="Tekstvak 4"/>
          <p:cNvSpPr txBox="1"/>
          <p:nvPr userDrawn="1"/>
        </p:nvSpPr>
        <p:spPr>
          <a:xfrm>
            <a:off x="2543605" y="2686327"/>
            <a:ext cx="3709259" cy="3600409"/>
          </a:xfrm>
          <a:prstGeom prst="rect">
            <a:avLst/>
          </a:prstGeom>
          <a:noFill/>
        </p:spPr>
        <p:txBody>
          <a:bodyPr wrap="square" rtlCol="0">
            <a:spAutoFit/>
          </a:bodyPr>
          <a:lstStyle/>
          <a:p>
            <a:r>
              <a:rPr lang="nl-NL" sz="2533" dirty="0">
                <a:latin typeface="Verdana" panose="020B0604030504040204" pitchFamily="34" charset="0"/>
                <a:ea typeface="Verdana" panose="020B0604030504040204" pitchFamily="34" charset="0"/>
                <a:cs typeface="Verdana" panose="020B0604030504040204" pitchFamily="34" charset="0"/>
              </a:rPr>
              <a:t>Kopjes</a:t>
            </a:r>
            <a:r>
              <a:rPr lang="nl-NL" sz="2533" baseline="0" dirty="0">
                <a:latin typeface="Verdana" panose="020B0604030504040204" pitchFamily="34" charset="0"/>
                <a:ea typeface="Verdana" panose="020B0604030504040204" pitchFamily="34" charset="0"/>
                <a:cs typeface="Verdana" panose="020B0604030504040204" pitchFamily="34" charset="0"/>
              </a:rPr>
              <a:t> in de keuken</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Whiteboard schoon</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Flip-over leeg</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PC en beamer uit</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Licht uit, zon aan</a:t>
            </a:r>
          </a:p>
        </p:txBody>
      </p:sp>
      <p:sp>
        <p:nvSpPr>
          <p:cNvPr id="6" name="Tekstvak 5"/>
          <p:cNvSpPr txBox="1"/>
          <p:nvPr userDrawn="1"/>
        </p:nvSpPr>
        <p:spPr>
          <a:xfrm>
            <a:off x="10032437" y="5517234"/>
            <a:ext cx="2112235" cy="338554"/>
          </a:xfrm>
          <a:prstGeom prst="rect">
            <a:avLst/>
          </a:prstGeom>
          <a:noFill/>
        </p:spPr>
        <p:txBody>
          <a:bodyPr wrap="square" rtlCol="0">
            <a:spAutoFit/>
          </a:bodyPr>
          <a:lstStyle/>
          <a:p>
            <a:pPr algn="r"/>
            <a:r>
              <a:rPr lang="nl-NL" sz="1600" i="1" dirty="0">
                <a:latin typeface="Verdana" panose="020B0604030504040204" pitchFamily="34" charset="0"/>
                <a:ea typeface="Verdana" panose="020B0604030504040204" pitchFamily="34" charset="0"/>
                <a:cs typeface="Verdana" panose="020B0604030504040204" pitchFamily="34" charset="0"/>
              </a:rPr>
              <a:t>Alvast bedankt!</a:t>
            </a:r>
          </a:p>
        </p:txBody>
      </p:sp>
      <p:sp>
        <p:nvSpPr>
          <p:cNvPr id="7" name="Tekstvak 6"/>
          <p:cNvSpPr txBox="1"/>
          <p:nvPr userDrawn="1"/>
        </p:nvSpPr>
        <p:spPr>
          <a:xfrm>
            <a:off x="2543605" y="1281241"/>
            <a:ext cx="4128459" cy="584775"/>
          </a:xfrm>
          <a:prstGeom prst="rect">
            <a:avLst/>
          </a:prstGeom>
          <a:noFill/>
        </p:spPr>
        <p:txBody>
          <a:bodyPr wrap="square" rtlCol="0">
            <a:spAutoFit/>
          </a:bodyPr>
          <a:lstStyle/>
          <a:p>
            <a:r>
              <a:rPr lang="nl-NL" sz="3200" b="1" baseline="0" dirty="0">
                <a:latin typeface="Verdana" panose="020B0604030504040204" pitchFamily="34" charset="0"/>
                <a:ea typeface="Verdana" panose="020B0604030504040204" pitchFamily="34" charset="0"/>
                <a:cs typeface="Verdana" panose="020B0604030504040204" pitchFamily="34" charset="0"/>
              </a:rPr>
              <a:t>En tot slot graag</a:t>
            </a:r>
          </a:p>
        </p:txBody>
      </p:sp>
    </p:spTree>
    <p:extLst>
      <p:ext uri="{BB962C8B-B14F-4D97-AF65-F5344CB8AC3E}">
        <p14:creationId xmlns:p14="http://schemas.microsoft.com/office/powerpoint/2010/main" val="258190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otdia">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7" name="Rechthoek 6"/>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0" name="Picture 2" descr="5056 GN PPsjabloon"/>
          <p:cNvPicPr>
            <a:picLocks noChangeAspect="1" noChangeArrowheads="1"/>
          </p:cNvPicPr>
          <p:nvPr userDrawn="1"/>
        </p:nvPicPr>
        <p:blipFill>
          <a:blip r:embed="rId3"/>
          <a:srcRect r="77114"/>
          <a:stretch>
            <a:fillRect/>
          </a:stretch>
        </p:blipFill>
        <p:spPr bwMode="auto">
          <a:xfrm>
            <a:off x="4" y="1211093"/>
            <a:ext cx="2447593" cy="5674291"/>
          </a:xfrm>
          <a:prstGeom prst="rect">
            <a:avLst/>
          </a:prstGeom>
          <a:noFill/>
          <a:ln w="9525">
            <a:noFill/>
            <a:miter lim="800000"/>
            <a:headEnd/>
            <a:tailEnd/>
          </a:ln>
        </p:spPr>
      </p:pic>
      <p:sp>
        <p:nvSpPr>
          <p:cNvPr id="13" name="Tekstvak 12"/>
          <p:cNvSpPr txBox="1"/>
          <p:nvPr userDrawn="1"/>
        </p:nvSpPr>
        <p:spPr>
          <a:xfrm>
            <a:off x="2639616" y="5013177"/>
            <a:ext cx="7680853" cy="2258567"/>
          </a:xfrm>
          <a:prstGeom prst="rect">
            <a:avLst/>
          </a:prstGeom>
          <a:noFill/>
        </p:spPr>
        <p:txBody>
          <a:bodyPr wrap="square" rtlCol="0">
            <a:spAutoFit/>
          </a:bodyPr>
          <a:lstStyle/>
          <a:p>
            <a:pPr lvl="0">
              <a:lnSpc>
                <a:spcPct val="150000"/>
              </a:lnSpc>
            </a:pPr>
            <a:r>
              <a:rPr lang="nl-NL" sz="1600" dirty="0" err="1">
                <a:latin typeface="Verdana" panose="020B0604030504040204" pitchFamily="34" charset="0"/>
                <a:ea typeface="Verdana" panose="020B0604030504040204" pitchFamily="34" charset="0"/>
                <a:cs typeface="Verdana" panose="020B0604030504040204" pitchFamily="34" charset="0"/>
              </a:rPr>
              <a:t>Barchman</a:t>
            </a:r>
            <a:r>
              <a:rPr lang="nl-NL" sz="1600" dirty="0">
                <a:latin typeface="Verdana" panose="020B0604030504040204" pitchFamily="34" charset="0"/>
                <a:ea typeface="Verdana" panose="020B0604030504040204" pitchFamily="34" charset="0"/>
                <a:cs typeface="Verdana" panose="020B0604030504040204" pitchFamily="34" charset="0"/>
              </a:rPr>
              <a:t> </a:t>
            </a:r>
            <a:r>
              <a:rPr lang="nl-NL" sz="1600" dirty="0" err="1">
                <a:latin typeface="Verdana" panose="020B0604030504040204" pitchFamily="34" charset="0"/>
                <a:ea typeface="Verdana" panose="020B0604030504040204" pitchFamily="34" charset="0"/>
                <a:cs typeface="Verdana" panose="020B0604030504040204" pitchFamily="34" charset="0"/>
              </a:rPr>
              <a:t>Wuytierslaan</a:t>
            </a:r>
            <a:r>
              <a:rPr lang="nl-NL" sz="1600" dirty="0">
                <a:latin typeface="Verdana" panose="020B0604030504040204" pitchFamily="34" charset="0"/>
                <a:ea typeface="Verdana" panose="020B0604030504040204" pitchFamily="34" charset="0"/>
                <a:cs typeface="Verdana" panose="020B0604030504040204" pitchFamily="34" charset="0"/>
              </a:rPr>
              <a:t> 10, 3818 LH Amersfoort,</a:t>
            </a:r>
            <a:r>
              <a:rPr lang="nl-NL" sz="1600" baseline="0" dirty="0">
                <a:latin typeface="Verdana" panose="020B0604030504040204" pitchFamily="34" charset="0"/>
                <a:ea typeface="Verdana" panose="020B0604030504040204" pitchFamily="34" charset="0"/>
                <a:cs typeface="Verdana" panose="020B0604030504040204" pitchFamily="34" charset="0"/>
              </a:rPr>
              <a:t> NL</a:t>
            </a:r>
            <a:endParaRPr lang="nl-NL" sz="1600" dirty="0">
              <a:latin typeface="Verdana" panose="020B0604030504040204" pitchFamily="34" charset="0"/>
              <a:ea typeface="Verdana" panose="020B0604030504040204" pitchFamily="34" charset="0"/>
              <a:cs typeface="Verdana" panose="020B0604030504040204" pitchFamily="34" charset="0"/>
            </a:endParaRP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Postbus 508, 3800 AM Amersfoort, NL</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+ 31 (0) 334 604 100</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info@geonovum.nl</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www.geonovum.nl</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@geonovum.nl</a:t>
            </a:r>
          </a:p>
        </p:txBody>
      </p:sp>
    </p:spTree>
    <p:extLst>
      <p:ext uri="{BB962C8B-B14F-4D97-AF65-F5344CB8AC3E}">
        <p14:creationId xmlns:p14="http://schemas.microsoft.com/office/powerpoint/2010/main" val="306684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0AB1D-94B2-4666-8B93-A2A34759ACA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9E4A95F-5F25-4BBD-9282-78D5D0A99A2B}"/>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B8BD973-3E26-44A7-80DB-3DA956F6D0D5}"/>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5" name="Tijdelijke aanduiding voor voettekst 4">
            <a:extLst>
              <a:ext uri="{FF2B5EF4-FFF2-40B4-BE49-F238E27FC236}">
                <a16:creationId xmlns:a16="http://schemas.microsoft.com/office/drawing/2014/main" id="{86C99A9A-6994-4C46-8B14-4B4912CD40E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FB10B98-1759-4703-B65C-A246E654E9C2}"/>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68372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75FC2-BC49-4686-8949-540D288E7CD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25480BFD-0E06-473E-9EE5-EA9368EC1B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0F2DAD2-6CE3-4055-BB87-5E04CAACB992}"/>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5" name="Tijdelijke aanduiding voor voettekst 4">
            <a:extLst>
              <a:ext uri="{FF2B5EF4-FFF2-40B4-BE49-F238E27FC236}">
                <a16:creationId xmlns:a16="http://schemas.microsoft.com/office/drawing/2014/main" id="{7B45DC09-4B25-4149-BBEE-2A206C3C4E9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02024D7-29C9-4A71-993F-1CD7283341EA}"/>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10050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BFDBC-E04E-479E-9DB9-F243EA2D6CC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25A963E-8B01-44B0-A408-A348DC27273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DB1CDEB-5B1D-48C4-85C1-DDF3D854DD7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1AF3D99-8A9A-4235-9864-D9812FB2E360}"/>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6" name="Tijdelijke aanduiding voor voettekst 5">
            <a:extLst>
              <a:ext uri="{FF2B5EF4-FFF2-40B4-BE49-F238E27FC236}">
                <a16:creationId xmlns:a16="http://schemas.microsoft.com/office/drawing/2014/main" id="{C1ABC8BF-7D3A-4B8D-9CD0-E1F3CF73698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B61FAB4-6681-45F9-B282-92988516558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205097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6B298-F609-4E18-B7C5-E452619E213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78C990C-3266-4D3F-9507-1FFE1FED0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40C93F7-CDD5-4242-A5E2-8D9CF5E4D6F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3EEDA6B-0A8D-44D5-9852-6D90FBFA8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C994556-E618-4CD1-AB63-7A113184920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23B79F26-FD3E-417C-9E7D-ABA79A66AF73}"/>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8" name="Tijdelijke aanduiding voor voettekst 7">
            <a:extLst>
              <a:ext uri="{FF2B5EF4-FFF2-40B4-BE49-F238E27FC236}">
                <a16:creationId xmlns:a16="http://schemas.microsoft.com/office/drawing/2014/main" id="{254B09D8-357D-46BF-8563-CA322A0C3BE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C3D10061-ACAD-4EBC-BE34-48695B407025}"/>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403144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5164D8-57B2-4E56-8C5E-F29BF203C63A}"/>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8B8F663B-0A26-4BC3-AB23-9698711F21E9}"/>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4" name="Tijdelijke aanduiding voor voettekst 3">
            <a:extLst>
              <a:ext uri="{FF2B5EF4-FFF2-40B4-BE49-F238E27FC236}">
                <a16:creationId xmlns:a16="http://schemas.microsoft.com/office/drawing/2014/main" id="{56573A1E-3B79-478A-A695-672812AAAFE3}"/>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44CD18A6-F0C6-40A7-A960-3D2302FF9D67}"/>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246357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8E657B4-5EEB-4A5D-8B64-7BC43B3DB635}"/>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3" name="Tijdelijke aanduiding voor voettekst 2">
            <a:extLst>
              <a:ext uri="{FF2B5EF4-FFF2-40B4-BE49-F238E27FC236}">
                <a16:creationId xmlns:a16="http://schemas.microsoft.com/office/drawing/2014/main" id="{E57901DC-D11B-408C-84B5-1496AFD7373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52FB85E-2B60-44DB-9778-40628E2BE14E}"/>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64230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822EE3-140F-4DCB-B29D-D240B43E279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B6E8692-C1F6-49A9-B731-554838F34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1120D6A7-A202-4650-9825-FFE9E237F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5FC1312-751B-46FE-9217-EAACA7EEEA4F}"/>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6" name="Tijdelijke aanduiding voor voettekst 5">
            <a:extLst>
              <a:ext uri="{FF2B5EF4-FFF2-40B4-BE49-F238E27FC236}">
                <a16:creationId xmlns:a16="http://schemas.microsoft.com/office/drawing/2014/main" id="{0641CB71-73DE-4436-8467-C7CE8C9950E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2F4155B-99C1-4845-B28E-8DC2D3254445}"/>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12065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6D73A-51EC-430B-9099-AC252BA9C9F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2798FAD-182E-4A45-9B6B-11E9F3820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0A95575-94CA-4440-88A1-79E078B08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0DB6F61-389E-4BB3-94A4-CD59A70CFEAB}"/>
              </a:ext>
            </a:extLst>
          </p:cNvPr>
          <p:cNvSpPr>
            <a:spLocks noGrp="1"/>
          </p:cNvSpPr>
          <p:nvPr>
            <p:ph type="dt" sz="half" idx="10"/>
          </p:nvPr>
        </p:nvSpPr>
        <p:spPr/>
        <p:txBody>
          <a:bodyPr/>
          <a:lstStyle/>
          <a:p>
            <a:fld id="{C51A2BA0-D605-4B73-854E-1A1D25016A50}" type="datetimeFigureOut">
              <a:rPr lang="nl-NL" smtClean="0"/>
              <a:t>3-9-2020</a:t>
            </a:fld>
            <a:endParaRPr lang="nl-NL"/>
          </a:p>
        </p:txBody>
      </p:sp>
      <p:sp>
        <p:nvSpPr>
          <p:cNvPr id="6" name="Tijdelijke aanduiding voor voettekst 5">
            <a:extLst>
              <a:ext uri="{FF2B5EF4-FFF2-40B4-BE49-F238E27FC236}">
                <a16:creationId xmlns:a16="http://schemas.microsoft.com/office/drawing/2014/main" id="{E559DEF5-B517-488A-AE9C-BA5EE3B4CA9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61D7D53-9CE6-410F-AE1B-35FDBD7F778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46671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FD8BDE0-5943-4067-9E63-A9B03B7E2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387FA2E8-3769-417F-B2DD-3F838936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F186E5E-F7F1-4E73-9AF2-610474C7B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A2BA0-D605-4B73-854E-1A1D25016A50}" type="datetimeFigureOut">
              <a:rPr lang="nl-NL" smtClean="0"/>
              <a:t>3-9-2020</a:t>
            </a:fld>
            <a:endParaRPr lang="nl-NL"/>
          </a:p>
        </p:txBody>
      </p:sp>
      <p:sp>
        <p:nvSpPr>
          <p:cNvPr id="5" name="Tijdelijke aanduiding voor voettekst 4">
            <a:extLst>
              <a:ext uri="{FF2B5EF4-FFF2-40B4-BE49-F238E27FC236}">
                <a16:creationId xmlns:a16="http://schemas.microsoft.com/office/drawing/2014/main" id="{2CBFF6C5-9113-4414-B696-C672A6546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3387F27-337E-4578-ACE4-E3B101DB8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0A6DE-DE07-415C-86F6-E6B8584D83DC}" type="slidenum">
              <a:rPr lang="nl-NL" smtClean="0"/>
              <a:t>‹nr.›</a:t>
            </a:fld>
            <a:endParaRPr lang="nl-NL"/>
          </a:p>
        </p:txBody>
      </p:sp>
    </p:spTree>
    <p:extLst>
      <p:ext uri="{BB962C8B-B14F-4D97-AF65-F5344CB8AC3E}">
        <p14:creationId xmlns:p14="http://schemas.microsoft.com/office/powerpoint/2010/main" val="356408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1133872"/>
            <a:ext cx="109728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09600" y="2276872"/>
            <a:ext cx="10972800" cy="4464496"/>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p:txBody>
      </p:sp>
      <p:pic>
        <p:nvPicPr>
          <p:cNvPr id="7" name="Afbeelding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8" name="Rechthoek 7"/>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1086139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p:txStyles>
    <p:titleStyle>
      <a:lvl1pPr algn="ctr" defTabSz="1219170" rtl="0" eaLnBrk="1" latinLnBrk="0" hangingPunct="1">
        <a:spcBef>
          <a:spcPct val="0"/>
        </a:spcBef>
        <a:buNone/>
        <a:defRPr sz="4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457189" indent="-457189" algn="l" defTabSz="1219170" rtl="0" eaLnBrk="1" latinLnBrk="0" hangingPunct="1">
        <a:spcBef>
          <a:spcPct val="20000"/>
        </a:spcBef>
        <a:buFont typeface="Wingdings" panose="05000000000000000000" pitchFamily="2" charset="2"/>
        <a:buChar char="§"/>
        <a:defRPr sz="4267"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3.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3.xml"/><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eonovum/imkl2015-review/issues/290" TargetMode="External"/><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ata.gwsw.nl/Basis/Duiker" TargetMode="External"/><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package" Target="../embeddings/Microsoft_Word_Document.docx"/><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buiten, gebouw, zitten, voorzijde&#10;&#10;Automatisch gegenereerde beschrijving">
            <a:extLst>
              <a:ext uri="{FF2B5EF4-FFF2-40B4-BE49-F238E27FC236}">
                <a16:creationId xmlns:a16="http://schemas.microsoft.com/office/drawing/2014/main" id="{02C795E5-F3E4-400A-B7A9-D417E48E8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843" y="0"/>
            <a:ext cx="9144000" cy="6858000"/>
          </a:xfrm>
          <a:prstGeom prst="rect">
            <a:avLst/>
          </a:prstGeom>
        </p:spPr>
      </p:pic>
      <p:sp>
        <p:nvSpPr>
          <p:cNvPr id="6" name="Rechthoek 5">
            <a:extLst>
              <a:ext uri="{FF2B5EF4-FFF2-40B4-BE49-F238E27FC236}">
                <a16:creationId xmlns:a16="http://schemas.microsoft.com/office/drawing/2014/main" id="{EC02A79A-93A1-4BE9-88AE-5F268D8A05D6}"/>
              </a:ext>
            </a:extLst>
          </p:cNvPr>
          <p:cNvSpPr/>
          <p:nvPr/>
        </p:nvSpPr>
        <p:spPr>
          <a:xfrm>
            <a:off x="484415" y="1293364"/>
            <a:ext cx="2275114" cy="1200329"/>
          </a:xfrm>
          <a:prstGeom prst="rect">
            <a:avLst/>
          </a:prstGeom>
        </p:spPr>
        <p:txBody>
          <a:bodyPr wrap="square">
            <a:spAutoFit/>
          </a:bodyPr>
          <a:lstStyle/>
          <a:p>
            <a:r>
              <a:rPr lang="nl-NL" sz="2400" b="1" dirty="0"/>
              <a:t>IMKL2.0</a:t>
            </a:r>
          </a:p>
          <a:p>
            <a:r>
              <a:rPr lang="nl-NL" sz="2400" b="1" dirty="0"/>
              <a:t>Consultatie verwerking</a:t>
            </a:r>
          </a:p>
        </p:txBody>
      </p:sp>
      <p:sp>
        <p:nvSpPr>
          <p:cNvPr id="4" name="Rechthoek 3">
            <a:extLst>
              <a:ext uri="{FF2B5EF4-FFF2-40B4-BE49-F238E27FC236}">
                <a16:creationId xmlns:a16="http://schemas.microsoft.com/office/drawing/2014/main" id="{63FB17B9-532C-488E-9C3A-D7427E09B923}"/>
              </a:ext>
            </a:extLst>
          </p:cNvPr>
          <p:cNvSpPr/>
          <p:nvPr/>
        </p:nvSpPr>
        <p:spPr>
          <a:xfrm>
            <a:off x="332015" y="6170164"/>
            <a:ext cx="2275114" cy="307777"/>
          </a:xfrm>
          <a:prstGeom prst="rect">
            <a:avLst/>
          </a:prstGeom>
        </p:spPr>
        <p:txBody>
          <a:bodyPr wrap="square">
            <a:spAutoFit/>
          </a:bodyPr>
          <a:lstStyle/>
          <a:p>
            <a:r>
              <a:rPr lang="nl-NL" sz="1400" b="1" dirty="0"/>
              <a:t>Vrijdag 4 september 2020</a:t>
            </a:r>
          </a:p>
        </p:txBody>
      </p:sp>
    </p:spTree>
    <p:extLst>
      <p:ext uri="{BB962C8B-B14F-4D97-AF65-F5344CB8AC3E}">
        <p14:creationId xmlns:p14="http://schemas.microsoft.com/office/powerpoint/2010/main" val="48479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BEFC48F9-9E2A-411F-A22C-A4D1D84DF36D}"/>
              </a:ext>
            </a:extLst>
          </p:cNvPr>
          <p:cNvPicPr>
            <a:picLocks noChangeAspect="1"/>
          </p:cNvPicPr>
          <p:nvPr/>
        </p:nvPicPr>
        <p:blipFill>
          <a:blip r:embed="rId2"/>
          <a:stretch>
            <a:fillRect/>
          </a:stretch>
        </p:blipFill>
        <p:spPr>
          <a:xfrm>
            <a:off x="352423" y="900113"/>
            <a:ext cx="11087100" cy="400050"/>
          </a:xfrm>
          <a:prstGeom prst="rect">
            <a:avLst/>
          </a:prstGeom>
        </p:spPr>
      </p:pic>
      <p:pic>
        <p:nvPicPr>
          <p:cNvPr id="8" name="Afbeelding 7">
            <a:extLst>
              <a:ext uri="{FF2B5EF4-FFF2-40B4-BE49-F238E27FC236}">
                <a16:creationId xmlns:a16="http://schemas.microsoft.com/office/drawing/2014/main" id="{EB448701-88E3-4926-9D61-360E4B5C44D0}"/>
              </a:ext>
            </a:extLst>
          </p:cNvPr>
          <p:cNvPicPr>
            <a:picLocks noChangeAspect="1"/>
          </p:cNvPicPr>
          <p:nvPr/>
        </p:nvPicPr>
        <p:blipFill>
          <a:blip r:embed="rId3"/>
          <a:stretch>
            <a:fillRect/>
          </a:stretch>
        </p:blipFill>
        <p:spPr>
          <a:xfrm>
            <a:off x="1728866" y="2928937"/>
            <a:ext cx="8105614" cy="3657600"/>
          </a:xfrm>
          <a:prstGeom prst="rect">
            <a:avLst/>
          </a:prstGeom>
        </p:spPr>
      </p:pic>
      <p:pic>
        <p:nvPicPr>
          <p:cNvPr id="9" name="Afbeelding 8">
            <a:extLst>
              <a:ext uri="{FF2B5EF4-FFF2-40B4-BE49-F238E27FC236}">
                <a16:creationId xmlns:a16="http://schemas.microsoft.com/office/drawing/2014/main" id="{74746F9B-1733-4DA1-9056-E9849B7BDE53}"/>
              </a:ext>
            </a:extLst>
          </p:cNvPr>
          <p:cNvPicPr>
            <a:picLocks noChangeAspect="1"/>
          </p:cNvPicPr>
          <p:nvPr/>
        </p:nvPicPr>
        <p:blipFill>
          <a:blip r:embed="rId4"/>
          <a:stretch>
            <a:fillRect/>
          </a:stretch>
        </p:blipFill>
        <p:spPr>
          <a:xfrm>
            <a:off x="0" y="1593056"/>
            <a:ext cx="12989725" cy="1023938"/>
          </a:xfrm>
          <a:prstGeom prst="rect">
            <a:avLst/>
          </a:prstGeom>
        </p:spPr>
      </p:pic>
      <p:sp>
        <p:nvSpPr>
          <p:cNvPr id="2" name="Tekstvak 1">
            <a:extLst>
              <a:ext uri="{FF2B5EF4-FFF2-40B4-BE49-F238E27FC236}">
                <a16:creationId xmlns:a16="http://schemas.microsoft.com/office/drawing/2014/main" id="{C80D9633-114D-4FE0-8DFC-8174048A3E14}"/>
              </a:ext>
            </a:extLst>
          </p:cNvPr>
          <p:cNvSpPr txBox="1"/>
          <p:nvPr/>
        </p:nvSpPr>
        <p:spPr>
          <a:xfrm>
            <a:off x="352423" y="237888"/>
            <a:ext cx="571500" cy="369332"/>
          </a:xfrm>
          <a:prstGeom prst="rect">
            <a:avLst/>
          </a:prstGeom>
          <a:noFill/>
        </p:spPr>
        <p:txBody>
          <a:bodyPr wrap="square" rtlCol="0">
            <a:spAutoFit/>
          </a:bodyPr>
          <a:lstStyle/>
          <a:p>
            <a:r>
              <a:rPr lang="nl-NL" dirty="0"/>
              <a:t>54</a:t>
            </a:r>
          </a:p>
        </p:txBody>
      </p:sp>
    </p:spTree>
    <p:extLst>
      <p:ext uri="{BB962C8B-B14F-4D97-AF65-F5344CB8AC3E}">
        <p14:creationId xmlns:p14="http://schemas.microsoft.com/office/powerpoint/2010/main" val="378426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B5178929-9300-4A84-8F25-5AB36BF62749}"/>
              </a:ext>
            </a:extLst>
          </p:cNvPr>
          <p:cNvPicPr>
            <a:picLocks noChangeAspect="1"/>
          </p:cNvPicPr>
          <p:nvPr/>
        </p:nvPicPr>
        <p:blipFill>
          <a:blip r:embed="rId2"/>
          <a:stretch>
            <a:fillRect/>
          </a:stretch>
        </p:blipFill>
        <p:spPr>
          <a:xfrm>
            <a:off x="552450" y="1400175"/>
            <a:ext cx="11087100" cy="400050"/>
          </a:xfrm>
          <a:prstGeom prst="rect">
            <a:avLst/>
          </a:prstGeom>
        </p:spPr>
      </p:pic>
      <p:pic>
        <p:nvPicPr>
          <p:cNvPr id="7" name="Afbeelding 6">
            <a:extLst>
              <a:ext uri="{FF2B5EF4-FFF2-40B4-BE49-F238E27FC236}">
                <a16:creationId xmlns:a16="http://schemas.microsoft.com/office/drawing/2014/main" id="{CA2FEA46-343C-4C04-8A4F-1C81E73A677B}"/>
              </a:ext>
            </a:extLst>
          </p:cNvPr>
          <p:cNvPicPr>
            <a:picLocks noChangeAspect="1"/>
          </p:cNvPicPr>
          <p:nvPr/>
        </p:nvPicPr>
        <p:blipFill>
          <a:blip r:embed="rId3"/>
          <a:stretch>
            <a:fillRect/>
          </a:stretch>
        </p:blipFill>
        <p:spPr>
          <a:xfrm>
            <a:off x="947737" y="2185987"/>
            <a:ext cx="6753225" cy="3686175"/>
          </a:xfrm>
          <a:prstGeom prst="rect">
            <a:avLst/>
          </a:prstGeom>
        </p:spPr>
      </p:pic>
      <p:pic>
        <p:nvPicPr>
          <p:cNvPr id="11" name="Afbeelding 10">
            <a:extLst>
              <a:ext uri="{FF2B5EF4-FFF2-40B4-BE49-F238E27FC236}">
                <a16:creationId xmlns:a16="http://schemas.microsoft.com/office/drawing/2014/main" id="{E5594E2E-B5F7-463E-9510-245584E6BE57}"/>
              </a:ext>
            </a:extLst>
          </p:cNvPr>
          <p:cNvPicPr>
            <a:picLocks noChangeAspect="1"/>
          </p:cNvPicPr>
          <p:nvPr/>
        </p:nvPicPr>
        <p:blipFill>
          <a:blip r:embed="rId4"/>
          <a:stretch>
            <a:fillRect/>
          </a:stretch>
        </p:blipFill>
        <p:spPr>
          <a:xfrm>
            <a:off x="703514" y="5922168"/>
            <a:ext cx="10936036" cy="671511"/>
          </a:xfrm>
          <a:prstGeom prst="rect">
            <a:avLst/>
          </a:prstGeom>
        </p:spPr>
      </p:pic>
      <p:sp>
        <p:nvSpPr>
          <p:cNvPr id="2" name="Tekstvak 1">
            <a:extLst>
              <a:ext uri="{FF2B5EF4-FFF2-40B4-BE49-F238E27FC236}">
                <a16:creationId xmlns:a16="http://schemas.microsoft.com/office/drawing/2014/main" id="{46965F0D-900A-4467-874B-7A44B9C3D219}"/>
              </a:ext>
            </a:extLst>
          </p:cNvPr>
          <p:cNvSpPr txBox="1"/>
          <p:nvPr/>
        </p:nvSpPr>
        <p:spPr>
          <a:xfrm>
            <a:off x="185739" y="328613"/>
            <a:ext cx="571500" cy="369332"/>
          </a:xfrm>
          <a:prstGeom prst="rect">
            <a:avLst/>
          </a:prstGeom>
          <a:noFill/>
        </p:spPr>
        <p:txBody>
          <a:bodyPr wrap="square" rtlCol="0">
            <a:spAutoFit/>
          </a:bodyPr>
          <a:lstStyle/>
          <a:p>
            <a:r>
              <a:rPr lang="nl-NL" dirty="0"/>
              <a:t>57</a:t>
            </a:r>
          </a:p>
        </p:txBody>
      </p:sp>
    </p:spTree>
    <p:extLst>
      <p:ext uri="{BB962C8B-B14F-4D97-AF65-F5344CB8AC3E}">
        <p14:creationId xmlns:p14="http://schemas.microsoft.com/office/powerpoint/2010/main" val="287634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CB8FFA1-5D28-4261-A6C1-21447F7BF821}"/>
              </a:ext>
            </a:extLst>
          </p:cNvPr>
          <p:cNvPicPr>
            <a:picLocks noChangeAspect="1"/>
          </p:cNvPicPr>
          <p:nvPr/>
        </p:nvPicPr>
        <p:blipFill>
          <a:blip r:embed="rId2"/>
          <a:stretch>
            <a:fillRect/>
          </a:stretch>
        </p:blipFill>
        <p:spPr>
          <a:xfrm>
            <a:off x="114300" y="1485900"/>
            <a:ext cx="12077700" cy="971550"/>
          </a:xfrm>
          <a:prstGeom prst="rect">
            <a:avLst/>
          </a:prstGeom>
        </p:spPr>
      </p:pic>
      <p:sp>
        <p:nvSpPr>
          <p:cNvPr id="7" name="Tekstvak 6">
            <a:extLst>
              <a:ext uri="{FF2B5EF4-FFF2-40B4-BE49-F238E27FC236}">
                <a16:creationId xmlns:a16="http://schemas.microsoft.com/office/drawing/2014/main" id="{36AFE56B-7D1C-4649-BD23-EDAA40E0D7F1}"/>
              </a:ext>
            </a:extLst>
          </p:cNvPr>
          <p:cNvSpPr txBox="1"/>
          <p:nvPr/>
        </p:nvSpPr>
        <p:spPr>
          <a:xfrm>
            <a:off x="2839640" y="3244333"/>
            <a:ext cx="6107906" cy="646331"/>
          </a:xfrm>
          <a:prstGeom prst="rect">
            <a:avLst/>
          </a:prstGeom>
          <a:noFill/>
        </p:spPr>
        <p:txBody>
          <a:bodyPr wrap="square">
            <a:spAutoFit/>
          </a:bodyPr>
          <a:lstStyle/>
          <a:p>
            <a:r>
              <a:rPr lang="nl-NL" dirty="0">
                <a:hlinkClick r:id="rId3"/>
              </a:rPr>
              <a:t>https://github.com/Geonovum/imkl2015-review/issues/290</a:t>
            </a:r>
            <a:endParaRPr lang="nl-NL" dirty="0"/>
          </a:p>
          <a:p>
            <a:endParaRPr lang="nl-NL" dirty="0"/>
          </a:p>
        </p:txBody>
      </p:sp>
      <p:sp>
        <p:nvSpPr>
          <p:cNvPr id="11" name="Tekstvak 10">
            <a:extLst>
              <a:ext uri="{FF2B5EF4-FFF2-40B4-BE49-F238E27FC236}">
                <a16:creationId xmlns:a16="http://schemas.microsoft.com/office/drawing/2014/main" id="{6BFF9BF8-7DFD-41DC-8311-BD795DB373AC}"/>
              </a:ext>
            </a:extLst>
          </p:cNvPr>
          <p:cNvSpPr txBox="1"/>
          <p:nvPr/>
        </p:nvSpPr>
        <p:spPr>
          <a:xfrm>
            <a:off x="2839640" y="4185121"/>
            <a:ext cx="6107906" cy="369332"/>
          </a:xfrm>
          <a:prstGeom prst="rect">
            <a:avLst/>
          </a:prstGeom>
          <a:noFill/>
        </p:spPr>
        <p:txBody>
          <a:bodyPr wrap="square">
            <a:spAutoFit/>
          </a:bodyPr>
          <a:lstStyle/>
          <a:p>
            <a:r>
              <a:rPr lang="nl-NL" b="0" i="0" dirty="0">
                <a:solidFill>
                  <a:srgbClr val="24292E"/>
                </a:solidFill>
                <a:effectLst/>
                <a:latin typeface="-apple-system"/>
              </a:rPr>
              <a:t>sld-dieptenap.xml</a:t>
            </a:r>
            <a:endParaRPr lang="nl-NL" dirty="0"/>
          </a:p>
        </p:txBody>
      </p:sp>
      <p:sp>
        <p:nvSpPr>
          <p:cNvPr id="13" name="Tekstvak 12">
            <a:extLst>
              <a:ext uri="{FF2B5EF4-FFF2-40B4-BE49-F238E27FC236}">
                <a16:creationId xmlns:a16="http://schemas.microsoft.com/office/drawing/2014/main" id="{C3BEE2C0-C161-4874-8F8B-0DBC73C7DBEC}"/>
              </a:ext>
            </a:extLst>
          </p:cNvPr>
          <p:cNvSpPr txBox="1"/>
          <p:nvPr/>
        </p:nvSpPr>
        <p:spPr>
          <a:xfrm>
            <a:off x="2839640" y="4848910"/>
            <a:ext cx="6107906" cy="646331"/>
          </a:xfrm>
          <a:prstGeom prst="rect">
            <a:avLst/>
          </a:prstGeom>
          <a:noFill/>
        </p:spPr>
        <p:txBody>
          <a:bodyPr wrap="square">
            <a:spAutoFit/>
          </a:bodyPr>
          <a:lstStyle/>
          <a:p>
            <a:r>
              <a:rPr lang="nl-NL" sz="1800" dirty="0">
                <a:solidFill>
                  <a:srgbClr val="000000"/>
                </a:solidFill>
                <a:highlight>
                  <a:srgbClr val="FFFFFF"/>
                </a:highlight>
                <a:latin typeface="Arial" panose="020B0604020202020204" pitchFamily="34" charset="0"/>
              </a:rPr>
              <a:t> </a:t>
            </a:r>
            <a:r>
              <a:rPr lang="nl-NL" sz="1800" dirty="0">
                <a:solidFill>
                  <a:srgbClr val="0000FF"/>
                </a:solidFill>
                <a:highlight>
                  <a:srgbClr val="FFFFFF"/>
                </a:highlight>
                <a:latin typeface="Arial" panose="020B0604020202020204" pitchFamily="34" charset="0"/>
              </a:rPr>
              <a:t>&lt;</a:t>
            </a:r>
            <a:r>
              <a:rPr lang="nl-NL" sz="1800" dirty="0" err="1">
                <a:solidFill>
                  <a:srgbClr val="800000"/>
                </a:solidFill>
                <a:highlight>
                  <a:srgbClr val="FFFFFF"/>
                </a:highlight>
                <a:latin typeface="Arial" panose="020B0604020202020204" pitchFamily="34" charset="0"/>
              </a:rPr>
              <a:t>VendorOption</a:t>
            </a:r>
            <a:r>
              <a:rPr lang="nl-NL" sz="1800" dirty="0">
                <a:solidFill>
                  <a:srgbClr val="FF0000"/>
                </a:solidFill>
                <a:highlight>
                  <a:srgbClr val="FFFFFF"/>
                </a:highlight>
                <a:latin typeface="Arial" panose="020B0604020202020204" pitchFamily="34" charset="0"/>
              </a:rPr>
              <a:t> name</a:t>
            </a:r>
            <a:r>
              <a:rPr lang="nl-NL" sz="1800" dirty="0">
                <a:solidFill>
                  <a:srgbClr val="0000FF"/>
                </a:solidFill>
                <a:highlight>
                  <a:srgbClr val="FFFFFF"/>
                </a:highlight>
                <a:latin typeface="Arial" panose="020B0604020202020204" pitchFamily="34" charset="0"/>
              </a:rPr>
              <a:t>="</a:t>
            </a:r>
            <a:r>
              <a:rPr lang="nl-NL" sz="1800" dirty="0" err="1">
                <a:solidFill>
                  <a:srgbClr val="000000"/>
                </a:solidFill>
                <a:highlight>
                  <a:srgbClr val="FFFFFF"/>
                </a:highlight>
                <a:latin typeface="Arial" panose="020B0604020202020204" pitchFamily="34" charset="0"/>
              </a:rPr>
              <a:t>conflictResolution</a:t>
            </a:r>
            <a:r>
              <a:rPr lang="nl-NL" sz="1800" dirty="0">
                <a:solidFill>
                  <a:srgbClr val="0000FF"/>
                </a:solidFill>
                <a:highlight>
                  <a:srgbClr val="FFFFFF"/>
                </a:highlight>
                <a:latin typeface="Arial" panose="020B0604020202020204" pitchFamily="34" charset="0"/>
              </a:rPr>
              <a:t>"&gt;</a:t>
            </a:r>
            <a:r>
              <a:rPr lang="nl-NL" sz="1800" dirty="0" err="1">
                <a:solidFill>
                  <a:srgbClr val="000000"/>
                </a:solidFill>
                <a:highlight>
                  <a:srgbClr val="FFFFFF"/>
                </a:highlight>
                <a:latin typeface="Arial" panose="020B0604020202020204" pitchFamily="34" charset="0"/>
              </a:rPr>
              <a:t>false</a:t>
            </a:r>
            <a:r>
              <a:rPr lang="nl-NL" sz="1800" dirty="0">
                <a:solidFill>
                  <a:srgbClr val="0000FF"/>
                </a:solidFill>
                <a:highlight>
                  <a:srgbClr val="FFFFFF"/>
                </a:highlight>
                <a:latin typeface="Arial" panose="020B0604020202020204" pitchFamily="34" charset="0"/>
              </a:rPr>
              <a:t>&lt;/</a:t>
            </a:r>
            <a:r>
              <a:rPr lang="nl-NL" sz="1800" dirty="0" err="1">
                <a:solidFill>
                  <a:srgbClr val="800000"/>
                </a:solidFill>
                <a:highlight>
                  <a:srgbClr val="FFFFFF"/>
                </a:highlight>
                <a:latin typeface="Arial" panose="020B0604020202020204" pitchFamily="34" charset="0"/>
              </a:rPr>
              <a:t>VendorOption</a:t>
            </a:r>
            <a:r>
              <a:rPr lang="nl-NL" sz="1800" dirty="0">
                <a:solidFill>
                  <a:srgbClr val="0000FF"/>
                </a:solidFill>
                <a:highlight>
                  <a:srgbClr val="FFFFFF"/>
                </a:highlight>
                <a:latin typeface="Arial" panose="020B0604020202020204" pitchFamily="34" charset="0"/>
              </a:rPr>
              <a:t>&gt;</a:t>
            </a:r>
            <a:endParaRPr lang="nl-NL" dirty="0"/>
          </a:p>
        </p:txBody>
      </p:sp>
      <p:sp>
        <p:nvSpPr>
          <p:cNvPr id="2" name="Tekstvak 1">
            <a:extLst>
              <a:ext uri="{FF2B5EF4-FFF2-40B4-BE49-F238E27FC236}">
                <a16:creationId xmlns:a16="http://schemas.microsoft.com/office/drawing/2014/main" id="{45A074D5-1B63-45C0-BAC8-4D99E58F959B}"/>
              </a:ext>
            </a:extLst>
          </p:cNvPr>
          <p:cNvSpPr txBox="1"/>
          <p:nvPr/>
        </p:nvSpPr>
        <p:spPr>
          <a:xfrm>
            <a:off x="185739" y="328613"/>
            <a:ext cx="571500" cy="369332"/>
          </a:xfrm>
          <a:prstGeom prst="rect">
            <a:avLst/>
          </a:prstGeom>
          <a:noFill/>
        </p:spPr>
        <p:txBody>
          <a:bodyPr wrap="square" rtlCol="0">
            <a:spAutoFit/>
          </a:bodyPr>
          <a:lstStyle/>
          <a:p>
            <a:r>
              <a:rPr lang="nl-NL" dirty="0"/>
              <a:t>60</a:t>
            </a:r>
          </a:p>
        </p:txBody>
      </p:sp>
    </p:spTree>
    <p:extLst>
      <p:ext uri="{BB962C8B-B14F-4D97-AF65-F5344CB8AC3E}">
        <p14:creationId xmlns:p14="http://schemas.microsoft.com/office/powerpoint/2010/main" val="20428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4AF02AF-77F4-4320-9488-314EEE8DB6E6}"/>
              </a:ext>
            </a:extLst>
          </p:cNvPr>
          <p:cNvPicPr>
            <a:picLocks noChangeAspect="1"/>
          </p:cNvPicPr>
          <p:nvPr/>
        </p:nvPicPr>
        <p:blipFill>
          <a:blip r:embed="rId2"/>
          <a:stretch>
            <a:fillRect/>
          </a:stretch>
        </p:blipFill>
        <p:spPr>
          <a:xfrm>
            <a:off x="0" y="1419225"/>
            <a:ext cx="12077700" cy="590550"/>
          </a:xfrm>
          <a:prstGeom prst="rect">
            <a:avLst/>
          </a:prstGeom>
        </p:spPr>
      </p:pic>
      <p:pic>
        <p:nvPicPr>
          <p:cNvPr id="7" name="Afbeelding 6">
            <a:extLst>
              <a:ext uri="{FF2B5EF4-FFF2-40B4-BE49-F238E27FC236}">
                <a16:creationId xmlns:a16="http://schemas.microsoft.com/office/drawing/2014/main" id="{47E08A9D-B7E7-4938-A915-D75EB4C13EAC}"/>
              </a:ext>
            </a:extLst>
          </p:cNvPr>
          <p:cNvPicPr>
            <a:picLocks noChangeAspect="1"/>
          </p:cNvPicPr>
          <p:nvPr/>
        </p:nvPicPr>
        <p:blipFill>
          <a:blip r:embed="rId3"/>
          <a:stretch>
            <a:fillRect/>
          </a:stretch>
        </p:blipFill>
        <p:spPr>
          <a:xfrm>
            <a:off x="1106804" y="2595562"/>
            <a:ext cx="8222934" cy="2119313"/>
          </a:xfrm>
          <a:prstGeom prst="rect">
            <a:avLst/>
          </a:prstGeom>
        </p:spPr>
      </p:pic>
      <p:sp>
        <p:nvSpPr>
          <p:cNvPr id="2" name="Tekstvak 1">
            <a:extLst>
              <a:ext uri="{FF2B5EF4-FFF2-40B4-BE49-F238E27FC236}">
                <a16:creationId xmlns:a16="http://schemas.microsoft.com/office/drawing/2014/main" id="{8617713D-F685-4E0B-A927-68FF58BD9976}"/>
              </a:ext>
            </a:extLst>
          </p:cNvPr>
          <p:cNvSpPr txBox="1"/>
          <p:nvPr/>
        </p:nvSpPr>
        <p:spPr>
          <a:xfrm>
            <a:off x="185739" y="328613"/>
            <a:ext cx="571500" cy="369332"/>
          </a:xfrm>
          <a:prstGeom prst="rect">
            <a:avLst/>
          </a:prstGeom>
          <a:noFill/>
        </p:spPr>
        <p:txBody>
          <a:bodyPr wrap="square" rtlCol="0">
            <a:spAutoFit/>
          </a:bodyPr>
          <a:lstStyle/>
          <a:p>
            <a:r>
              <a:rPr lang="nl-NL" dirty="0"/>
              <a:t>66</a:t>
            </a:r>
          </a:p>
        </p:txBody>
      </p:sp>
    </p:spTree>
    <p:extLst>
      <p:ext uri="{BB962C8B-B14F-4D97-AF65-F5344CB8AC3E}">
        <p14:creationId xmlns:p14="http://schemas.microsoft.com/office/powerpoint/2010/main" val="3020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DFCB0B9-E9E1-4D4F-B3D7-AB851F019932}"/>
              </a:ext>
            </a:extLst>
          </p:cNvPr>
          <p:cNvPicPr>
            <a:picLocks noChangeAspect="1"/>
          </p:cNvPicPr>
          <p:nvPr/>
        </p:nvPicPr>
        <p:blipFill>
          <a:blip r:embed="rId2"/>
          <a:stretch>
            <a:fillRect/>
          </a:stretch>
        </p:blipFill>
        <p:spPr>
          <a:xfrm>
            <a:off x="57150" y="0"/>
            <a:ext cx="12077700" cy="2876550"/>
          </a:xfrm>
          <a:prstGeom prst="rect">
            <a:avLst/>
          </a:prstGeom>
        </p:spPr>
      </p:pic>
      <p:sp>
        <p:nvSpPr>
          <p:cNvPr id="7" name="Tekstvak 6">
            <a:extLst>
              <a:ext uri="{FF2B5EF4-FFF2-40B4-BE49-F238E27FC236}">
                <a16:creationId xmlns:a16="http://schemas.microsoft.com/office/drawing/2014/main" id="{C1BF0C02-5938-4EDB-B59C-B5CAC29C8C3A}"/>
              </a:ext>
            </a:extLst>
          </p:cNvPr>
          <p:cNvSpPr txBox="1"/>
          <p:nvPr/>
        </p:nvSpPr>
        <p:spPr>
          <a:xfrm>
            <a:off x="139303" y="3429000"/>
            <a:ext cx="11619310" cy="923330"/>
          </a:xfrm>
          <a:prstGeom prst="rect">
            <a:avLst/>
          </a:prstGeom>
          <a:noFill/>
        </p:spPr>
        <p:txBody>
          <a:bodyPr wrap="square">
            <a:spAutoFit/>
          </a:bodyPr>
          <a:lstStyle/>
          <a:p>
            <a:r>
              <a:rPr lang="nl-NL" dirty="0"/>
              <a:t>Gewenst is dat aangegeven kan worden als een deel van een leiding door een duiker (uit de BGT) loopt en dat duikers herkenbaar op te nemen zijn in een leidingenkaart. Mogelijk zou het een waarde bij </a:t>
            </a:r>
            <a:r>
              <a:rPr lang="nl-NL" dirty="0" err="1"/>
              <a:t>RioolleidingTypeValue</a:t>
            </a:r>
            <a:r>
              <a:rPr lang="nl-NL" dirty="0"/>
              <a:t>/</a:t>
            </a:r>
            <a:r>
              <a:rPr lang="nl-NL" dirty="0" err="1"/>
              <a:t>WaterTypeIMKLValue</a:t>
            </a:r>
            <a:r>
              <a:rPr lang="nl-NL" dirty="0"/>
              <a:t> moeten zijn of een bepaald type container (welke?).</a:t>
            </a:r>
          </a:p>
        </p:txBody>
      </p:sp>
      <p:sp>
        <p:nvSpPr>
          <p:cNvPr id="9" name="Tekstvak 8">
            <a:extLst>
              <a:ext uri="{FF2B5EF4-FFF2-40B4-BE49-F238E27FC236}">
                <a16:creationId xmlns:a16="http://schemas.microsoft.com/office/drawing/2014/main" id="{D97BC6EC-2CBD-404A-A7BA-4A82257EE009}"/>
              </a:ext>
            </a:extLst>
          </p:cNvPr>
          <p:cNvSpPr txBox="1"/>
          <p:nvPr/>
        </p:nvSpPr>
        <p:spPr>
          <a:xfrm>
            <a:off x="139303" y="4418142"/>
            <a:ext cx="11913394" cy="1754326"/>
          </a:xfrm>
          <a:prstGeom prst="rect">
            <a:avLst/>
          </a:prstGeom>
          <a:noFill/>
        </p:spPr>
        <p:txBody>
          <a:bodyPr wrap="square">
            <a:spAutoFit/>
          </a:bodyPr>
          <a:lstStyle/>
          <a:p>
            <a:r>
              <a:rPr lang="nl-NL" dirty="0">
                <a:highlight>
                  <a:srgbClr val="FFFF00"/>
                </a:highlight>
              </a:rPr>
              <a:t>Is een duiker een </a:t>
            </a:r>
            <a:r>
              <a:rPr lang="nl-NL" dirty="0" err="1">
                <a:highlight>
                  <a:srgbClr val="FFFF00"/>
                </a:highlight>
              </a:rPr>
              <a:t>KabelEnfLeidingContainer</a:t>
            </a:r>
            <a:r>
              <a:rPr lang="nl-NL" dirty="0">
                <a:highlight>
                  <a:srgbClr val="FFFF00"/>
                </a:highlight>
              </a:rPr>
              <a:t>?</a:t>
            </a:r>
          </a:p>
          <a:p>
            <a:r>
              <a:rPr lang="nl-NL" dirty="0">
                <a:highlight>
                  <a:srgbClr val="FFFF00"/>
                </a:highlight>
              </a:rPr>
              <a:t>Duikers leggen is wel een soort werkzaamheid. Bij welk thema? Bij wie in beheer?</a:t>
            </a:r>
          </a:p>
          <a:p>
            <a:r>
              <a:rPr lang="nl-NL" dirty="0" err="1">
                <a:highlight>
                  <a:srgbClr val="FFFF00"/>
                </a:highlight>
              </a:rPr>
              <a:t>IMGeo:Duiker</a:t>
            </a:r>
            <a:r>
              <a:rPr lang="nl-NL" dirty="0">
                <a:highlight>
                  <a:srgbClr val="FFFF00"/>
                </a:highlight>
              </a:rPr>
              <a:t>: Kunstmatige doorstroomopening onder een rivier; kanaal weg enz., die een functie vervult in de waterhuishouding. In GWSW:  Duiker is een type Leiding. </a:t>
            </a:r>
            <a:r>
              <a:rPr lang="nl-NL" dirty="0">
                <a:highlight>
                  <a:srgbClr val="FFFF00"/>
                </a:highlight>
                <a:hlinkClick r:id="rId3"/>
              </a:rPr>
              <a:t>https://data.gwsw.nl/Basis/Duiker</a:t>
            </a:r>
            <a:endParaRPr lang="nl-NL" dirty="0">
              <a:highlight>
                <a:srgbClr val="FFFF00"/>
              </a:highlight>
            </a:endParaRPr>
          </a:p>
          <a:p>
            <a:endParaRPr lang="nl-NL" dirty="0"/>
          </a:p>
          <a:p>
            <a:r>
              <a:rPr lang="nl-NL" dirty="0">
                <a:highlight>
                  <a:srgbClr val="FFFF00"/>
                </a:highlight>
              </a:rPr>
              <a:t>Voorstel: neem duiker op als </a:t>
            </a:r>
            <a:r>
              <a:rPr lang="nl-NL" dirty="0" err="1">
                <a:highlight>
                  <a:srgbClr val="FFFF00"/>
                </a:highlight>
              </a:rPr>
              <a:t>duct</a:t>
            </a:r>
            <a:r>
              <a:rPr lang="nl-NL" dirty="0">
                <a:highlight>
                  <a:srgbClr val="FFFF00"/>
                </a:highlight>
              </a:rPr>
              <a:t>. Neem bij </a:t>
            </a:r>
            <a:r>
              <a:rPr lang="nl-NL" dirty="0" err="1">
                <a:highlight>
                  <a:srgbClr val="FFFF00"/>
                </a:highlight>
              </a:rPr>
              <a:t>KabelEnfLeidingContainer</a:t>
            </a:r>
            <a:r>
              <a:rPr lang="nl-NL" dirty="0">
                <a:highlight>
                  <a:srgbClr val="FFFF00"/>
                </a:highlight>
              </a:rPr>
              <a:t> een verwijzing op naar </a:t>
            </a:r>
            <a:r>
              <a:rPr lang="nl-NL" dirty="0" err="1">
                <a:highlight>
                  <a:srgbClr val="FFFF00"/>
                </a:highlight>
              </a:rPr>
              <a:t>BGTid</a:t>
            </a:r>
            <a:endParaRPr lang="nl-NL" dirty="0">
              <a:highlight>
                <a:srgbClr val="FFFF00"/>
              </a:highlight>
            </a:endParaRPr>
          </a:p>
        </p:txBody>
      </p:sp>
      <p:sp>
        <p:nvSpPr>
          <p:cNvPr id="11" name="Tekstvak 10">
            <a:extLst>
              <a:ext uri="{FF2B5EF4-FFF2-40B4-BE49-F238E27FC236}">
                <a16:creationId xmlns:a16="http://schemas.microsoft.com/office/drawing/2014/main" id="{CEB93CE5-9E16-46A5-A261-A55E0D8F0B30}"/>
              </a:ext>
            </a:extLst>
          </p:cNvPr>
          <p:cNvSpPr txBox="1"/>
          <p:nvPr/>
        </p:nvSpPr>
        <p:spPr>
          <a:xfrm>
            <a:off x="139303" y="2993856"/>
            <a:ext cx="6107906" cy="369332"/>
          </a:xfrm>
          <a:prstGeom prst="rect">
            <a:avLst/>
          </a:prstGeom>
          <a:noFill/>
        </p:spPr>
        <p:txBody>
          <a:bodyPr wrap="square">
            <a:spAutoFit/>
          </a:bodyPr>
          <a:lstStyle/>
          <a:p>
            <a:r>
              <a:rPr lang="nl-NL" b="1" dirty="0"/>
              <a:t>Waarde "duiker" ontbreekt</a:t>
            </a:r>
          </a:p>
        </p:txBody>
      </p:sp>
      <p:sp>
        <p:nvSpPr>
          <p:cNvPr id="2" name="Tekstvak 1">
            <a:extLst>
              <a:ext uri="{FF2B5EF4-FFF2-40B4-BE49-F238E27FC236}">
                <a16:creationId xmlns:a16="http://schemas.microsoft.com/office/drawing/2014/main" id="{20E558EA-F2F1-4AA5-862C-58511843597A}"/>
              </a:ext>
            </a:extLst>
          </p:cNvPr>
          <p:cNvSpPr txBox="1"/>
          <p:nvPr/>
        </p:nvSpPr>
        <p:spPr>
          <a:xfrm>
            <a:off x="185739" y="328613"/>
            <a:ext cx="571500" cy="369332"/>
          </a:xfrm>
          <a:prstGeom prst="rect">
            <a:avLst/>
          </a:prstGeom>
          <a:noFill/>
        </p:spPr>
        <p:txBody>
          <a:bodyPr wrap="square" rtlCol="0">
            <a:spAutoFit/>
          </a:bodyPr>
          <a:lstStyle/>
          <a:p>
            <a:r>
              <a:rPr lang="nl-NL" dirty="0"/>
              <a:t>67</a:t>
            </a:r>
          </a:p>
        </p:txBody>
      </p:sp>
    </p:spTree>
    <p:extLst>
      <p:ext uri="{BB962C8B-B14F-4D97-AF65-F5344CB8AC3E}">
        <p14:creationId xmlns:p14="http://schemas.microsoft.com/office/powerpoint/2010/main" val="384380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7256726B-2F61-49BA-A442-F0320A55958F}"/>
              </a:ext>
            </a:extLst>
          </p:cNvPr>
          <p:cNvPicPr>
            <a:picLocks noChangeAspect="1"/>
          </p:cNvPicPr>
          <p:nvPr/>
        </p:nvPicPr>
        <p:blipFill>
          <a:blip r:embed="rId2"/>
          <a:stretch>
            <a:fillRect/>
          </a:stretch>
        </p:blipFill>
        <p:spPr>
          <a:xfrm>
            <a:off x="366713" y="0"/>
            <a:ext cx="11087100" cy="2686050"/>
          </a:xfrm>
          <a:prstGeom prst="rect">
            <a:avLst/>
          </a:prstGeom>
        </p:spPr>
      </p:pic>
      <p:sp>
        <p:nvSpPr>
          <p:cNvPr id="7" name="Tekstvak 6">
            <a:extLst>
              <a:ext uri="{FF2B5EF4-FFF2-40B4-BE49-F238E27FC236}">
                <a16:creationId xmlns:a16="http://schemas.microsoft.com/office/drawing/2014/main" id="{AD06D954-96A7-4117-9F9E-1025CC66E64C}"/>
              </a:ext>
            </a:extLst>
          </p:cNvPr>
          <p:cNvSpPr txBox="1"/>
          <p:nvPr/>
        </p:nvSpPr>
        <p:spPr>
          <a:xfrm>
            <a:off x="366713" y="3132716"/>
            <a:ext cx="11687175" cy="1477328"/>
          </a:xfrm>
          <a:prstGeom prst="rect">
            <a:avLst/>
          </a:prstGeom>
          <a:noFill/>
        </p:spPr>
        <p:txBody>
          <a:bodyPr wrap="square">
            <a:spAutoFit/>
          </a:bodyPr>
          <a:lstStyle/>
          <a:p>
            <a:r>
              <a:rPr lang="nl-NL" dirty="0"/>
              <a:t>Het is gewenst om trafo's uit de BGT op te nemen in de leidingkaart. Grote trafo's zijn panden in de BGT en kunnen als technisch gebouw in IMKL worden opgenomen. Kasten met kleine trafo's zijn in de BGT is dit een overig bouwwerk met </a:t>
            </a:r>
            <a:r>
              <a:rPr lang="nl-NL" dirty="0" err="1"/>
              <a:t>attribut</a:t>
            </a:r>
            <a:r>
              <a:rPr lang="nl-NL" dirty="0"/>
              <a:t> type= "lage trafo". Het is nu niet </a:t>
            </a:r>
            <a:r>
              <a:rPr lang="nl-NL" dirty="0" err="1"/>
              <a:t>duidelijkals</a:t>
            </a:r>
            <a:r>
              <a:rPr lang="nl-NL" dirty="0"/>
              <a:t> welke entiteit deze herkenbaar op te nemen zijn. Mogelijk als Kast, hoewel het in de BGT geen Kast is, of anders als </a:t>
            </a:r>
            <a:r>
              <a:rPr lang="nl-NL" dirty="0" err="1"/>
              <a:t>Appurtenance</a:t>
            </a:r>
            <a:r>
              <a:rPr lang="nl-NL" dirty="0"/>
              <a:t>, maar dan is er geen passende attribuutwaarde en kan de BGT-</a:t>
            </a:r>
            <a:r>
              <a:rPr lang="nl-NL" dirty="0" err="1"/>
              <a:t>id</a:t>
            </a:r>
            <a:r>
              <a:rPr lang="nl-NL" dirty="0"/>
              <a:t> niet worden opgenomen.</a:t>
            </a:r>
          </a:p>
        </p:txBody>
      </p:sp>
      <p:sp>
        <p:nvSpPr>
          <p:cNvPr id="9" name="Tekstvak 8">
            <a:extLst>
              <a:ext uri="{FF2B5EF4-FFF2-40B4-BE49-F238E27FC236}">
                <a16:creationId xmlns:a16="http://schemas.microsoft.com/office/drawing/2014/main" id="{2AC31088-6894-4E7A-B939-4F1932C9144A}"/>
              </a:ext>
            </a:extLst>
          </p:cNvPr>
          <p:cNvSpPr txBox="1"/>
          <p:nvPr/>
        </p:nvSpPr>
        <p:spPr>
          <a:xfrm>
            <a:off x="366713" y="5056710"/>
            <a:ext cx="10306050" cy="1200329"/>
          </a:xfrm>
          <a:prstGeom prst="rect">
            <a:avLst/>
          </a:prstGeom>
          <a:noFill/>
        </p:spPr>
        <p:txBody>
          <a:bodyPr wrap="square">
            <a:spAutoFit/>
          </a:bodyPr>
          <a:lstStyle/>
          <a:p>
            <a:r>
              <a:rPr lang="nl-NL" dirty="0">
                <a:highlight>
                  <a:srgbClr val="FFFF00"/>
                </a:highlight>
              </a:rPr>
              <a:t>lage trafo als </a:t>
            </a:r>
            <a:r>
              <a:rPr lang="nl-NL" dirty="0" err="1">
                <a:highlight>
                  <a:srgbClr val="FFFF00"/>
                </a:highlight>
              </a:rPr>
              <a:t>Appurtenance</a:t>
            </a:r>
            <a:r>
              <a:rPr lang="nl-NL" dirty="0">
                <a:highlight>
                  <a:srgbClr val="FFFF00"/>
                </a:highlight>
              </a:rPr>
              <a:t> of als </a:t>
            </a:r>
            <a:r>
              <a:rPr lang="nl-NL" dirty="0" err="1">
                <a:highlight>
                  <a:srgbClr val="FFFF00"/>
                </a:highlight>
              </a:rPr>
              <a:t>ContainerLeidingelement</a:t>
            </a:r>
            <a:r>
              <a:rPr lang="nl-NL" dirty="0">
                <a:highlight>
                  <a:srgbClr val="FFFF00"/>
                </a:highlight>
              </a:rPr>
              <a:t>?</a:t>
            </a:r>
          </a:p>
          <a:p>
            <a:r>
              <a:rPr lang="nl-NL" dirty="0">
                <a:highlight>
                  <a:srgbClr val="FFFF00"/>
                </a:highlight>
              </a:rPr>
              <a:t>Trafo is nu geen leidingelement. </a:t>
            </a:r>
          </a:p>
          <a:p>
            <a:r>
              <a:rPr lang="nl-NL" dirty="0">
                <a:highlight>
                  <a:srgbClr val="FFFF00"/>
                </a:highlight>
              </a:rPr>
              <a:t>Een kast is geen trafo. Een kast kan een trafo bevatten.</a:t>
            </a:r>
          </a:p>
          <a:p>
            <a:r>
              <a:rPr lang="nl-NL" dirty="0">
                <a:highlight>
                  <a:srgbClr val="FFFF00"/>
                </a:highlight>
              </a:rPr>
              <a:t>BGT_ID opnemen bij </a:t>
            </a:r>
            <a:r>
              <a:rPr lang="nl-NL" dirty="0" err="1">
                <a:highlight>
                  <a:srgbClr val="FFFF00"/>
                </a:highlight>
              </a:rPr>
              <a:t>Appurtenance</a:t>
            </a:r>
            <a:r>
              <a:rPr lang="nl-NL" dirty="0">
                <a:highlight>
                  <a:srgbClr val="FFFF00"/>
                </a:highlight>
              </a:rPr>
              <a:t>.</a:t>
            </a:r>
          </a:p>
        </p:txBody>
      </p:sp>
      <p:sp>
        <p:nvSpPr>
          <p:cNvPr id="11" name="Tekstvak 10">
            <a:extLst>
              <a:ext uri="{FF2B5EF4-FFF2-40B4-BE49-F238E27FC236}">
                <a16:creationId xmlns:a16="http://schemas.microsoft.com/office/drawing/2014/main" id="{95C48D8F-1780-4483-B9E0-885326C57A4B}"/>
              </a:ext>
            </a:extLst>
          </p:cNvPr>
          <p:cNvSpPr txBox="1"/>
          <p:nvPr/>
        </p:nvSpPr>
        <p:spPr>
          <a:xfrm>
            <a:off x="366713" y="2724717"/>
            <a:ext cx="6107906" cy="369332"/>
          </a:xfrm>
          <a:prstGeom prst="rect">
            <a:avLst/>
          </a:prstGeom>
          <a:noFill/>
        </p:spPr>
        <p:txBody>
          <a:bodyPr wrap="square">
            <a:spAutoFit/>
          </a:bodyPr>
          <a:lstStyle/>
          <a:p>
            <a:r>
              <a:rPr lang="nl-NL" b="1" dirty="0"/>
              <a:t>Waarde "lage trafo" ontbreekt</a:t>
            </a:r>
          </a:p>
        </p:txBody>
      </p:sp>
      <p:sp>
        <p:nvSpPr>
          <p:cNvPr id="2" name="Tekstvak 1">
            <a:extLst>
              <a:ext uri="{FF2B5EF4-FFF2-40B4-BE49-F238E27FC236}">
                <a16:creationId xmlns:a16="http://schemas.microsoft.com/office/drawing/2014/main" id="{B02ADC2C-142C-4575-AADE-E84A6D6E0B40}"/>
              </a:ext>
            </a:extLst>
          </p:cNvPr>
          <p:cNvSpPr txBox="1"/>
          <p:nvPr/>
        </p:nvSpPr>
        <p:spPr>
          <a:xfrm>
            <a:off x="366713" y="600961"/>
            <a:ext cx="571500" cy="369332"/>
          </a:xfrm>
          <a:prstGeom prst="rect">
            <a:avLst/>
          </a:prstGeom>
          <a:noFill/>
        </p:spPr>
        <p:txBody>
          <a:bodyPr wrap="square" rtlCol="0">
            <a:spAutoFit/>
          </a:bodyPr>
          <a:lstStyle/>
          <a:p>
            <a:r>
              <a:rPr lang="nl-NL" dirty="0"/>
              <a:t>68</a:t>
            </a:r>
          </a:p>
        </p:txBody>
      </p:sp>
    </p:spTree>
    <p:extLst>
      <p:ext uri="{BB962C8B-B14F-4D97-AF65-F5344CB8AC3E}">
        <p14:creationId xmlns:p14="http://schemas.microsoft.com/office/powerpoint/2010/main" val="379565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E81E3FCA-F2C7-476C-846B-301629FD068D}"/>
              </a:ext>
            </a:extLst>
          </p:cNvPr>
          <p:cNvPicPr>
            <a:picLocks noChangeAspect="1"/>
          </p:cNvPicPr>
          <p:nvPr/>
        </p:nvPicPr>
        <p:blipFill>
          <a:blip r:embed="rId2"/>
          <a:stretch>
            <a:fillRect/>
          </a:stretch>
        </p:blipFill>
        <p:spPr>
          <a:xfrm>
            <a:off x="409575" y="1319212"/>
            <a:ext cx="11087100" cy="590550"/>
          </a:xfrm>
          <a:prstGeom prst="rect">
            <a:avLst/>
          </a:prstGeom>
        </p:spPr>
      </p:pic>
      <p:sp>
        <p:nvSpPr>
          <p:cNvPr id="7" name="Tekstvak 6">
            <a:extLst>
              <a:ext uri="{FF2B5EF4-FFF2-40B4-BE49-F238E27FC236}">
                <a16:creationId xmlns:a16="http://schemas.microsoft.com/office/drawing/2014/main" id="{F202D735-1CBB-45F1-9EB5-AB91112BFA0B}"/>
              </a:ext>
            </a:extLst>
          </p:cNvPr>
          <p:cNvSpPr txBox="1"/>
          <p:nvPr/>
        </p:nvSpPr>
        <p:spPr>
          <a:xfrm>
            <a:off x="409575" y="2272784"/>
            <a:ext cx="6107906" cy="369332"/>
          </a:xfrm>
          <a:prstGeom prst="rect">
            <a:avLst/>
          </a:prstGeom>
          <a:noFill/>
        </p:spPr>
        <p:txBody>
          <a:bodyPr wrap="square">
            <a:spAutoFit/>
          </a:bodyPr>
          <a:lstStyle/>
          <a:p>
            <a:r>
              <a:rPr lang="nl-NL" b="1" dirty="0"/>
              <a:t>Waarde "terugslagklep" ontbreekt</a:t>
            </a:r>
          </a:p>
        </p:txBody>
      </p:sp>
      <p:sp>
        <p:nvSpPr>
          <p:cNvPr id="9" name="Tekstvak 8">
            <a:extLst>
              <a:ext uri="{FF2B5EF4-FFF2-40B4-BE49-F238E27FC236}">
                <a16:creationId xmlns:a16="http://schemas.microsoft.com/office/drawing/2014/main" id="{AB43F125-6BB5-4B3F-BB87-BF2B38116C9E}"/>
              </a:ext>
            </a:extLst>
          </p:cNvPr>
          <p:cNvSpPr txBox="1"/>
          <p:nvPr/>
        </p:nvSpPr>
        <p:spPr>
          <a:xfrm>
            <a:off x="639365" y="3107176"/>
            <a:ext cx="9018986" cy="369332"/>
          </a:xfrm>
          <a:prstGeom prst="rect">
            <a:avLst/>
          </a:prstGeom>
          <a:noFill/>
        </p:spPr>
        <p:txBody>
          <a:bodyPr wrap="square">
            <a:spAutoFit/>
          </a:bodyPr>
          <a:lstStyle/>
          <a:p>
            <a:r>
              <a:rPr lang="nl-NL" dirty="0"/>
              <a:t>Is in gebruik bij riool. Bij </a:t>
            </a:r>
            <a:r>
              <a:rPr lang="nl-NL" dirty="0" err="1"/>
              <a:t>Appurtenance</a:t>
            </a:r>
            <a:r>
              <a:rPr lang="nl-NL" dirty="0"/>
              <a:t> is alleen de waarde "afsluitklep" beschikbaar.</a:t>
            </a:r>
          </a:p>
        </p:txBody>
      </p:sp>
      <p:sp>
        <p:nvSpPr>
          <p:cNvPr id="11" name="Tekstvak 10">
            <a:extLst>
              <a:ext uri="{FF2B5EF4-FFF2-40B4-BE49-F238E27FC236}">
                <a16:creationId xmlns:a16="http://schemas.microsoft.com/office/drawing/2014/main" id="{B89F3FF9-8F7F-4904-B038-6A54A50065CF}"/>
              </a:ext>
            </a:extLst>
          </p:cNvPr>
          <p:cNvSpPr txBox="1"/>
          <p:nvPr/>
        </p:nvSpPr>
        <p:spPr>
          <a:xfrm>
            <a:off x="639365" y="3754218"/>
            <a:ext cx="6107906" cy="369332"/>
          </a:xfrm>
          <a:prstGeom prst="rect">
            <a:avLst/>
          </a:prstGeom>
          <a:noFill/>
        </p:spPr>
        <p:txBody>
          <a:bodyPr wrap="square">
            <a:spAutoFit/>
          </a:bodyPr>
          <a:lstStyle/>
          <a:p>
            <a:r>
              <a:rPr lang="nl-NL" dirty="0"/>
              <a:t>https://data.gwsw.nl/Basis/terugslagklep/</a:t>
            </a:r>
          </a:p>
        </p:txBody>
      </p:sp>
      <p:sp>
        <p:nvSpPr>
          <p:cNvPr id="2" name="Tekstvak 1">
            <a:extLst>
              <a:ext uri="{FF2B5EF4-FFF2-40B4-BE49-F238E27FC236}">
                <a16:creationId xmlns:a16="http://schemas.microsoft.com/office/drawing/2014/main" id="{58739394-C43C-453F-8921-3CCC7A005FCC}"/>
              </a:ext>
            </a:extLst>
          </p:cNvPr>
          <p:cNvSpPr txBox="1"/>
          <p:nvPr/>
        </p:nvSpPr>
        <p:spPr>
          <a:xfrm>
            <a:off x="185739" y="328613"/>
            <a:ext cx="571500" cy="369332"/>
          </a:xfrm>
          <a:prstGeom prst="rect">
            <a:avLst/>
          </a:prstGeom>
          <a:noFill/>
        </p:spPr>
        <p:txBody>
          <a:bodyPr wrap="square" rtlCol="0">
            <a:spAutoFit/>
          </a:bodyPr>
          <a:lstStyle/>
          <a:p>
            <a:r>
              <a:rPr lang="nl-NL" dirty="0"/>
              <a:t>69</a:t>
            </a:r>
          </a:p>
        </p:txBody>
      </p:sp>
    </p:spTree>
    <p:extLst>
      <p:ext uri="{BB962C8B-B14F-4D97-AF65-F5344CB8AC3E}">
        <p14:creationId xmlns:p14="http://schemas.microsoft.com/office/powerpoint/2010/main" val="397182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4CE5CC6A-08E0-43FF-A2EC-35755019BBDD}"/>
              </a:ext>
            </a:extLst>
          </p:cNvPr>
          <p:cNvPicPr>
            <a:picLocks noChangeAspect="1"/>
          </p:cNvPicPr>
          <p:nvPr/>
        </p:nvPicPr>
        <p:blipFill>
          <a:blip r:embed="rId2"/>
          <a:stretch>
            <a:fillRect/>
          </a:stretch>
        </p:blipFill>
        <p:spPr>
          <a:xfrm>
            <a:off x="552450" y="566737"/>
            <a:ext cx="11087100" cy="866775"/>
          </a:xfrm>
          <a:prstGeom prst="rect">
            <a:avLst/>
          </a:prstGeom>
        </p:spPr>
      </p:pic>
      <p:sp>
        <p:nvSpPr>
          <p:cNvPr id="7" name="Tekstvak 6">
            <a:extLst>
              <a:ext uri="{FF2B5EF4-FFF2-40B4-BE49-F238E27FC236}">
                <a16:creationId xmlns:a16="http://schemas.microsoft.com/office/drawing/2014/main" id="{44A70692-3CAC-4BC3-A034-1BBC1895CFD6}"/>
              </a:ext>
            </a:extLst>
          </p:cNvPr>
          <p:cNvSpPr txBox="1"/>
          <p:nvPr/>
        </p:nvSpPr>
        <p:spPr>
          <a:xfrm>
            <a:off x="682228" y="1872734"/>
            <a:ext cx="6107906" cy="369332"/>
          </a:xfrm>
          <a:prstGeom prst="rect">
            <a:avLst/>
          </a:prstGeom>
          <a:noFill/>
        </p:spPr>
        <p:txBody>
          <a:bodyPr wrap="square">
            <a:spAutoFit/>
          </a:bodyPr>
          <a:lstStyle/>
          <a:p>
            <a:r>
              <a:rPr lang="nl-NL" b="1" dirty="0"/>
              <a:t>Waarde "uitstroomvoorziening" ontbreekt</a:t>
            </a:r>
          </a:p>
        </p:txBody>
      </p:sp>
      <p:sp>
        <p:nvSpPr>
          <p:cNvPr id="9" name="Tekstvak 8">
            <a:extLst>
              <a:ext uri="{FF2B5EF4-FFF2-40B4-BE49-F238E27FC236}">
                <a16:creationId xmlns:a16="http://schemas.microsoft.com/office/drawing/2014/main" id="{A61AC410-E3F5-4CE0-959E-BA6C6F093181}"/>
              </a:ext>
            </a:extLst>
          </p:cNvPr>
          <p:cNvSpPr txBox="1"/>
          <p:nvPr/>
        </p:nvSpPr>
        <p:spPr>
          <a:xfrm>
            <a:off x="682228" y="2681288"/>
            <a:ext cx="9490472" cy="369332"/>
          </a:xfrm>
          <a:prstGeom prst="rect">
            <a:avLst/>
          </a:prstGeom>
          <a:noFill/>
        </p:spPr>
        <p:txBody>
          <a:bodyPr wrap="square">
            <a:spAutoFit/>
          </a:bodyPr>
          <a:lstStyle/>
          <a:p>
            <a:r>
              <a:rPr lang="nl-NL" dirty="0"/>
              <a:t>Is in gebruik bij riool. Bij </a:t>
            </a:r>
            <a:r>
              <a:rPr lang="nl-NL" dirty="0" err="1"/>
              <a:t>Appurtenance</a:t>
            </a:r>
            <a:r>
              <a:rPr lang="nl-NL" dirty="0"/>
              <a:t> is alleen de waarde "afsluitklep" beschikbaar.</a:t>
            </a:r>
          </a:p>
        </p:txBody>
      </p:sp>
      <p:sp>
        <p:nvSpPr>
          <p:cNvPr id="2" name="Tekstvak 1">
            <a:extLst>
              <a:ext uri="{FF2B5EF4-FFF2-40B4-BE49-F238E27FC236}">
                <a16:creationId xmlns:a16="http://schemas.microsoft.com/office/drawing/2014/main" id="{C3327ADB-B261-4CE3-BE3D-80C5C53AD4C3}"/>
              </a:ext>
            </a:extLst>
          </p:cNvPr>
          <p:cNvSpPr txBox="1"/>
          <p:nvPr/>
        </p:nvSpPr>
        <p:spPr>
          <a:xfrm>
            <a:off x="110728" y="197405"/>
            <a:ext cx="571500" cy="369332"/>
          </a:xfrm>
          <a:prstGeom prst="rect">
            <a:avLst/>
          </a:prstGeom>
          <a:noFill/>
        </p:spPr>
        <p:txBody>
          <a:bodyPr wrap="square" rtlCol="0">
            <a:spAutoFit/>
          </a:bodyPr>
          <a:lstStyle/>
          <a:p>
            <a:r>
              <a:rPr lang="nl-NL" dirty="0"/>
              <a:t>70</a:t>
            </a:r>
          </a:p>
        </p:txBody>
      </p:sp>
    </p:spTree>
    <p:extLst>
      <p:ext uri="{BB962C8B-B14F-4D97-AF65-F5344CB8AC3E}">
        <p14:creationId xmlns:p14="http://schemas.microsoft.com/office/powerpoint/2010/main" val="82633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DC5EA75-7806-4328-A535-99034DB76514}"/>
              </a:ext>
            </a:extLst>
          </p:cNvPr>
          <p:cNvPicPr>
            <a:picLocks noChangeAspect="1"/>
          </p:cNvPicPr>
          <p:nvPr/>
        </p:nvPicPr>
        <p:blipFill>
          <a:blip r:embed="rId2"/>
          <a:stretch>
            <a:fillRect/>
          </a:stretch>
        </p:blipFill>
        <p:spPr>
          <a:xfrm>
            <a:off x="352425" y="116632"/>
            <a:ext cx="11087100" cy="2876550"/>
          </a:xfrm>
          <a:prstGeom prst="rect">
            <a:avLst/>
          </a:prstGeom>
        </p:spPr>
      </p:pic>
      <p:sp>
        <p:nvSpPr>
          <p:cNvPr id="7" name="Tekstvak 6">
            <a:extLst>
              <a:ext uri="{FF2B5EF4-FFF2-40B4-BE49-F238E27FC236}">
                <a16:creationId xmlns:a16="http://schemas.microsoft.com/office/drawing/2014/main" id="{AA09D743-9BFC-4042-AAB2-4AE35327DC71}"/>
              </a:ext>
            </a:extLst>
          </p:cNvPr>
          <p:cNvSpPr txBox="1"/>
          <p:nvPr/>
        </p:nvSpPr>
        <p:spPr>
          <a:xfrm>
            <a:off x="352425" y="3244334"/>
            <a:ext cx="9519048" cy="369332"/>
          </a:xfrm>
          <a:prstGeom prst="rect">
            <a:avLst/>
          </a:prstGeom>
          <a:noFill/>
        </p:spPr>
        <p:txBody>
          <a:bodyPr wrap="square">
            <a:spAutoFit/>
          </a:bodyPr>
          <a:lstStyle/>
          <a:p>
            <a:r>
              <a:rPr lang="nl-NL" b="1" dirty="0"/>
              <a:t>Passende attribuutwaarde voor diverse soorten putten uit de BGT ontbreekt</a:t>
            </a:r>
          </a:p>
        </p:txBody>
      </p:sp>
      <p:sp>
        <p:nvSpPr>
          <p:cNvPr id="9" name="Tekstvak 8">
            <a:extLst>
              <a:ext uri="{FF2B5EF4-FFF2-40B4-BE49-F238E27FC236}">
                <a16:creationId xmlns:a16="http://schemas.microsoft.com/office/drawing/2014/main" id="{784ED6A7-8B32-4DCA-9D56-1EF592EFC5BA}"/>
              </a:ext>
            </a:extLst>
          </p:cNvPr>
          <p:cNvSpPr txBox="1"/>
          <p:nvPr/>
        </p:nvSpPr>
        <p:spPr>
          <a:xfrm>
            <a:off x="285750" y="3668316"/>
            <a:ext cx="11620500" cy="1477328"/>
          </a:xfrm>
          <a:prstGeom prst="rect">
            <a:avLst/>
          </a:prstGeom>
          <a:noFill/>
        </p:spPr>
        <p:txBody>
          <a:bodyPr wrap="square">
            <a:spAutoFit/>
          </a:bodyPr>
          <a:lstStyle/>
          <a:p>
            <a:r>
              <a:rPr lang="nl-NL" dirty="0"/>
              <a:t>Van de putten uit </a:t>
            </a:r>
            <a:r>
              <a:rPr lang="nl-NL" dirty="0" err="1"/>
              <a:t>IMGeo</a:t>
            </a:r>
            <a:r>
              <a:rPr lang="nl-NL" dirty="0"/>
              <a:t> kan alleen een inspectie- / rioolput worden opgenomen als Mangat. Het is gewenst om andere putten uit de BGT op te nemen in de leidingkaart. Nu gebeurt dit als </a:t>
            </a:r>
            <a:r>
              <a:rPr lang="nl-NL" dirty="0" err="1"/>
              <a:t>Appurtenance</a:t>
            </a:r>
            <a:r>
              <a:rPr lang="nl-NL" dirty="0"/>
              <a:t> met waarde "kolk" of "put", maar "put" is alleen beschikbaar bij het thema "warmte" én er geen passende attribuutwaarde voor het type put uit de </a:t>
            </a:r>
            <a:r>
              <a:rPr lang="nl-NL" dirty="0" err="1"/>
              <a:t>IMGeo</a:t>
            </a:r>
            <a:r>
              <a:rPr lang="nl-NL" dirty="0"/>
              <a:t> (benzine- / olieput, brandkraan / -put, drainageput, </a:t>
            </a:r>
            <a:r>
              <a:rPr lang="nl-NL" dirty="0" err="1"/>
              <a:t>gasput</a:t>
            </a:r>
            <a:r>
              <a:rPr lang="nl-NL" dirty="0"/>
              <a:t>,  waterleidingput). Bij </a:t>
            </a:r>
            <a:r>
              <a:rPr lang="nl-NL" dirty="0" err="1"/>
              <a:t>Appurtenance</a:t>
            </a:r>
            <a:r>
              <a:rPr lang="nl-NL" dirty="0"/>
              <a:t> kan de BGT-</a:t>
            </a:r>
            <a:r>
              <a:rPr lang="nl-NL" dirty="0" err="1"/>
              <a:t>id</a:t>
            </a:r>
            <a:r>
              <a:rPr lang="nl-NL" dirty="0"/>
              <a:t> niet worden opgenomen</a:t>
            </a:r>
          </a:p>
        </p:txBody>
      </p:sp>
      <p:sp>
        <p:nvSpPr>
          <p:cNvPr id="11" name="Tekstvak 10">
            <a:extLst>
              <a:ext uri="{FF2B5EF4-FFF2-40B4-BE49-F238E27FC236}">
                <a16:creationId xmlns:a16="http://schemas.microsoft.com/office/drawing/2014/main" id="{4D0D37FB-917F-41E3-9A9B-DD82E4D5F5CF}"/>
              </a:ext>
            </a:extLst>
          </p:cNvPr>
          <p:cNvSpPr txBox="1"/>
          <p:nvPr/>
        </p:nvSpPr>
        <p:spPr>
          <a:xfrm>
            <a:off x="285750" y="5200294"/>
            <a:ext cx="12871849" cy="1477328"/>
          </a:xfrm>
          <a:prstGeom prst="rect">
            <a:avLst/>
          </a:prstGeom>
          <a:noFill/>
        </p:spPr>
        <p:txBody>
          <a:bodyPr wrap="square">
            <a:spAutoFit/>
          </a:bodyPr>
          <a:lstStyle/>
          <a:p>
            <a:r>
              <a:rPr lang="nl-NL" dirty="0">
                <a:highlight>
                  <a:srgbClr val="FFFF00"/>
                </a:highlight>
              </a:rPr>
              <a:t>Put is beschikbaar voor: </a:t>
            </a:r>
            <a:r>
              <a:rPr lang="nl-NL" dirty="0" err="1">
                <a:highlight>
                  <a:srgbClr val="FFFF00"/>
                </a:highlight>
              </a:rPr>
              <a:t>SewerAppurtenanceType</a:t>
            </a:r>
            <a:r>
              <a:rPr lang="nl-NL" dirty="0">
                <a:highlight>
                  <a:srgbClr val="FFFF00"/>
                </a:highlight>
              </a:rPr>
              <a:t>, </a:t>
            </a:r>
            <a:r>
              <a:rPr lang="nl-NL" dirty="0" err="1">
                <a:highlight>
                  <a:srgbClr val="FFFF00"/>
                </a:highlight>
              </a:rPr>
              <a:t>ThermalAppurtenanceType</a:t>
            </a:r>
            <a:r>
              <a:rPr lang="nl-NL" dirty="0">
                <a:highlight>
                  <a:srgbClr val="FFFF00"/>
                </a:highlight>
              </a:rPr>
              <a:t>, </a:t>
            </a:r>
            <a:r>
              <a:rPr lang="nl-NL" dirty="0" err="1">
                <a:highlight>
                  <a:srgbClr val="FFFF00"/>
                </a:highlight>
              </a:rPr>
              <a:t>TopografischObjectType</a:t>
            </a:r>
            <a:r>
              <a:rPr lang="nl-NL" dirty="0">
                <a:highlight>
                  <a:srgbClr val="FFFF00"/>
                </a:highlight>
              </a:rPr>
              <a:t>, </a:t>
            </a:r>
            <a:r>
              <a:rPr lang="nl-NL" dirty="0" err="1">
                <a:highlight>
                  <a:srgbClr val="FFFF00"/>
                </a:highlight>
              </a:rPr>
              <a:t>WaterAppurtenanceType</a:t>
            </a:r>
            <a:r>
              <a:rPr lang="nl-NL" dirty="0">
                <a:highlight>
                  <a:srgbClr val="FFFF00"/>
                </a:highlight>
              </a:rPr>
              <a:t>.</a:t>
            </a:r>
          </a:p>
          <a:p>
            <a:r>
              <a:rPr lang="nl-NL" dirty="0">
                <a:highlight>
                  <a:srgbClr val="FFFF00"/>
                </a:highlight>
              </a:rPr>
              <a:t>Kolk is beschikbaar voor: </a:t>
            </a:r>
            <a:r>
              <a:rPr lang="nl-NL" dirty="0" err="1">
                <a:highlight>
                  <a:srgbClr val="FFFF00"/>
                </a:highlight>
              </a:rPr>
              <a:t>TopografischObjectType</a:t>
            </a:r>
            <a:r>
              <a:rPr lang="nl-NL" dirty="0">
                <a:highlight>
                  <a:srgbClr val="FFFF00"/>
                </a:highlight>
              </a:rPr>
              <a:t>, </a:t>
            </a:r>
            <a:r>
              <a:rPr lang="nl-NL" dirty="0" err="1">
                <a:highlight>
                  <a:srgbClr val="FFFF00"/>
                </a:highlight>
              </a:rPr>
              <a:t>SewerAppurtenanceType</a:t>
            </a:r>
            <a:r>
              <a:rPr lang="nl-NL" dirty="0">
                <a:highlight>
                  <a:srgbClr val="FFFF00"/>
                </a:highlight>
              </a:rPr>
              <a:t>.</a:t>
            </a:r>
          </a:p>
          <a:p>
            <a:r>
              <a:rPr lang="nl-NL" dirty="0">
                <a:highlight>
                  <a:srgbClr val="FFFF00"/>
                </a:highlight>
              </a:rPr>
              <a:t>Put is niet nader gespecificeerd in de </a:t>
            </a:r>
            <a:r>
              <a:rPr lang="nl-NL" dirty="0" err="1">
                <a:highlight>
                  <a:srgbClr val="FFFF00"/>
                </a:highlight>
              </a:rPr>
              <a:t>waardelijst</a:t>
            </a:r>
            <a:r>
              <a:rPr lang="nl-NL" dirty="0">
                <a:highlight>
                  <a:srgbClr val="FFFF00"/>
                </a:highlight>
              </a:rPr>
              <a:t>.</a:t>
            </a:r>
          </a:p>
          <a:p>
            <a:r>
              <a:rPr lang="nl-NL" dirty="0">
                <a:highlight>
                  <a:srgbClr val="FFFF00"/>
                </a:highlight>
              </a:rPr>
              <a:t>Voorstel: Neem </a:t>
            </a:r>
            <a:r>
              <a:rPr lang="nl-NL" dirty="0" err="1">
                <a:highlight>
                  <a:srgbClr val="FFFF00"/>
                </a:highlight>
              </a:rPr>
              <a:t>BGT_id</a:t>
            </a:r>
            <a:r>
              <a:rPr lang="nl-NL" dirty="0">
                <a:highlight>
                  <a:srgbClr val="FFFF00"/>
                </a:highlight>
              </a:rPr>
              <a:t> op bij leidingelement.</a:t>
            </a:r>
          </a:p>
          <a:p>
            <a:r>
              <a:rPr lang="nl-NL" dirty="0">
                <a:highlight>
                  <a:srgbClr val="FFFF00"/>
                </a:highlight>
              </a:rPr>
              <a:t>Vraag: Waar in model zitten benzine- / olieput?</a:t>
            </a:r>
          </a:p>
        </p:txBody>
      </p:sp>
      <p:sp>
        <p:nvSpPr>
          <p:cNvPr id="2" name="Tekstvak 1">
            <a:extLst>
              <a:ext uri="{FF2B5EF4-FFF2-40B4-BE49-F238E27FC236}">
                <a16:creationId xmlns:a16="http://schemas.microsoft.com/office/drawing/2014/main" id="{AAA23284-8A37-4016-9CD5-537E63230E95}"/>
              </a:ext>
            </a:extLst>
          </p:cNvPr>
          <p:cNvSpPr txBox="1"/>
          <p:nvPr/>
        </p:nvSpPr>
        <p:spPr>
          <a:xfrm>
            <a:off x="185739" y="328613"/>
            <a:ext cx="571500" cy="369332"/>
          </a:xfrm>
          <a:prstGeom prst="rect">
            <a:avLst/>
          </a:prstGeom>
          <a:noFill/>
        </p:spPr>
        <p:txBody>
          <a:bodyPr wrap="square" rtlCol="0">
            <a:spAutoFit/>
          </a:bodyPr>
          <a:lstStyle/>
          <a:p>
            <a:r>
              <a:rPr lang="nl-NL" dirty="0"/>
              <a:t>71</a:t>
            </a:r>
          </a:p>
        </p:txBody>
      </p:sp>
    </p:spTree>
    <p:extLst>
      <p:ext uri="{BB962C8B-B14F-4D97-AF65-F5344CB8AC3E}">
        <p14:creationId xmlns:p14="http://schemas.microsoft.com/office/powerpoint/2010/main" val="322023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C56871F-437E-4A92-9BA2-EF241ADF4748}"/>
              </a:ext>
            </a:extLst>
          </p:cNvPr>
          <p:cNvSpPr>
            <a:spLocks noGrp="1"/>
          </p:cNvSpPr>
          <p:nvPr>
            <p:ph idx="1"/>
          </p:nvPr>
        </p:nvSpPr>
        <p:spPr>
          <a:xfrm>
            <a:off x="609600" y="1438672"/>
            <a:ext cx="10972800" cy="4464496"/>
          </a:xfrm>
        </p:spPr>
        <p:txBody>
          <a:bodyPr/>
          <a:lstStyle/>
          <a:p>
            <a:pPr marL="0" indent="0">
              <a:buNone/>
            </a:pPr>
            <a:r>
              <a:rPr lang="nl-NL" dirty="0"/>
              <a:t>Zijn er nog andere issues uit de consultatie</a:t>
            </a:r>
          </a:p>
          <a:p>
            <a:pPr marL="0" indent="0">
              <a:buNone/>
            </a:pPr>
            <a:r>
              <a:rPr lang="nl-NL" dirty="0"/>
              <a:t>om nu te bespreken?</a:t>
            </a:r>
          </a:p>
        </p:txBody>
      </p:sp>
      <p:pic>
        <p:nvPicPr>
          <p:cNvPr id="5" name="Afbeelding 4">
            <a:extLst>
              <a:ext uri="{FF2B5EF4-FFF2-40B4-BE49-F238E27FC236}">
                <a16:creationId xmlns:a16="http://schemas.microsoft.com/office/drawing/2014/main" id="{26B18115-2B46-4B21-B84C-45051858DE7E}"/>
              </a:ext>
            </a:extLst>
          </p:cNvPr>
          <p:cNvPicPr>
            <a:picLocks noChangeAspect="1"/>
          </p:cNvPicPr>
          <p:nvPr/>
        </p:nvPicPr>
        <p:blipFill>
          <a:blip r:embed="rId2"/>
          <a:stretch>
            <a:fillRect/>
          </a:stretch>
        </p:blipFill>
        <p:spPr>
          <a:xfrm>
            <a:off x="4999532" y="2946252"/>
            <a:ext cx="7192468" cy="4197497"/>
          </a:xfrm>
          <a:prstGeom prst="rect">
            <a:avLst/>
          </a:prstGeom>
        </p:spPr>
      </p:pic>
    </p:spTree>
    <p:extLst>
      <p:ext uri="{BB962C8B-B14F-4D97-AF65-F5344CB8AC3E}">
        <p14:creationId xmlns:p14="http://schemas.microsoft.com/office/powerpoint/2010/main" val="214635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al 1">
            <a:extLst>
              <a:ext uri="{FF2B5EF4-FFF2-40B4-BE49-F238E27FC236}">
                <a16:creationId xmlns:a16="http://schemas.microsoft.com/office/drawing/2014/main" id="{62100FD5-515A-4C49-B0D2-FE308FAACAFF}"/>
              </a:ext>
            </a:extLst>
          </p:cNvPr>
          <p:cNvSpPr/>
          <p:nvPr/>
        </p:nvSpPr>
        <p:spPr>
          <a:xfrm>
            <a:off x="6245989" y="3422205"/>
            <a:ext cx="1821191" cy="170243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Ondertitel 2">
            <a:extLst>
              <a:ext uri="{FF2B5EF4-FFF2-40B4-BE49-F238E27FC236}">
                <a16:creationId xmlns:a16="http://schemas.microsoft.com/office/drawing/2014/main" id="{4D66534F-AF25-40E0-B394-207C72A288D1}"/>
              </a:ext>
            </a:extLst>
          </p:cNvPr>
          <p:cNvSpPr txBox="1">
            <a:spLocks/>
          </p:cNvSpPr>
          <p:nvPr/>
        </p:nvSpPr>
        <p:spPr>
          <a:xfrm>
            <a:off x="0" y="142342"/>
            <a:ext cx="12192000" cy="1655762"/>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Wingdings" panose="05000000000000000000" pitchFamily="2" charset="2"/>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90575" indent="-380990" algn="l" defTabSz="1219170" rtl="0" eaLnBrk="1" latinLnBrk="0" hangingPunct="1">
              <a:spcBef>
                <a:spcPct val="20000"/>
              </a:spcBef>
              <a:buFont typeface="Arial" panose="020B0604020202020204" pitchFamily="34" charset="0"/>
              <a:buChar char="–"/>
              <a:defRPr sz="26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523962" indent="-304792" algn="l" defTabSz="1219170" rtl="0" eaLnBrk="1" latinLnBrk="0" hangingPunct="1">
              <a:spcBef>
                <a:spcPct val="20000"/>
              </a:spcBef>
              <a:buFont typeface="Wingdings" panose="05000000000000000000" pitchFamily="2" charset="2"/>
              <a:buChar char="§"/>
              <a:defRPr sz="2133"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nl-NL" dirty="0"/>
              <a:t>standaard IMKL2.0                              Proces update</a:t>
            </a:r>
          </a:p>
        </p:txBody>
      </p:sp>
      <p:grpSp>
        <p:nvGrpSpPr>
          <p:cNvPr id="19" name="Groep 18">
            <a:extLst>
              <a:ext uri="{FF2B5EF4-FFF2-40B4-BE49-F238E27FC236}">
                <a16:creationId xmlns:a16="http://schemas.microsoft.com/office/drawing/2014/main" id="{78019F04-576A-4324-9C6E-2F94BFBB3053}"/>
              </a:ext>
            </a:extLst>
          </p:cNvPr>
          <p:cNvGrpSpPr/>
          <p:nvPr/>
        </p:nvGrpSpPr>
        <p:grpSpPr>
          <a:xfrm>
            <a:off x="142875" y="2110318"/>
            <a:ext cx="11259209" cy="4199753"/>
            <a:chOff x="142875" y="2110318"/>
            <a:chExt cx="11259209" cy="4199753"/>
          </a:xfrm>
        </p:grpSpPr>
        <p:sp>
          <p:nvSpPr>
            <p:cNvPr id="5" name="Rechthoek 4">
              <a:extLst>
                <a:ext uri="{FF2B5EF4-FFF2-40B4-BE49-F238E27FC236}">
                  <a16:creationId xmlns:a16="http://schemas.microsoft.com/office/drawing/2014/main" id="{790A237F-D75C-402D-B421-FB93D78877B0}"/>
                </a:ext>
              </a:extLst>
            </p:cNvPr>
            <p:cNvSpPr/>
            <p:nvPr/>
          </p:nvSpPr>
          <p:spPr>
            <a:xfrm>
              <a:off x="1145833" y="3059668"/>
              <a:ext cx="2926122" cy="369332"/>
            </a:xfrm>
            <a:prstGeom prst="rect">
              <a:avLst/>
            </a:prstGeom>
          </p:spPr>
          <p:txBody>
            <a:bodyPr wrap="none">
              <a:spAutoFit/>
            </a:bodyPr>
            <a:lstStyle/>
            <a:p>
              <a:pPr fontAlgn="b"/>
              <a:r>
                <a:rPr lang="nl-NL" b="1" dirty="0">
                  <a:solidFill>
                    <a:srgbClr val="000000"/>
                  </a:solidFill>
                  <a:latin typeface="Calibri" panose="020F0502020204030204" pitchFamily="34" charset="0"/>
                </a:rPr>
                <a:t>1) IMKL standaard bijwerken</a:t>
              </a:r>
            </a:p>
          </p:txBody>
        </p:sp>
        <p:sp>
          <p:nvSpPr>
            <p:cNvPr id="6" name="Rechthoek 5">
              <a:extLst>
                <a:ext uri="{FF2B5EF4-FFF2-40B4-BE49-F238E27FC236}">
                  <a16:creationId xmlns:a16="http://schemas.microsoft.com/office/drawing/2014/main" id="{592ECE4F-8FEA-4487-811F-BC17CD3AFB08}"/>
                </a:ext>
              </a:extLst>
            </p:cNvPr>
            <p:cNvSpPr/>
            <p:nvPr/>
          </p:nvSpPr>
          <p:spPr>
            <a:xfrm>
              <a:off x="3356932" y="3771385"/>
              <a:ext cx="2691442" cy="369332"/>
            </a:xfrm>
            <a:prstGeom prst="rect">
              <a:avLst/>
            </a:prstGeom>
          </p:spPr>
          <p:txBody>
            <a:bodyPr wrap="none">
              <a:spAutoFit/>
            </a:bodyPr>
            <a:lstStyle/>
            <a:p>
              <a:pPr fontAlgn="b"/>
              <a:r>
                <a:rPr lang="nl-NL" b="1" dirty="0">
                  <a:solidFill>
                    <a:srgbClr val="000000"/>
                  </a:solidFill>
                  <a:latin typeface="Calibri" panose="020F0502020204030204" pitchFamily="34" charset="0"/>
                </a:rPr>
                <a:t>2) TCS werkversie akkoord</a:t>
              </a:r>
            </a:p>
          </p:txBody>
        </p:sp>
        <p:sp>
          <p:nvSpPr>
            <p:cNvPr id="7" name="Rechthoek 6">
              <a:extLst>
                <a:ext uri="{FF2B5EF4-FFF2-40B4-BE49-F238E27FC236}">
                  <a16:creationId xmlns:a16="http://schemas.microsoft.com/office/drawing/2014/main" id="{F5951913-B925-40CA-83EB-9F2872AD5339}"/>
                </a:ext>
              </a:extLst>
            </p:cNvPr>
            <p:cNvSpPr/>
            <p:nvPr/>
          </p:nvSpPr>
          <p:spPr>
            <a:xfrm>
              <a:off x="5485079" y="4436318"/>
              <a:ext cx="1507592" cy="369332"/>
            </a:xfrm>
            <a:prstGeom prst="rect">
              <a:avLst/>
            </a:prstGeom>
          </p:spPr>
          <p:txBody>
            <a:bodyPr wrap="none">
              <a:spAutoFit/>
            </a:bodyPr>
            <a:lstStyle/>
            <a:p>
              <a:pPr fontAlgn="b"/>
              <a:r>
                <a:rPr lang="nl-NL" b="1" dirty="0">
                  <a:solidFill>
                    <a:srgbClr val="000000"/>
                  </a:solidFill>
                  <a:latin typeface="Calibri" panose="020F0502020204030204" pitchFamily="34" charset="0"/>
                </a:rPr>
                <a:t>3) Consultatie</a:t>
              </a:r>
            </a:p>
          </p:txBody>
        </p:sp>
        <p:sp>
          <p:nvSpPr>
            <p:cNvPr id="8" name="Rechthoek 7">
              <a:extLst>
                <a:ext uri="{FF2B5EF4-FFF2-40B4-BE49-F238E27FC236}">
                  <a16:creationId xmlns:a16="http://schemas.microsoft.com/office/drawing/2014/main" id="{571A0A8C-4800-4D39-A539-75584A2BE92A}"/>
                </a:ext>
              </a:extLst>
            </p:cNvPr>
            <p:cNvSpPr/>
            <p:nvPr/>
          </p:nvSpPr>
          <p:spPr>
            <a:xfrm>
              <a:off x="6818243" y="5124643"/>
              <a:ext cx="2153090" cy="369332"/>
            </a:xfrm>
            <a:prstGeom prst="rect">
              <a:avLst/>
            </a:prstGeom>
          </p:spPr>
          <p:txBody>
            <a:bodyPr wrap="none">
              <a:spAutoFit/>
            </a:bodyPr>
            <a:lstStyle/>
            <a:p>
              <a:pPr fontAlgn="b"/>
              <a:r>
                <a:rPr lang="nl-NL" b="1" dirty="0">
                  <a:solidFill>
                    <a:srgbClr val="000000"/>
                  </a:solidFill>
                  <a:latin typeface="Calibri" panose="020F0502020204030204" pitchFamily="34" charset="0"/>
                </a:rPr>
                <a:t>4) Release </a:t>
              </a:r>
              <a:r>
                <a:rPr lang="nl-NL" b="1" dirty="0" err="1">
                  <a:solidFill>
                    <a:srgbClr val="000000"/>
                  </a:solidFill>
                  <a:latin typeface="Calibri" panose="020F0502020204030204" pitchFamily="34" charset="0"/>
                </a:rPr>
                <a:t>candidate</a:t>
              </a:r>
              <a:endParaRPr lang="nl-NL" b="1" dirty="0">
                <a:solidFill>
                  <a:srgbClr val="000000"/>
                </a:solidFill>
                <a:latin typeface="Calibri" panose="020F0502020204030204" pitchFamily="34" charset="0"/>
              </a:endParaRPr>
            </a:p>
          </p:txBody>
        </p:sp>
        <p:sp>
          <p:nvSpPr>
            <p:cNvPr id="9" name="Rechthoek 8">
              <a:extLst>
                <a:ext uri="{FF2B5EF4-FFF2-40B4-BE49-F238E27FC236}">
                  <a16:creationId xmlns:a16="http://schemas.microsoft.com/office/drawing/2014/main" id="{B3845085-4147-4583-BA4F-8A2A8679E8B4}"/>
                </a:ext>
              </a:extLst>
            </p:cNvPr>
            <p:cNvSpPr/>
            <p:nvPr/>
          </p:nvSpPr>
          <p:spPr>
            <a:xfrm>
              <a:off x="8824968" y="5940739"/>
              <a:ext cx="2577116" cy="369332"/>
            </a:xfrm>
            <a:prstGeom prst="rect">
              <a:avLst/>
            </a:prstGeom>
          </p:spPr>
          <p:txBody>
            <a:bodyPr wrap="none">
              <a:spAutoFit/>
            </a:bodyPr>
            <a:lstStyle/>
            <a:p>
              <a:pPr fontAlgn="b"/>
              <a:r>
                <a:rPr lang="nl-NL" b="1" dirty="0">
                  <a:solidFill>
                    <a:srgbClr val="000000"/>
                  </a:solidFill>
                  <a:latin typeface="Calibri" panose="020F0502020204030204" pitchFamily="34" charset="0"/>
                </a:rPr>
                <a:t>5) Vaststellen/publiceren</a:t>
              </a:r>
            </a:p>
          </p:txBody>
        </p:sp>
        <p:sp>
          <p:nvSpPr>
            <p:cNvPr id="10" name="Rechthoek 9">
              <a:extLst>
                <a:ext uri="{FF2B5EF4-FFF2-40B4-BE49-F238E27FC236}">
                  <a16:creationId xmlns:a16="http://schemas.microsoft.com/office/drawing/2014/main" id="{11628A58-3721-41CC-A080-F7AC8D4F51CD}"/>
                </a:ext>
              </a:extLst>
            </p:cNvPr>
            <p:cNvSpPr/>
            <p:nvPr/>
          </p:nvSpPr>
          <p:spPr>
            <a:xfrm>
              <a:off x="142875" y="2110318"/>
              <a:ext cx="2151936" cy="369332"/>
            </a:xfrm>
            <a:prstGeom prst="rect">
              <a:avLst/>
            </a:prstGeom>
          </p:spPr>
          <p:txBody>
            <a:bodyPr wrap="none">
              <a:spAutoFit/>
            </a:bodyPr>
            <a:lstStyle/>
            <a:p>
              <a:pPr fontAlgn="b"/>
              <a:r>
                <a:rPr lang="nl-NL" b="1" dirty="0">
                  <a:solidFill>
                    <a:srgbClr val="000000"/>
                  </a:solidFill>
                  <a:latin typeface="Calibri" panose="020F0502020204030204" pitchFamily="34" charset="0"/>
                </a:rPr>
                <a:t>0) Issues beoordelen</a:t>
              </a:r>
            </a:p>
          </p:txBody>
        </p:sp>
        <p:sp>
          <p:nvSpPr>
            <p:cNvPr id="11" name="Pijl: gebogen 10">
              <a:extLst>
                <a:ext uri="{FF2B5EF4-FFF2-40B4-BE49-F238E27FC236}">
                  <a16:creationId xmlns:a16="http://schemas.microsoft.com/office/drawing/2014/main" id="{467C226D-0BD0-4B4F-9FB8-BC41FB300C19}"/>
                </a:ext>
              </a:extLst>
            </p:cNvPr>
            <p:cNvSpPr/>
            <p:nvPr/>
          </p:nvSpPr>
          <p:spPr>
            <a:xfrm rot="5400000">
              <a:off x="2294811" y="2294984"/>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2" name="Pijl: gebogen 11">
              <a:extLst>
                <a:ext uri="{FF2B5EF4-FFF2-40B4-BE49-F238E27FC236}">
                  <a16:creationId xmlns:a16="http://schemas.microsoft.com/office/drawing/2014/main" id="{27E07BC7-3217-4D4D-BE5F-D640A8E1BE01}"/>
                </a:ext>
              </a:extLst>
            </p:cNvPr>
            <p:cNvSpPr/>
            <p:nvPr/>
          </p:nvSpPr>
          <p:spPr>
            <a:xfrm rot="5400000">
              <a:off x="4174047" y="3179541"/>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3" name="Pijl: gebogen 12">
              <a:extLst>
                <a:ext uri="{FF2B5EF4-FFF2-40B4-BE49-F238E27FC236}">
                  <a16:creationId xmlns:a16="http://schemas.microsoft.com/office/drawing/2014/main" id="{86394F5A-EE99-4A4F-B5FD-ACA4D1FD4572}"/>
                </a:ext>
              </a:extLst>
            </p:cNvPr>
            <p:cNvSpPr/>
            <p:nvPr/>
          </p:nvSpPr>
          <p:spPr>
            <a:xfrm rot="5400000">
              <a:off x="5969387" y="3938704"/>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4" name="Pijl: gebogen 13">
              <a:extLst>
                <a:ext uri="{FF2B5EF4-FFF2-40B4-BE49-F238E27FC236}">
                  <a16:creationId xmlns:a16="http://schemas.microsoft.com/office/drawing/2014/main" id="{6AE63E7F-47F3-4A82-AF55-DD85B9C4467C}"/>
                </a:ext>
              </a:extLst>
            </p:cNvPr>
            <p:cNvSpPr/>
            <p:nvPr/>
          </p:nvSpPr>
          <p:spPr>
            <a:xfrm rot="5400000">
              <a:off x="7366182" y="4620200"/>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5" name="Pijl: gebogen 14">
              <a:extLst>
                <a:ext uri="{FF2B5EF4-FFF2-40B4-BE49-F238E27FC236}">
                  <a16:creationId xmlns:a16="http://schemas.microsoft.com/office/drawing/2014/main" id="{2A374A22-EB43-4C68-9496-BE671942181E}"/>
                </a:ext>
              </a:extLst>
            </p:cNvPr>
            <p:cNvSpPr/>
            <p:nvPr/>
          </p:nvSpPr>
          <p:spPr>
            <a:xfrm rot="5400000">
              <a:off x="9146705" y="5349745"/>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6" name="Rechthoek 15">
              <a:extLst>
                <a:ext uri="{FF2B5EF4-FFF2-40B4-BE49-F238E27FC236}">
                  <a16:creationId xmlns:a16="http://schemas.microsoft.com/office/drawing/2014/main" id="{3D6B5C13-077F-4787-8C86-0E98A13236EE}"/>
                </a:ext>
              </a:extLst>
            </p:cNvPr>
            <p:cNvSpPr/>
            <p:nvPr/>
          </p:nvSpPr>
          <p:spPr>
            <a:xfrm>
              <a:off x="8717954" y="3658938"/>
              <a:ext cx="1453731" cy="369332"/>
            </a:xfrm>
            <a:prstGeom prst="rect">
              <a:avLst/>
            </a:prstGeom>
          </p:spPr>
          <p:txBody>
            <a:bodyPr wrap="none">
              <a:spAutoFit/>
            </a:bodyPr>
            <a:lstStyle/>
            <a:p>
              <a:pPr fontAlgn="b"/>
              <a:r>
                <a:rPr lang="nl-NL" b="1" dirty="0">
                  <a:solidFill>
                    <a:srgbClr val="000000"/>
                  </a:solidFill>
                  <a:latin typeface="Calibri" panose="020F0502020204030204" pitchFamily="34" charset="0"/>
                </a:rPr>
                <a:t>TCS evaluatie</a:t>
              </a:r>
            </a:p>
          </p:txBody>
        </p:sp>
        <p:cxnSp>
          <p:nvCxnSpPr>
            <p:cNvPr id="17" name="Rechte verbindingslijn met pijl 16">
              <a:extLst>
                <a:ext uri="{FF2B5EF4-FFF2-40B4-BE49-F238E27FC236}">
                  <a16:creationId xmlns:a16="http://schemas.microsoft.com/office/drawing/2014/main" id="{8BD5D616-2008-414D-ADE4-8CC187C92360}"/>
                </a:ext>
              </a:extLst>
            </p:cNvPr>
            <p:cNvCxnSpPr>
              <a:cxnSpLocks/>
            </p:cNvCxnSpPr>
            <p:nvPr/>
          </p:nvCxnSpPr>
          <p:spPr>
            <a:xfrm flipH="1">
              <a:off x="7555966" y="3956051"/>
              <a:ext cx="1045109" cy="48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a:extLst>
                <a:ext uri="{FF2B5EF4-FFF2-40B4-BE49-F238E27FC236}">
                  <a16:creationId xmlns:a16="http://schemas.microsoft.com/office/drawing/2014/main" id="{E63BA8E4-6801-457A-9EC1-DB75401995A1}"/>
                </a:ext>
              </a:extLst>
            </p:cNvPr>
            <p:cNvCxnSpPr>
              <a:cxnSpLocks/>
            </p:cNvCxnSpPr>
            <p:nvPr/>
          </p:nvCxnSpPr>
          <p:spPr>
            <a:xfrm flipH="1">
              <a:off x="8601075" y="4074390"/>
              <a:ext cx="588360" cy="94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62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15736-DA8E-45FA-9EDE-BFC907F89EDD}"/>
              </a:ext>
            </a:extLst>
          </p:cNvPr>
          <p:cNvSpPr>
            <a:spLocks noGrp="1"/>
          </p:cNvSpPr>
          <p:nvPr>
            <p:ph type="title"/>
          </p:nvPr>
        </p:nvSpPr>
        <p:spPr/>
        <p:txBody>
          <a:bodyPr/>
          <a:lstStyle/>
          <a:p>
            <a:r>
              <a:rPr lang="nl-NL" dirty="0"/>
              <a:t>Deel 2: </a:t>
            </a:r>
            <a:r>
              <a:rPr lang="nl-NL" dirty="0" err="1"/>
              <a:t>Github</a:t>
            </a:r>
            <a:r>
              <a:rPr lang="nl-NL" dirty="0"/>
              <a:t> issues</a:t>
            </a:r>
          </a:p>
        </p:txBody>
      </p:sp>
    </p:spTree>
    <p:extLst>
      <p:ext uri="{BB962C8B-B14F-4D97-AF65-F5344CB8AC3E}">
        <p14:creationId xmlns:p14="http://schemas.microsoft.com/office/powerpoint/2010/main" val="412174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76AE3F-5AA4-4F7A-934C-41AD05235B6C}"/>
              </a:ext>
            </a:extLst>
          </p:cNvPr>
          <p:cNvSpPr>
            <a:spLocks noGrp="1"/>
          </p:cNvSpPr>
          <p:nvPr>
            <p:ph type="title"/>
          </p:nvPr>
        </p:nvSpPr>
        <p:spPr>
          <a:xfrm>
            <a:off x="0" y="42755"/>
            <a:ext cx="5022453" cy="932723"/>
          </a:xfrm>
        </p:spPr>
        <p:txBody>
          <a:bodyPr>
            <a:normAutofit fontScale="90000"/>
          </a:bodyPr>
          <a:lstStyle/>
          <a:p>
            <a:r>
              <a:rPr lang="nl-NL" dirty="0"/>
              <a:t>Planning en uitvoering</a:t>
            </a:r>
          </a:p>
        </p:txBody>
      </p:sp>
      <p:graphicFrame>
        <p:nvGraphicFramePr>
          <p:cNvPr id="4" name="Tabel 3">
            <a:extLst>
              <a:ext uri="{FF2B5EF4-FFF2-40B4-BE49-F238E27FC236}">
                <a16:creationId xmlns:a16="http://schemas.microsoft.com/office/drawing/2014/main" id="{06D67CE9-81B3-49E4-A561-8A78F830EE4A}"/>
              </a:ext>
            </a:extLst>
          </p:cNvPr>
          <p:cNvGraphicFramePr>
            <a:graphicFrameLocks noGrp="1"/>
          </p:cNvGraphicFramePr>
          <p:nvPr>
            <p:extLst>
              <p:ext uri="{D42A27DB-BD31-4B8C-83A1-F6EECF244321}">
                <p14:modId xmlns:p14="http://schemas.microsoft.com/office/powerpoint/2010/main" val="2309596731"/>
              </p:ext>
            </p:extLst>
          </p:nvPr>
        </p:nvGraphicFramePr>
        <p:xfrm>
          <a:off x="0" y="1018233"/>
          <a:ext cx="11943214" cy="5659983"/>
        </p:xfrm>
        <a:graphic>
          <a:graphicData uri="http://schemas.openxmlformats.org/drawingml/2006/table">
            <a:tbl>
              <a:tblPr/>
              <a:tblGrid>
                <a:gridCol w="2409125">
                  <a:extLst>
                    <a:ext uri="{9D8B030D-6E8A-4147-A177-3AD203B41FA5}">
                      <a16:colId xmlns:a16="http://schemas.microsoft.com/office/drawing/2014/main" val="1723941186"/>
                    </a:ext>
                  </a:extLst>
                </a:gridCol>
                <a:gridCol w="171844">
                  <a:extLst>
                    <a:ext uri="{9D8B030D-6E8A-4147-A177-3AD203B41FA5}">
                      <a16:colId xmlns:a16="http://schemas.microsoft.com/office/drawing/2014/main" val="1466125592"/>
                    </a:ext>
                  </a:extLst>
                </a:gridCol>
                <a:gridCol w="109057">
                  <a:extLst>
                    <a:ext uri="{9D8B030D-6E8A-4147-A177-3AD203B41FA5}">
                      <a16:colId xmlns:a16="http://schemas.microsoft.com/office/drawing/2014/main" val="2239875775"/>
                    </a:ext>
                  </a:extLst>
                </a:gridCol>
                <a:gridCol w="330471">
                  <a:extLst>
                    <a:ext uri="{9D8B030D-6E8A-4147-A177-3AD203B41FA5}">
                      <a16:colId xmlns:a16="http://schemas.microsoft.com/office/drawing/2014/main" val="1974631680"/>
                    </a:ext>
                  </a:extLst>
                </a:gridCol>
                <a:gridCol w="330471">
                  <a:extLst>
                    <a:ext uri="{9D8B030D-6E8A-4147-A177-3AD203B41FA5}">
                      <a16:colId xmlns:a16="http://schemas.microsoft.com/office/drawing/2014/main" val="297342901"/>
                    </a:ext>
                  </a:extLst>
                </a:gridCol>
                <a:gridCol w="330471">
                  <a:extLst>
                    <a:ext uri="{9D8B030D-6E8A-4147-A177-3AD203B41FA5}">
                      <a16:colId xmlns:a16="http://schemas.microsoft.com/office/drawing/2014/main" val="2130964123"/>
                    </a:ext>
                  </a:extLst>
                </a:gridCol>
                <a:gridCol w="330471">
                  <a:extLst>
                    <a:ext uri="{9D8B030D-6E8A-4147-A177-3AD203B41FA5}">
                      <a16:colId xmlns:a16="http://schemas.microsoft.com/office/drawing/2014/main" val="657702746"/>
                    </a:ext>
                  </a:extLst>
                </a:gridCol>
                <a:gridCol w="330471">
                  <a:extLst>
                    <a:ext uri="{9D8B030D-6E8A-4147-A177-3AD203B41FA5}">
                      <a16:colId xmlns:a16="http://schemas.microsoft.com/office/drawing/2014/main" val="3273512709"/>
                    </a:ext>
                  </a:extLst>
                </a:gridCol>
                <a:gridCol w="330471">
                  <a:extLst>
                    <a:ext uri="{9D8B030D-6E8A-4147-A177-3AD203B41FA5}">
                      <a16:colId xmlns:a16="http://schemas.microsoft.com/office/drawing/2014/main" val="3418213739"/>
                    </a:ext>
                  </a:extLst>
                </a:gridCol>
                <a:gridCol w="330471">
                  <a:extLst>
                    <a:ext uri="{9D8B030D-6E8A-4147-A177-3AD203B41FA5}">
                      <a16:colId xmlns:a16="http://schemas.microsoft.com/office/drawing/2014/main" val="2457974358"/>
                    </a:ext>
                  </a:extLst>
                </a:gridCol>
                <a:gridCol w="330471">
                  <a:extLst>
                    <a:ext uri="{9D8B030D-6E8A-4147-A177-3AD203B41FA5}">
                      <a16:colId xmlns:a16="http://schemas.microsoft.com/office/drawing/2014/main" val="703834206"/>
                    </a:ext>
                  </a:extLst>
                </a:gridCol>
                <a:gridCol w="330471">
                  <a:extLst>
                    <a:ext uri="{9D8B030D-6E8A-4147-A177-3AD203B41FA5}">
                      <a16:colId xmlns:a16="http://schemas.microsoft.com/office/drawing/2014/main" val="670495943"/>
                    </a:ext>
                  </a:extLst>
                </a:gridCol>
                <a:gridCol w="330471">
                  <a:extLst>
                    <a:ext uri="{9D8B030D-6E8A-4147-A177-3AD203B41FA5}">
                      <a16:colId xmlns:a16="http://schemas.microsoft.com/office/drawing/2014/main" val="19744634"/>
                    </a:ext>
                  </a:extLst>
                </a:gridCol>
                <a:gridCol w="330471">
                  <a:extLst>
                    <a:ext uri="{9D8B030D-6E8A-4147-A177-3AD203B41FA5}">
                      <a16:colId xmlns:a16="http://schemas.microsoft.com/office/drawing/2014/main" val="706400269"/>
                    </a:ext>
                  </a:extLst>
                </a:gridCol>
                <a:gridCol w="330471">
                  <a:extLst>
                    <a:ext uri="{9D8B030D-6E8A-4147-A177-3AD203B41FA5}">
                      <a16:colId xmlns:a16="http://schemas.microsoft.com/office/drawing/2014/main" val="4218871396"/>
                    </a:ext>
                  </a:extLst>
                </a:gridCol>
                <a:gridCol w="330471">
                  <a:extLst>
                    <a:ext uri="{9D8B030D-6E8A-4147-A177-3AD203B41FA5}">
                      <a16:colId xmlns:a16="http://schemas.microsoft.com/office/drawing/2014/main" val="705464795"/>
                    </a:ext>
                  </a:extLst>
                </a:gridCol>
                <a:gridCol w="330471">
                  <a:extLst>
                    <a:ext uri="{9D8B030D-6E8A-4147-A177-3AD203B41FA5}">
                      <a16:colId xmlns:a16="http://schemas.microsoft.com/office/drawing/2014/main" val="2788597309"/>
                    </a:ext>
                  </a:extLst>
                </a:gridCol>
                <a:gridCol w="330471">
                  <a:extLst>
                    <a:ext uri="{9D8B030D-6E8A-4147-A177-3AD203B41FA5}">
                      <a16:colId xmlns:a16="http://schemas.microsoft.com/office/drawing/2014/main" val="218640362"/>
                    </a:ext>
                  </a:extLst>
                </a:gridCol>
                <a:gridCol w="330471">
                  <a:extLst>
                    <a:ext uri="{9D8B030D-6E8A-4147-A177-3AD203B41FA5}">
                      <a16:colId xmlns:a16="http://schemas.microsoft.com/office/drawing/2014/main" val="584483612"/>
                    </a:ext>
                  </a:extLst>
                </a:gridCol>
                <a:gridCol w="330471">
                  <a:extLst>
                    <a:ext uri="{9D8B030D-6E8A-4147-A177-3AD203B41FA5}">
                      <a16:colId xmlns:a16="http://schemas.microsoft.com/office/drawing/2014/main" val="3583568018"/>
                    </a:ext>
                  </a:extLst>
                </a:gridCol>
                <a:gridCol w="330471">
                  <a:extLst>
                    <a:ext uri="{9D8B030D-6E8A-4147-A177-3AD203B41FA5}">
                      <a16:colId xmlns:a16="http://schemas.microsoft.com/office/drawing/2014/main" val="1274387630"/>
                    </a:ext>
                  </a:extLst>
                </a:gridCol>
                <a:gridCol w="330471">
                  <a:extLst>
                    <a:ext uri="{9D8B030D-6E8A-4147-A177-3AD203B41FA5}">
                      <a16:colId xmlns:a16="http://schemas.microsoft.com/office/drawing/2014/main" val="1142944747"/>
                    </a:ext>
                  </a:extLst>
                </a:gridCol>
                <a:gridCol w="330471">
                  <a:extLst>
                    <a:ext uri="{9D8B030D-6E8A-4147-A177-3AD203B41FA5}">
                      <a16:colId xmlns:a16="http://schemas.microsoft.com/office/drawing/2014/main" val="382336201"/>
                    </a:ext>
                  </a:extLst>
                </a:gridCol>
                <a:gridCol w="330471">
                  <a:extLst>
                    <a:ext uri="{9D8B030D-6E8A-4147-A177-3AD203B41FA5}">
                      <a16:colId xmlns:a16="http://schemas.microsoft.com/office/drawing/2014/main" val="662756704"/>
                    </a:ext>
                  </a:extLst>
                </a:gridCol>
                <a:gridCol w="330471">
                  <a:extLst>
                    <a:ext uri="{9D8B030D-6E8A-4147-A177-3AD203B41FA5}">
                      <a16:colId xmlns:a16="http://schemas.microsoft.com/office/drawing/2014/main" val="1375119238"/>
                    </a:ext>
                  </a:extLst>
                </a:gridCol>
                <a:gridCol w="330471">
                  <a:extLst>
                    <a:ext uri="{9D8B030D-6E8A-4147-A177-3AD203B41FA5}">
                      <a16:colId xmlns:a16="http://schemas.microsoft.com/office/drawing/2014/main" val="2673787509"/>
                    </a:ext>
                  </a:extLst>
                </a:gridCol>
                <a:gridCol w="330471">
                  <a:extLst>
                    <a:ext uri="{9D8B030D-6E8A-4147-A177-3AD203B41FA5}">
                      <a16:colId xmlns:a16="http://schemas.microsoft.com/office/drawing/2014/main" val="448839743"/>
                    </a:ext>
                  </a:extLst>
                </a:gridCol>
                <a:gridCol w="330471">
                  <a:extLst>
                    <a:ext uri="{9D8B030D-6E8A-4147-A177-3AD203B41FA5}">
                      <a16:colId xmlns:a16="http://schemas.microsoft.com/office/drawing/2014/main" val="2209889244"/>
                    </a:ext>
                  </a:extLst>
                </a:gridCol>
                <a:gridCol w="330471">
                  <a:extLst>
                    <a:ext uri="{9D8B030D-6E8A-4147-A177-3AD203B41FA5}">
                      <a16:colId xmlns:a16="http://schemas.microsoft.com/office/drawing/2014/main" val="2554221766"/>
                    </a:ext>
                  </a:extLst>
                </a:gridCol>
                <a:gridCol w="330471">
                  <a:extLst>
                    <a:ext uri="{9D8B030D-6E8A-4147-A177-3AD203B41FA5}">
                      <a16:colId xmlns:a16="http://schemas.microsoft.com/office/drawing/2014/main" val="3488704483"/>
                    </a:ext>
                  </a:extLst>
                </a:gridCol>
                <a:gridCol w="330471">
                  <a:extLst>
                    <a:ext uri="{9D8B030D-6E8A-4147-A177-3AD203B41FA5}">
                      <a16:colId xmlns:a16="http://schemas.microsoft.com/office/drawing/2014/main" val="1634702515"/>
                    </a:ext>
                  </a:extLst>
                </a:gridCol>
              </a:tblGrid>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mei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juni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juli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aug</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sept</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okt</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nov</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10332993"/>
                  </a:ext>
                </a:extLst>
              </a:tr>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794217535"/>
                  </a:ext>
                </a:extLst>
              </a:tr>
              <a:tr h="264499">
                <a:tc>
                  <a:txBody>
                    <a:bodyPr/>
                    <a:lstStyle/>
                    <a:p>
                      <a:pPr algn="l" fontAlgn="b"/>
                      <a:r>
                        <a:rPr lang="nl-NL" sz="1200" b="1" i="0" u="none" strike="noStrike">
                          <a:solidFill>
                            <a:srgbClr val="000000"/>
                          </a:solidFill>
                          <a:effectLst/>
                          <a:latin typeface="Calibri" panose="020F0502020204030204" pitchFamily="34" charset="0"/>
                        </a:rPr>
                        <a:t>1)IMKL standaard bijwerken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1272183390"/>
                  </a:ext>
                </a:extLst>
              </a:tr>
              <a:tr h="264499">
                <a:tc>
                  <a:txBody>
                    <a:bodyPr/>
                    <a:lstStyle/>
                    <a:p>
                      <a:pPr algn="l" fontAlgn="b"/>
                      <a:r>
                        <a:rPr lang="nl-NL" sz="1200" b="1" i="0" u="none" strike="noStrike">
                          <a:solidFill>
                            <a:srgbClr val="000000"/>
                          </a:solidFill>
                          <a:effectLst/>
                          <a:latin typeface="Calibri" panose="020F0502020204030204" pitchFamily="34" charset="0"/>
                        </a:rPr>
                        <a:t>2)TCS werkversie akkoord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dirty="0">
                          <a:solidFill>
                            <a:srgbClr val="B4C6E7"/>
                          </a:solidFill>
                          <a:effectLst/>
                          <a:latin typeface="Calibri" panose="020F0502020204030204" pitchFamily="34" charset="0"/>
                        </a:rPr>
                        <a:t> </a:t>
                      </a:r>
                      <a:r>
                        <a:rPr lang="nl-NL" sz="1200" b="0" i="0" u="none" strike="noStrike" dirty="0">
                          <a:solidFill>
                            <a:schemeClr val="tx1"/>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874105328"/>
                  </a:ext>
                </a:extLst>
              </a:tr>
              <a:tr h="264499">
                <a:tc>
                  <a:txBody>
                    <a:bodyPr/>
                    <a:lstStyle/>
                    <a:p>
                      <a:pPr algn="l" fontAlgn="b"/>
                      <a:r>
                        <a:rPr lang="nl-NL" sz="1200" b="1" i="0" u="none" strike="noStrike">
                          <a:solidFill>
                            <a:srgbClr val="000000"/>
                          </a:solidFill>
                          <a:effectLst/>
                          <a:latin typeface="Calibri" panose="020F0502020204030204" pitchFamily="34" charset="0"/>
                        </a:rPr>
                        <a:t>3)Consultatie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1394972194"/>
                  </a:ext>
                </a:extLst>
              </a:tr>
              <a:tr h="264499">
                <a:tc>
                  <a:txBody>
                    <a:bodyPr/>
                    <a:lstStyle/>
                    <a:p>
                      <a:pPr algn="l" fontAlgn="b"/>
                      <a:r>
                        <a:rPr lang="nl-NL" sz="1200" b="1" i="0" u="none" strike="noStrike">
                          <a:solidFill>
                            <a:srgbClr val="000000"/>
                          </a:solidFill>
                          <a:effectLst/>
                          <a:latin typeface="Calibri" panose="020F0502020204030204" pitchFamily="34" charset="0"/>
                        </a:rPr>
                        <a:t>4a) Onwikkelen Release candidate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126904466"/>
                  </a:ext>
                </a:extLst>
              </a:tr>
              <a:tr h="264499">
                <a:tc>
                  <a:txBody>
                    <a:bodyPr/>
                    <a:lstStyle/>
                    <a:p>
                      <a:pPr algn="l" fontAlgn="b"/>
                      <a:r>
                        <a:rPr lang="en-US" sz="1200" b="1" i="0" u="none" strike="noStrike">
                          <a:solidFill>
                            <a:srgbClr val="000000"/>
                          </a:solidFill>
                          <a:effectLst/>
                          <a:latin typeface="Calibri" panose="020F0502020204030204" pitchFamily="34" charset="0"/>
                        </a:rPr>
                        <a:t>4b) TCS review op consultatie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405995337"/>
                  </a:ext>
                </a:extLst>
              </a:tr>
              <a:tr h="264499">
                <a:tc>
                  <a:txBody>
                    <a:bodyPr/>
                    <a:lstStyle/>
                    <a:p>
                      <a:pPr algn="l" fontAlgn="b"/>
                      <a:r>
                        <a:rPr lang="nl-NL" sz="1200" b="1" i="0" u="none" strike="noStrike">
                          <a:solidFill>
                            <a:srgbClr val="000000"/>
                          </a:solidFill>
                          <a:effectLst/>
                          <a:latin typeface="Calibri" panose="020F0502020204030204" pitchFamily="34" charset="0"/>
                        </a:rPr>
                        <a:t>5)Vaststellen/publiceren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2811741523"/>
                  </a:ext>
                </a:extLst>
              </a:tr>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194540890"/>
                  </a:ext>
                </a:extLst>
              </a:tr>
              <a:tr h="264499">
                <a:tc>
                  <a:txBody>
                    <a:bodyPr/>
                    <a:lstStyle/>
                    <a:p>
                      <a:pPr algn="l" fontAlgn="b"/>
                      <a:r>
                        <a:rPr lang="nl-NL" sz="1200" b="0" i="0" u="none" strike="noStrike" dirty="0">
                          <a:solidFill>
                            <a:srgbClr val="000000"/>
                          </a:solidFill>
                          <a:effectLst/>
                          <a:latin typeface="Calibri" panose="020F0502020204030204" pitchFamily="34" charset="0"/>
                        </a:rPr>
                        <a:t>UML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279067077"/>
                  </a:ext>
                </a:extLst>
              </a:tr>
              <a:tr h="264499">
                <a:tc>
                  <a:txBody>
                    <a:bodyPr/>
                    <a:lstStyle/>
                    <a:p>
                      <a:pPr algn="l" fontAlgn="b"/>
                      <a:r>
                        <a:rPr lang="nl-NL" sz="1200" b="0" i="0" u="none" strike="noStrike" dirty="0" err="1">
                          <a:solidFill>
                            <a:srgbClr val="000000"/>
                          </a:solidFill>
                          <a:effectLst/>
                          <a:latin typeface="Calibri" panose="020F0502020204030204" pitchFamily="34" charset="0"/>
                        </a:rPr>
                        <a:t>Modeldoc</a:t>
                      </a:r>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467305423"/>
                  </a:ext>
                </a:extLst>
              </a:tr>
              <a:tr h="264499">
                <a:tc>
                  <a:txBody>
                    <a:bodyPr/>
                    <a:lstStyle/>
                    <a:p>
                      <a:pPr algn="l" fontAlgn="b"/>
                      <a:r>
                        <a:rPr lang="nl-NL" sz="1200" b="0" i="0" u="none" strike="noStrike" dirty="0">
                          <a:solidFill>
                            <a:schemeClr val="tx1"/>
                          </a:solidFill>
                          <a:effectLst/>
                          <a:latin typeface="Calibri" panose="020F0502020204030204" pitchFamily="34" charset="0"/>
                        </a:rPr>
                        <a:t>Objectcatalogus</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1069724845"/>
                  </a:ext>
                </a:extLst>
              </a:tr>
              <a:tr h="264499">
                <a:tc>
                  <a:txBody>
                    <a:bodyPr/>
                    <a:lstStyle/>
                    <a:p>
                      <a:pPr algn="l" fontAlgn="b"/>
                      <a:r>
                        <a:rPr lang="nl-NL" sz="1200" b="0" i="0" u="none" strike="noStrike" dirty="0">
                          <a:solidFill>
                            <a:schemeClr val="tx1"/>
                          </a:solidFill>
                          <a:effectLst/>
                          <a:latin typeface="Calibri" panose="020F0502020204030204" pitchFamily="34" charset="0"/>
                        </a:rPr>
                        <a:t>ExtraRegels.xls</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4023036676"/>
                  </a:ext>
                </a:extLst>
              </a:tr>
              <a:tr h="264499">
                <a:tc>
                  <a:txBody>
                    <a:bodyPr/>
                    <a:lstStyle/>
                    <a:p>
                      <a:pPr algn="l" fontAlgn="b"/>
                      <a:r>
                        <a:rPr lang="nl-NL" sz="1200" b="0" i="0" u="none" strike="noStrike" dirty="0">
                          <a:solidFill>
                            <a:schemeClr val="tx1"/>
                          </a:solidFill>
                          <a:effectLst/>
                          <a:latin typeface="Calibri" panose="020F0502020204030204" pitchFamily="34" charset="0"/>
                        </a:rPr>
                        <a:t>Waardelijsten/inhoud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275715469"/>
                  </a:ext>
                </a:extLst>
              </a:tr>
              <a:tr h="264499">
                <a:tc>
                  <a:txBody>
                    <a:bodyPr/>
                    <a:lstStyle/>
                    <a:p>
                      <a:pPr algn="l" fontAlgn="b"/>
                      <a:r>
                        <a:rPr lang="nl-NL" sz="1200" b="0" i="0" u="none" strike="noStrike" dirty="0">
                          <a:solidFill>
                            <a:schemeClr val="tx1"/>
                          </a:solidFill>
                          <a:effectLst/>
                          <a:latin typeface="Calibri" panose="020F0502020204030204" pitchFamily="34" charset="0"/>
                        </a:rPr>
                        <a:t>Begrippen/NL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340378020"/>
                  </a:ext>
                </a:extLst>
              </a:tr>
              <a:tr h="264499">
                <a:tc>
                  <a:txBody>
                    <a:bodyPr/>
                    <a:lstStyle/>
                    <a:p>
                      <a:pPr algn="l" fontAlgn="b"/>
                      <a:r>
                        <a:rPr lang="nl-NL" sz="1200" b="0" i="0" u="none" strike="noStrike" dirty="0">
                          <a:solidFill>
                            <a:srgbClr val="000000"/>
                          </a:solidFill>
                          <a:effectLst/>
                          <a:latin typeface="Calibri" panose="020F0502020204030204" pitchFamily="34" charset="0"/>
                        </a:rPr>
                        <a:t>XSD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075838945"/>
                  </a:ext>
                </a:extLst>
              </a:tr>
              <a:tr h="264499">
                <a:tc>
                  <a:txBody>
                    <a:bodyPr/>
                    <a:lstStyle/>
                    <a:p>
                      <a:pPr algn="l" fontAlgn="b"/>
                      <a:r>
                        <a:rPr lang="nl-NL" sz="1200" b="0" i="0" u="none" strike="noStrike" dirty="0" err="1">
                          <a:solidFill>
                            <a:schemeClr val="tx1"/>
                          </a:solidFill>
                          <a:effectLst/>
                          <a:latin typeface="Calibri" panose="020F0502020204030204" pitchFamily="34" charset="0"/>
                        </a:rPr>
                        <a:t>VisualisatieDoc</a:t>
                      </a:r>
                      <a:endParaRPr lang="nl-NL" sz="1200" b="0" i="0" u="none" strike="noStrike" dirty="0">
                        <a:solidFill>
                          <a:schemeClr val="tx1"/>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1286246778"/>
                  </a:ext>
                </a:extLst>
              </a:tr>
              <a:tr h="264499">
                <a:tc>
                  <a:txBody>
                    <a:bodyPr/>
                    <a:lstStyle/>
                    <a:p>
                      <a:pPr algn="l" fontAlgn="b"/>
                      <a:r>
                        <a:rPr lang="nl-NL" sz="1200" b="0" i="0" u="none" strike="noStrike">
                          <a:solidFill>
                            <a:srgbClr val="000000"/>
                          </a:solidFill>
                          <a:effectLst/>
                          <a:latin typeface="Calibri" panose="020F0502020204030204" pitchFamily="34" charset="0"/>
                        </a:rPr>
                        <a:t>Volgorde attributen voor visualisatie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913481065"/>
                  </a:ext>
                </a:extLst>
              </a:tr>
              <a:tr h="264499">
                <a:tc>
                  <a:txBody>
                    <a:bodyPr/>
                    <a:lstStyle/>
                    <a:p>
                      <a:pPr algn="l" fontAlgn="b"/>
                      <a:r>
                        <a:rPr lang="nl-NL" sz="1200" b="0" i="0" u="none" strike="noStrike" dirty="0">
                          <a:solidFill>
                            <a:schemeClr val="tx1"/>
                          </a:solidFill>
                          <a:effectLst/>
                          <a:latin typeface="Calibri" panose="020F0502020204030204" pitchFamily="34" charset="0"/>
                        </a:rPr>
                        <a:t>SLD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81798164"/>
                  </a:ext>
                </a:extLst>
              </a:tr>
              <a:tr h="251272">
                <a:tc>
                  <a:txBody>
                    <a:bodyPr/>
                    <a:lstStyle/>
                    <a:p>
                      <a:pPr algn="l" fontAlgn="b"/>
                      <a:r>
                        <a:rPr lang="nl-NL" sz="1200" b="0" i="0" u="none" strike="noStrike" dirty="0">
                          <a:solidFill>
                            <a:schemeClr val="tx1"/>
                          </a:solidFill>
                          <a:effectLst/>
                          <a:latin typeface="Calibri" panose="020F0502020204030204" pitchFamily="34" charset="0"/>
                        </a:rPr>
                        <a:t>Symbolen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719521971"/>
                  </a:ext>
                </a:extLst>
              </a:tr>
              <a:tr h="132250">
                <a:tc>
                  <a:txBody>
                    <a:bodyPr/>
                    <a:lstStyle/>
                    <a:p>
                      <a:pPr algn="l" fontAlgn="b"/>
                      <a:r>
                        <a:rPr lang="nl-NL" sz="1200" b="0" i="0" u="none" strike="noStrike" dirty="0">
                          <a:solidFill>
                            <a:srgbClr val="000000"/>
                          </a:solidFill>
                          <a:effectLst/>
                          <a:latin typeface="Calibri" panose="020F0502020204030204" pitchFamily="34" charset="0"/>
                        </a:rPr>
                        <a:t>Conceptenregister/begrippen in NL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878892309"/>
                  </a:ext>
                </a:extLst>
              </a:tr>
              <a:tr h="132250">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endParaRPr lang="nl-NL" sz="1200" b="0" i="0" u="none" strike="noStrike" dirty="0">
                        <a:solidFill>
                          <a:srgbClr val="000000"/>
                        </a:solidFill>
                        <a:effectLs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851289063"/>
                  </a:ext>
                </a:extLst>
              </a:tr>
            </a:tbl>
          </a:graphicData>
        </a:graphic>
      </p:graphicFrame>
      <p:sp>
        <p:nvSpPr>
          <p:cNvPr id="3" name="Rechthoek 2">
            <a:extLst>
              <a:ext uri="{FF2B5EF4-FFF2-40B4-BE49-F238E27FC236}">
                <a16:creationId xmlns:a16="http://schemas.microsoft.com/office/drawing/2014/main" id="{DDE82341-B015-4AAA-8848-D7296BBAFC26}"/>
              </a:ext>
            </a:extLst>
          </p:cNvPr>
          <p:cNvSpPr/>
          <p:nvPr/>
        </p:nvSpPr>
        <p:spPr>
          <a:xfrm>
            <a:off x="2639615" y="932723"/>
            <a:ext cx="5650143" cy="5925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nl-NL" sz="2400">
              <a:solidFill>
                <a:prstClr val="white"/>
              </a:solidFill>
              <a:latin typeface="Calibri"/>
            </a:endParaRPr>
          </a:p>
        </p:txBody>
      </p:sp>
    </p:spTree>
    <p:extLst>
      <p:ext uri="{BB962C8B-B14F-4D97-AF65-F5344CB8AC3E}">
        <p14:creationId xmlns:p14="http://schemas.microsoft.com/office/powerpoint/2010/main" val="365696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F256D5E3-766B-4508-9B4B-C4235BBB831C}"/>
              </a:ext>
            </a:extLst>
          </p:cNvPr>
          <p:cNvPicPr>
            <a:picLocks noChangeAspect="1"/>
          </p:cNvPicPr>
          <p:nvPr/>
        </p:nvPicPr>
        <p:blipFill>
          <a:blip r:embed="rId2"/>
          <a:stretch>
            <a:fillRect/>
          </a:stretch>
        </p:blipFill>
        <p:spPr>
          <a:xfrm>
            <a:off x="6944136" y="0"/>
            <a:ext cx="5417165" cy="6858000"/>
          </a:xfrm>
          <a:prstGeom prst="rect">
            <a:avLst/>
          </a:prstGeom>
        </p:spPr>
      </p:pic>
      <p:sp>
        <p:nvSpPr>
          <p:cNvPr id="7" name="Tekstvak 6">
            <a:extLst>
              <a:ext uri="{FF2B5EF4-FFF2-40B4-BE49-F238E27FC236}">
                <a16:creationId xmlns:a16="http://schemas.microsoft.com/office/drawing/2014/main" id="{6EA7AE5E-2B13-4D8E-991E-DF81FF318D79}"/>
              </a:ext>
            </a:extLst>
          </p:cNvPr>
          <p:cNvSpPr txBox="1"/>
          <p:nvPr/>
        </p:nvSpPr>
        <p:spPr>
          <a:xfrm>
            <a:off x="4312113" y="2253747"/>
            <a:ext cx="3009901" cy="369332"/>
          </a:xfrm>
          <a:prstGeom prst="rect">
            <a:avLst/>
          </a:prstGeom>
          <a:noFill/>
        </p:spPr>
        <p:txBody>
          <a:bodyPr wrap="square">
            <a:spAutoFit/>
          </a:bodyPr>
          <a:lstStyle/>
          <a:p>
            <a:r>
              <a:rPr lang="nl-NL" b="1" i="0" dirty="0">
                <a:solidFill>
                  <a:srgbClr val="5E5E5E"/>
                </a:solidFill>
                <a:effectLst/>
                <a:latin typeface="Montserrat"/>
              </a:rPr>
              <a:t>13 juli tot en met 21 augustus</a:t>
            </a:r>
            <a:endParaRPr lang="nl-NL" dirty="0"/>
          </a:p>
        </p:txBody>
      </p:sp>
      <p:pic>
        <p:nvPicPr>
          <p:cNvPr id="9" name="Afbeelding 8">
            <a:extLst>
              <a:ext uri="{FF2B5EF4-FFF2-40B4-BE49-F238E27FC236}">
                <a16:creationId xmlns:a16="http://schemas.microsoft.com/office/drawing/2014/main" id="{1D931139-82C6-4EF8-AABE-0076DA42702E}"/>
              </a:ext>
            </a:extLst>
          </p:cNvPr>
          <p:cNvPicPr>
            <a:picLocks noChangeAspect="1"/>
          </p:cNvPicPr>
          <p:nvPr/>
        </p:nvPicPr>
        <p:blipFill>
          <a:blip r:embed="rId3"/>
          <a:stretch>
            <a:fillRect/>
          </a:stretch>
        </p:blipFill>
        <p:spPr>
          <a:xfrm>
            <a:off x="336765" y="429072"/>
            <a:ext cx="3398073" cy="2789327"/>
          </a:xfrm>
          <a:prstGeom prst="rect">
            <a:avLst/>
          </a:prstGeom>
        </p:spPr>
      </p:pic>
      <p:sp>
        <p:nvSpPr>
          <p:cNvPr id="2" name="Titel 1">
            <a:extLst>
              <a:ext uri="{FF2B5EF4-FFF2-40B4-BE49-F238E27FC236}">
                <a16:creationId xmlns:a16="http://schemas.microsoft.com/office/drawing/2014/main" id="{46F022B7-690F-4782-853C-6E16BB787C01}"/>
              </a:ext>
            </a:extLst>
          </p:cNvPr>
          <p:cNvSpPr>
            <a:spLocks noGrp="1"/>
          </p:cNvSpPr>
          <p:nvPr>
            <p:ph type="title"/>
          </p:nvPr>
        </p:nvSpPr>
        <p:spPr>
          <a:xfrm>
            <a:off x="181360" y="977261"/>
            <a:ext cx="10972800" cy="1143000"/>
          </a:xfrm>
        </p:spPr>
        <p:txBody>
          <a:bodyPr>
            <a:normAutofit fontScale="90000"/>
          </a:bodyPr>
          <a:lstStyle/>
          <a:p>
            <a:br>
              <a:rPr lang="nl-NL" dirty="0"/>
            </a:br>
            <a:br>
              <a:rPr lang="nl-NL" dirty="0"/>
            </a:br>
            <a:r>
              <a:rPr lang="nl-NL" dirty="0"/>
              <a:t>Consultatie</a:t>
            </a:r>
          </a:p>
        </p:txBody>
      </p:sp>
      <p:sp>
        <p:nvSpPr>
          <p:cNvPr id="17" name="Tekstvak 16">
            <a:extLst>
              <a:ext uri="{FF2B5EF4-FFF2-40B4-BE49-F238E27FC236}">
                <a16:creationId xmlns:a16="http://schemas.microsoft.com/office/drawing/2014/main" id="{CF6F0A56-6F28-4073-A153-90A0CC0EA191}"/>
              </a:ext>
            </a:extLst>
          </p:cNvPr>
          <p:cNvSpPr txBox="1"/>
          <p:nvPr/>
        </p:nvSpPr>
        <p:spPr>
          <a:xfrm rot="20546865">
            <a:off x="3754371" y="2833679"/>
            <a:ext cx="3392705" cy="769441"/>
          </a:xfrm>
          <a:prstGeom prst="rect">
            <a:avLst/>
          </a:prstGeom>
          <a:noFill/>
        </p:spPr>
        <p:txBody>
          <a:bodyPr wrap="square">
            <a:spAutoFit/>
          </a:bodyPr>
          <a:lstStyle/>
          <a:p>
            <a:r>
              <a:rPr lang="nl-NL" sz="4400" dirty="0"/>
              <a:t>samenvatting</a:t>
            </a:r>
          </a:p>
        </p:txBody>
      </p:sp>
      <p:pic>
        <p:nvPicPr>
          <p:cNvPr id="4" name="Afbeelding 3">
            <a:extLst>
              <a:ext uri="{FF2B5EF4-FFF2-40B4-BE49-F238E27FC236}">
                <a16:creationId xmlns:a16="http://schemas.microsoft.com/office/drawing/2014/main" id="{DD55BB2E-6C4B-4520-A350-DAB9E36914A3}"/>
              </a:ext>
            </a:extLst>
          </p:cNvPr>
          <p:cNvPicPr>
            <a:picLocks noChangeAspect="1"/>
          </p:cNvPicPr>
          <p:nvPr/>
        </p:nvPicPr>
        <p:blipFill>
          <a:blip r:embed="rId4"/>
          <a:stretch>
            <a:fillRect/>
          </a:stretch>
        </p:blipFill>
        <p:spPr>
          <a:xfrm>
            <a:off x="250293" y="3546937"/>
            <a:ext cx="3009902" cy="2634210"/>
          </a:xfrm>
          <a:prstGeom prst="rect">
            <a:avLst/>
          </a:prstGeom>
        </p:spPr>
      </p:pic>
      <p:pic>
        <p:nvPicPr>
          <p:cNvPr id="13" name="Afbeelding 12">
            <a:extLst>
              <a:ext uri="{FF2B5EF4-FFF2-40B4-BE49-F238E27FC236}">
                <a16:creationId xmlns:a16="http://schemas.microsoft.com/office/drawing/2014/main" id="{775C6D6B-53C1-4902-8FF8-E975ECB40203}"/>
              </a:ext>
            </a:extLst>
          </p:cNvPr>
          <p:cNvPicPr>
            <a:picLocks noChangeAspect="1"/>
          </p:cNvPicPr>
          <p:nvPr/>
        </p:nvPicPr>
        <p:blipFill>
          <a:blip r:embed="rId5"/>
          <a:stretch>
            <a:fillRect/>
          </a:stretch>
        </p:blipFill>
        <p:spPr>
          <a:xfrm>
            <a:off x="2197873" y="4183052"/>
            <a:ext cx="5136607" cy="1076325"/>
          </a:xfrm>
          <a:prstGeom prst="rect">
            <a:avLst/>
          </a:prstGeom>
        </p:spPr>
      </p:pic>
      <p:pic>
        <p:nvPicPr>
          <p:cNvPr id="5" name="Afbeelding 4">
            <a:extLst>
              <a:ext uri="{FF2B5EF4-FFF2-40B4-BE49-F238E27FC236}">
                <a16:creationId xmlns:a16="http://schemas.microsoft.com/office/drawing/2014/main" id="{B5CFE4AF-E9F6-4DFF-8DD6-C585C3A96DA5}"/>
              </a:ext>
            </a:extLst>
          </p:cNvPr>
          <p:cNvPicPr>
            <a:picLocks noChangeAspect="1"/>
          </p:cNvPicPr>
          <p:nvPr/>
        </p:nvPicPr>
        <p:blipFill>
          <a:blip r:embed="rId6"/>
          <a:stretch>
            <a:fillRect/>
          </a:stretch>
        </p:blipFill>
        <p:spPr>
          <a:xfrm>
            <a:off x="3241092" y="5486401"/>
            <a:ext cx="3031066" cy="1371600"/>
          </a:xfrm>
          <a:prstGeom prst="rect">
            <a:avLst/>
          </a:prstGeom>
        </p:spPr>
      </p:pic>
      <p:pic>
        <p:nvPicPr>
          <p:cNvPr id="8" name="Afbeelding 7">
            <a:extLst>
              <a:ext uri="{FF2B5EF4-FFF2-40B4-BE49-F238E27FC236}">
                <a16:creationId xmlns:a16="http://schemas.microsoft.com/office/drawing/2014/main" id="{2080FE61-253B-4759-86F5-630DC00C2E0F}"/>
              </a:ext>
            </a:extLst>
          </p:cNvPr>
          <p:cNvPicPr>
            <a:picLocks noChangeAspect="1"/>
          </p:cNvPicPr>
          <p:nvPr/>
        </p:nvPicPr>
        <p:blipFill>
          <a:blip r:embed="rId7"/>
          <a:stretch>
            <a:fillRect/>
          </a:stretch>
        </p:blipFill>
        <p:spPr>
          <a:xfrm>
            <a:off x="0" y="5486401"/>
            <a:ext cx="2200526" cy="1389492"/>
          </a:xfrm>
          <a:prstGeom prst="rect">
            <a:avLst/>
          </a:prstGeom>
        </p:spPr>
      </p:pic>
    </p:spTree>
    <p:extLst>
      <p:ext uri="{BB962C8B-B14F-4D97-AF65-F5344CB8AC3E}">
        <p14:creationId xmlns:p14="http://schemas.microsoft.com/office/powerpoint/2010/main" val="220606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080E2-B646-4FB3-87F1-5B2DB5D005AD}"/>
              </a:ext>
            </a:extLst>
          </p:cNvPr>
          <p:cNvSpPr>
            <a:spLocks noGrp="1"/>
          </p:cNvSpPr>
          <p:nvPr>
            <p:ph type="title"/>
          </p:nvPr>
        </p:nvSpPr>
        <p:spPr>
          <a:xfrm>
            <a:off x="128337" y="-35594"/>
            <a:ext cx="3084095" cy="1143000"/>
          </a:xfrm>
        </p:spPr>
        <p:txBody>
          <a:bodyPr/>
          <a:lstStyle/>
          <a:p>
            <a:r>
              <a:rPr lang="nl-NL" dirty="0"/>
              <a:t>Methode</a:t>
            </a:r>
          </a:p>
        </p:txBody>
      </p:sp>
      <p:pic>
        <p:nvPicPr>
          <p:cNvPr id="5" name="Afbeelding 4">
            <a:extLst>
              <a:ext uri="{FF2B5EF4-FFF2-40B4-BE49-F238E27FC236}">
                <a16:creationId xmlns:a16="http://schemas.microsoft.com/office/drawing/2014/main" id="{1748811D-07F9-481D-975F-FE82A92A3831}"/>
              </a:ext>
            </a:extLst>
          </p:cNvPr>
          <p:cNvPicPr>
            <a:picLocks noChangeAspect="1"/>
          </p:cNvPicPr>
          <p:nvPr/>
        </p:nvPicPr>
        <p:blipFill>
          <a:blip r:embed="rId2"/>
          <a:stretch>
            <a:fillRect/>
          </a:stretch>
        </p:blipFill>
        <p:spPr>
          <a:xfrm>
            <a:off x="2557462" y="1119187"/>
            <a:ext cx="8791625" cy="5738813"/>
          </a:xfrm>
          <a:prstGeom prst="rect">
            <a:avLst/>
          </a:prstGeom>
        </p:spPr>
      </p:pic>
    </p:spTree>
    <p:extLst>
      <p:ext uri="{BB962C8B-B14F-4D97-AF65-F5344CB8AC3E}">
        <p14:creationId xmlns:p14="http://schemas.microsoft.com/office/powerpoint/2010/main" val="27449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AD763-F4F3-46CE-83DA-64C0560D18BA}"/>
              </a:ext>
            </a:extLst>
          </p:cNvPr>
          <p:cNvSpPr>
            <a:spLocks noGrp="1"/>
          </p:cNvSpPr>
          <p:nvPr>
            <p:ph type="title"/>
          </p:nvPr>
        </p:nvSpPr>
        <p:spPr>
          <a:xfrm>
            <a:off x="417095" y="-93349"/>
            <a:ext cx="2819400" cy="1143000"/>
          </a:xfrm>
        </p:spPr>
        <p:txBody>
          <a:bodyPr/>
          <a:lstStyle/>
          <a:p>
            <a:r>
              <a:rPr lang="nl-NL" dirty="0"/>
              <a:t>Reacties</a:t>
            </a:r>
          </a:p>
        </p:txBody>
      </p:sp>
      <p:sp>
        <p:nvSpPr>
          <p:cNvPr id="3" name="Tijdelijke aanduiding voor inhoud 2">
            <a:extLst>
              <a:ext uri="{FF2B5EF4-FFF2-40B4-BE49-F238E27FC236}">
                <a16:creationId xmlns:a16="http://schemas.microsoft.com/office/drawing/2014/main" id="{EEDB88F1-57C6-4523-B49F-598A3B4053E4}"/>
              </a:ext>
            </a:extLst>
          </p:cNvPr>
          <p:cNvSpPr>
            <a:spLocks noGrp="1"/>
          </p:cNvSpPr>
          <p:nvPr>
            <p:ph idx="1"/>
          </p:nvPr>
        </p:nvSpPr>
        <p:spPr>
          <a:xfrm>
            <a:off x="417095" y="1248871"/>
            <a:ext cx="5189621" cy="2559823"/>
          </a:xfrm>
        </p:spPr>
        <p:txBody>
          <a:bodyPr/>
          <a:lstStyle/>
          <a:p>
            <a:pPr marL="0" indent="0">
              <a:buNone/>
            </a:pPr>
            <a:r>
              <a:rPr lang="nl-NL" dirty="0"/>
              <a:t>Drie Partijen:</a:t>
            </a:r>
          </a:p>
          <a:p>
            <a:pPr>
              <a:buFontTx/>
              <a:buChar char="-"/>
            </a:pPr>
            <a:r>
              <a:rPr lang="nl-NL" dirty="0"/>
              <a:t>Syntax </a:t>
            </a:r>
            <a:r>
              <a:rPr lang="nl-NL" dirty="0" err="1"/>
              <a:t>InfraMediairs</a:t>
            </a:r>
            <a:endParaRPr lang="nl-NL" dirty="0"/>
          </a:p>
          <a:p>
            <a:pPr>
              <a:buFontTx/>
              <a:buChar char="-"/>
            </a:pPr>
            <a:r>
              <a:rPr lang="nl-NL" dirty="0" err="1"/>
              <a:t>Nedgraphics</a:t>
            </a:r>
            <a:endParaRPr lang="nl-NL" dirty="0"/>
          </a:p>
          <a:p>
            <a:pPr>
              <a:buFontTx/>
              <a:buChar char="-"/>
            </a:pPr>
            <a:r>
              <a:rPr lang="nl-NL" dirty="0"/>
              <a:t>Kadaster</a:t>
            </a:r>
          </a:p>
        </p:txBody>
      </p:sp>
      <p:graphicFrame>
        <p:nvGraphicFramePr>
          <p:cNvPr id="4" name="Tabel 3">
            <a:extLst>
              <a:ext uri="{FF2B5EF4-FFF2-40B4-BE49-F238E27FC236}">
                <a16:creationId xmlns:a16="http://schemas.microsoft.com/office/drawing/2014/main" id="{8084B437-936E-4EC3-BD9D-5C436EACD7DD}"/>
              </a:ext>
            </a:extLst>
          </p:cNvPr>
          <p:cNvGraphicFramePr>
            <a:graphicFrameLocks noGrp="1"/>
          </p:cNvGraphicFramePr>
          <p:nvPr>
            <p:extLst>
              <p:ext uri="{D42A27DB-BD31-4B8C-83A1-F6EECF244321}">
                <p14:modId xmlns:p14="http://schemas.microsoft.com/office/powerpoint/2010/main" val="3750709223"/>
              </p:ext>
            </p:extLst>
          </p:nvPr>
        </p:nvGraphicFramePr>
        <p:xfrm>
          <a:off x="5086350" y="2870983"/>
          <a:ext cx="6799847" cy="3657600"/>
        </p:xfrm>
        <a:graphic>
          <a:graphicData uri="http://schemas.openxmlformats.org/drawingml/2006/table">
            <a:tbl>
              <a:tblPr>
                <a:tableStyleId>{5C22544A-7EE6-4342-B048-85BDC9FD1C3A}</a:tableStyleId>
              </a:tblPr>
              <a:tblGrid>
                <a:gridCol w="5452507">
                  <a:extLst>
                    <a:ext uri="{9D8B030D-6E8A-4147-A177-3AD203B41FA5}">
                      <a16:colId xmlns:a16="http://schemas.microsoft.com/office/drawing/2014/main" val="975608246"/>
                    </a:ext>
                  </a:extLst>
                </a:gridCol>
                <a:gridCol w="1347340">
                  <a:extLst>
                    <a:ext uri="{9D8B030D-6E8A-4147-A177-3AD203B41FA5}">
                      <a16:colId xmlns:a16="http://schemas.microsoft.com/office/drawing/2014/main" val="2336433888"/>
                    </a:ext>
                  </a:extLst>
                </a:gridCol>
              </a:tblGrid>
              <a:tr h="280791">
                <a:tc>
                  <a:txBody>
                    <a:bodyPr/>
                    <a:lstStyle/>
                    <a:p>
                      <a:pPr algn="l" fontAlgn="b"/>
                      <a:r>
                        <a:rPr lang="nl-NL" sz="2400" u="none" strike="noStrike" dirty="0">
                          <a:effectLst/>
                        </a:rPr>
                        <a:t>1-IMKL Modeldocument</a:t>
                      </a:r>
                      <a:endParaRPr lang="nl-NL" sz="24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nl-NL" sz="2400" u="none" strike="noStrike">
                          <a:effectLst/>
                        </a:rPr>
                        <a:t>11</a:t>
                      </a:r>
                      <a:endParaRPr lang="nl-NL"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11343009"/>
                  </a:ext>
                </a:extLst>
              </a:tr>
              <a:tr h="280791">
                <a:tc>
                  <a:txBody>
                    <a:bodyPr/>
                    <a:lstStyle/>
                    <a:p>
                      <a:pPr algn="l" fontAlgn="b"/>
                      <a:r>
                        <a:rPr lang="nl-NL" sz="2400" u="none" strike="noStrike" dirty="0">
                          <a:effectLst/>
                        </a:rPr>
                        <a:t>2-Objectcatalogus</a:t>
                      </a:r>
                      <a:endParaRPr lang="nl-NL" sz="24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nl-NL" sz="2400" u="none" strike="noStrike" dirty="0">
                          <a:effectLst/>
                        </a:rPr>
                        <a:t>2</a:t>
                      </a:r>
                      <a:endParaRPr lang="nl-NL" sz="2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8446975"/>
                  </a:ext>
                </a:extLst>
              </a:tr>
              <a:tr h="280791">
                <a:tc>
                  <a:txBody>
                    <a:bodyPr/>
                    <a:lstStyle/>
                    <a:p>
                      <a:pPr algn="l" fontAlgn="b"/>
                      <a:r>
                        <a:rPr lang="nl-NL" sz="2400" u="none" strike="noStrike" dirty="0">
                          <a:effectLst/>
                        </a:rPr>
                        <a:t>3-Extra modelregels</a:t>
                      </a:r>
                      <a:endParaRPr lang="nl-NL" sz="24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nl-NL" sz="2400" u="none" strike="noStrike">
                          <a:effectLst/>
                        </a:rPr>
                        <a:t>21</a:t>
                      </a:r>
                      <a:endParaRPr lang="nl-NL"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31929510"/>
                  </a:ext>
                </a:extLst>
              </a:tr>
              <a:tr h="280791">
                <a:tc>
                  <a:txBody>
                    <a:bodyPr/>
                    <a:lstStyle/>
                    <a:p>
                      <a:pPr algn="l" fontAlgn="t"/>
                      <a:r>
                        <a:rPr lang="nl-NL" sz="2400" u="none" strike="noStrike" dirty="0">
                          <a:effectLst/>
                        </a:rPr>
                        <a:t>4-Waardelijsten</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a:effectLst/>
                        </a:rPr>
                        <a:t>11</a:t>
                      </a:r>
                      <a:endParaRPr lang="nl-NL"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0990609"/>
                  </a:ext>
                </a:extLst>
              </a:tr>
              <a:tr h="280791">
                <a:tc>
                  <a:txBody>
                    <a:bodyPr/>
                    <a:lstStyle/>
                    <a:p>
                      <a:pPr algn="l" fontAlgn="t"/>
                      <a:r>
                        <a:rPr lang="nl-NL" sz="2400" u="none" strike="noStrike" dirty="0">
                          <a:effectLst/>
                        </a:rPr>
                        <a:t>5-PMKL document Visualisatieregels</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dirty="0">
                          <a:effectLst/>
                        </a:rPr>
                        <a:t>6</a:t>
                      </a:r>
                      <a:endParaRPr lang="nl-NL" sz="2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4516234"/>
                  </a:ext>
                </a:extLst>
              </a:tr>
              <a:tr h="280791">
                <a:tc>
                  <a:txBody>
                    <a:bodyPr/>
                    <a:lstStyle/>
                    <a:p>
                      <a:pPr algn="l" fontAlgn="t"/>
                      <a:r>
                        <a:rPr lang="nl-NL" sz="2400" u="none" strike="noStrike" dirty="0">
                          <a:effectLst/>
                        </a:rPr>
                        <a:t>6-XML schema implementatie</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a:effectLst/>
                        </a:rPr>
                        <a:t>6</a:t>
                      </a:r>
                      <a:endParaRPr lang="nl-NL"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81277750"/>
                  </a:ext>
                </a:extLst>
              </a:tr>
              <a:tr h="280791">
                <a:tc>
                  <a:txBody>
                    <a:bodyPr/>
                    <a:lstStyle/>
                    <a:p>
                      <a:pPr algn="l" fontAlgn="t"/>
                      <a:r>
                        <a:rPr lang="nl-NL" sz="2400" u="none" strike="noStrike" dirty="0" err="1">
                          <a:effectLst/>
                        </a:rPr>
                        <a:t>Symbologie</a:t>
                      </a:r>
                      <a:r>
                        <a:rPr lang="nl-NL" sz="2400" u="none" strike="noStrike" dirty="0">
                          <a:effectLst/>
                        </a:rPr>
                        <a:t> (SLD/Iconen)</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a:effectLst/>
                        </a:rPr>
                        <a:t>1</a:t>
                      </a:r>
                      <a:endParaRPr lang="nl-NL"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49041255"/>
                  </a:ext>
                </a:extLst>
              </a:tr>
              <a:tr h="280791">
                <a:tc>
                  <a:txBody>
                    <a:bodyPr/>
                    <a:lstStyle/>
                    <a:p>
                      <a:pPr algn="l" fontAlgn="t"/>
                      <a:r>
                        <a:rPr lang="nl-NL" sz="2400" u="none" strike="noStrike" dirty="0">
                          <a:effectLst/>
                        </a:rPr>
                        <a:t>7-BMKL</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a:effectLst/>
                        </a:rPr>
                        <a:t>0</a:t>
                      </a:r>
                      <a:endParaRPr lang="nl-NL"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36898107"/>
                  </a:ext>
                </a:extLst>
              </a:tr>
              <a:tr h="280791">
                <a:tc>
                  <a:txBody>
                    <a:bodyPr/>
                    <a:lstStyle/>
                    <a:p>
                      <a:pPr algn="l" fontAlgn="t"/>
                      <a:r>
                        <a:rPr lang="nl-NL" sz="2400" u="none" strike="noStrike" dirty="0">
                          <a:effectLst/>
                        </a:rPr>
                        <a:t>UML</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dirty="0">
                          <a:effectLst/>
                        </a:rPr>
                        <a:t>8</a:t>
                      </a:r>
                      <a:endParaRPr lang="nl-NL" sz="2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29791111"/>
                  </a:ext>
                </a:extLst>
              </a:tr>
              <a:tr h="280791">
                <a:tc>
                  <a:txBody>
                    <a:bodyPr/>
                    <a:lstStyle/>
                    <a:p>
                      <a:pPr algn="l" fontAlgn="t"/>
                      <a:r>
                        <a:rPr lang="nl-NL" sz="2400" u="none" strike="noStrike" dirty="0">
                          <a:effectLst/>
                        </a:rPr>
                        <a:t>totaal</a:t>
                      </a:r>
                      <a:endParaRPr lang="nl-NL" sz="2400" b="0" i="0" u="none" strike="noStrike" dirty="0">
                        <a:solidFill>
                          <a:srgbClr val="000000"/>
                        </a:solidFill>
                        <a:effectLst/>
                        <a:latin typeface="Calibri" panose="020F0502020204030204" pitchFamily="34" charset="0"/>
                      </a:endParaRPr>
                    </a:p>
                  </a:txBody>
                  <a:tcPr marL="0" marR="0" marT="0" marB="0"/>
                </a:tc>
                <a:tc>
                  <a:txBody>
                    <a:bodyPr/>
                    <a:lstStyle/>
                    <a:p>
                      <a:pPr algn="r" fontAlgn="b"/>
                      <a:r>
                        <a:rPr lang="nl-NL" sz="2400" u="none" strike="noStrike" dirty="0">
                          <a:effectLst/>
                        </a:rPr>
                        <a:t>66</a:t>
                      </a:r>
                      <a:endParaRPr lang="nl-NL" sz="2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27036583"/>
                  </a:ext>
                </a:extLst>
              </a:tr>
            </a:tbl>
          </a:graphicData>
        </a:graphic>
      </p:graphicFrame>
      <p:cxnSp>
        <p:nvCxnSpPr>
          <p:cNvPr id="6" name="Rechte verbindingslijn 5">
            <a:extLst>
              <a:ext uri="{FF2B5EF4-FFF2-40B4-BE49-F238E27FC236}">
                <a16:creationId xmlns:a16="http://schemas.microsoft.com/office/drawing/2014/main" id="{CF38B53B-54E8-4552-9792-E2FEACE60579}"/>
              </a:ext>
            </a:extLst>
          </p:cNvPr>
          <p:cNvCxnSpPr/>
          <p:nvPr/>
        </p:nvCxnSpPr>
        <p:spPr>
          <a:xfrm>
            <a:off x="5086350" y="6172200"/>
            <a:ext cx="6799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6D5A5F4D-54B1-4B44-8794-FF3DD5E6730C}"/>
              </a:ext>
            </a:extLst>
          </p:cNvPr>
          <p:cNvCxnSpPr/>
          <p:nvPr/>
        </p:nvCxnSpPr>
        <p:spPr>
          <a:xfrm>
            <a:off x="10544175" y="2671763"/>
            <a:ext cx="0" cy="38568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30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40E3C6E5-7E4E-49E1-9A95-A76282CBDDE6}"/>
              </a:ext>
            </a:extLst>
          </p:cNvPr>
          <p:cNvPicPr>
            <a:picLocks noChangeAspect="1"/>
          </p:cNvPicPr>
          <p:nvPr/>
        </p:nvPicPr>
        <p:blipFill>
          <a:blip r:embed="rId3"/>
          <a:stretch>
            <a:fillRect/>
          </a:stretch>
        </p:blipFill>
        <p:spPr>
          <a:xfrm>
            <a:off x="160832" y="514350"/>
            <a:ext cx="11751276" cy="6858000"/>
          </a:xfrm>
          <a:prstGeom prst="rect">
            <a:avLst/>
          </a:prstGeom>
        </p:spPr>
      </p:pic>
      <p:graphicFrame>
        <p:nvGraphicFramePr>
          <p:cNvPr id="7" name="Object 6">
            <a:extLst>
              <a:ext uri="{FF2B5EF4-FFF2-40B4-BE49-F238E27FC236}">
                <a16:creationId xmlns:a16="http://schemas.microsoft.com/office/drawing/2014/main" id="{5284C00C-BF9C-4EC6-B004-A915D6D47D50}"/>
              </a:ext>
            </a:extLst>
          </p:cNvPr>
          <p:cNvGraphicFramePr>
            <a:graphicFrameLocks noChangeAspect="1"/>
          </p:cNvGraphicFramePr>
          <p:nvPr>
            <p:extLst>
              <p:ext uri="{D42A27DB-BD31-4B8C-83A1-F6EECF244321}">
                <p14:modId xmlns:p14="http://schemas.microsoft.com/office/powerpoint/2010/main" val="2814339131"/>
              </p:ext>
            </p:extLst>
          </p:nvPr>
        </p:nvGraphicFramePr>
        <p:xfrm>
          <a:off x="160832" y="0"/>
          <a:ext cx="11751276" cy="514350"/>
        </p:xfrm>
        <a:graphic>
          <a:graphicData uri="http://schemas.openxmlformats.org/presentationml/2006/ole">
            <mc:AlternateContent xmlns:mc="http://schemas.openxmlformats.org/markup-compatibility/2006">
              <mc:Choice xmlns:v="urn:schemas-microsoft-com:vml" Requires="v">
                <p:oleObj spid="_x0000_s2063" name="Worksheet" r:id="rId4" imgW="12068397" imgH="581202" progId="Excel.Sheet.12">
                  <p:embed/>
                </p:oleObj>
              </mc:Choice>
              <mc:Fallback>
                <p:oleObj name="Worksheet" r:id="rId4" imgW="12068397" imgH="581202" progId="Excel.Sheet.12">
                  <p:embed/>
                  <p:pic>
                    <p:nvPicPr>
                      <p:cNvPr id="0" name=""/>
                      <p:cNvPicPr/>
                      <p:nvPr/>
                    </p:nvPicPr>
                    <p:blipFill>
                      <a:blip r:embed="rId5"/>
                      <a:stretch>
                        <a:fillRect/>
                      </a:stretch>
                    </p:blipFill>
                    <p:spPr>
                      <a:xfrm>
                        <a:off x="160832" y="0"/>
                        <a:ext cx="11751276" cy="514350"/>
                      </a:xfrm>
                      <a:prstGeom prst="rect">
                        <a:avLst/>
                      </a:prstGeom>
                    </p:spPr>
                  </p:pic>
                </p:oleObj>
              </mc:Fallback>
            </mc:AlternateContent>
          </a:graphicData>
        </a:graphic>
      </p:graphicFrame>
    </p:spTree>
    <p:extLst>
      <p:ext uri="{BB962C8B-B14F-4D97-AF65-F5344CB8AC3E}">
        <p14:creationId xmlns:p14="http://schemas.microsoft.com/office/powerpoint/2010/main" val="12350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B7B3A2CD-7B9D-4538-8C85-1AD4175796DD}"/>
              </a:ext>
            </a:extLst>
          </p:cNvPr>
          <p:cNvGraphicFramePr>
            <a:graphicFrameLocks noChangeAspect="1"/>
          </p:cNvGraphicFramePr>
          <p:nvPr>
            <p:extLst>
              <p:ext uri="{D42A27DB-BD31-4B8C-83A1-F6EECF244321}">
                <p14:modId xmlns:p14="http://schemas.microsoft.com/office/powerpoint/2010/main" val="2650747270"/>
              </p:ext>
            </p:extLst>
          </p:nvPr>
        </p:nvGraphicFramePr>
        <p:xfrm>
          <a:off x="0" y="1307267"/>
          <a:ext cx="12068175" cy="1152525"/>
        </p:xfrm>
        <a:graphic>
          <a:graphicData uri="http://schemas.openxmlformats.org/presentationml/2006/ole">
            <mc:AlternateContent xmlns:mc="http://schemas.openxmlformats.org/markup-compatibility/2006">
              <mc:Choice xmlns:v="urn:schemas-microsoft-com:vml" Requires="v">
                <p:oleObj spid="_x0000_s3101" name="Worksheet" r:id="rId3" imgW="12068397" imgH="1152590" progId="Excel.Sheet.12">
                  <p:embed/>
                </p:oleObj>
              </mc:Choice>
              <mc:Fallback>
                <p:oleObj name="Worksheet" r:id="rId3" imgW="12068397" imgH="1152590" progId="Excel.Sheet.12">
                  <p:embed/>
                  <p:pic>
                    <p:nvPicPr>
                      <p:cNvPr id="0" name=""/>
                      <p:cNvPicPr/>
                      <p:nvPr/>
                    </p:nvPicPr>
                    <p:blipFill>
                      <a:blip r:embed="rId4"/>
                      <a:stretch>
                        <a:fillRect/>
                      </a:stretch>
                    </p:blipFill>
                    <p:spPr>
                      <a:xfrm>
                        <a:off x="0" y="1307267"/>
                        <a:ext cx="12068175" cy="1152525"/>
                      </a:xfrm>
                      <a:prstGeom prst="rect">
                        <a:avLst/>
                      </a:prstGeom>
                    </p:spPr>
                  </p:pic>
                </p:oleObj>
              </mc:Fallback>
            </mc:AlternateContent>
          </a:graphicData>
        </a:graphic>
      </p:graphicFrame>
      <p:sp>
        <p:nvSpPr>
          <p:cNvPr id="5" name="Tekstvak 4">
            <a:extLst>
              <a:ext uri="{FF2B5EF4-FFF2-40B4-BE49-F238E27FC236}">
                <a16:creationId xmlns:a16="http://schemas.microsoft.com/office/drawing/2014/main" id="{2D785A1A-558B-44A1-A2AA-1A45B9184DFD}"/>
              </a:ext>
            </a:extLst>
          </p:cNvPr>
          <p:cNvSpPr txBox="1"/>
          <p:nvPr/>
        </p:nvSpPr>
        <p:spPr>
          <a:xfrm>
            <a:off x="185739" y="328613"/>
            <a:ext cx="571500" cy="369332"/>
          </a:xfrm>
          <a:prstGeom prst="rect">
            <a:avLst/>
          </a:prstGeom>
          <a:noFill/>
        </p:spPr>
        <p:txBody>
          <a:bodyPr wrap="square" rtlCol="0">
            <a:spAutoFit/>
          </a:bodyPr>
          <a:lstStyle/>
          <a:p>
            <a:r>
              <a:rPr lang="nl-NL" dirty="0"/>
              <a:t>18</a:t>
            </a:r>
          </a:p>
        </p:txBody>
      </p:sp>
      <p:graphicFrame>
        <p:nvGraphicFramePr>
          <p:cNvPr id="11" name="Object 10">
            <a:extLst>
              <a:ext uri="{FF2B5EF4-FFF2-40B4-BE49-F238E27FC236}">
                <a16:creationId xmlns:a16="http://schemas.microsoft.com/office/drawing/2014/main" id="{C466DD51-97D4-400F-80AD-44A79D8EA2C8}"/>
              </a:ext>
            </a:extLst>
          </p:cNvPr>
          <p:cNvGraphicFramePr>
            <a:graphicFrameLocks noChangeAspect="1"/>
          </p:cNvGraphicFramePr>
          <p:nvPr>
            <p:extLst>
              <p:ext uri="{D42A27DB-BD31-4B8C-83A1-F6EECF244321}">
                <p14:modId xmlns:p14="http://schemas.microsoft.com/office/powerpoint/2010/main" val="115080161"/>
              </p:ext>
            </p:extLst>
          </p:nvPr>
        </p:nvGraphicFramePr>
        <p:xfrm>
          <a:off x="563562" y="2753519"/>
          <a:ext cx="10941050" cy="2503487"/>
        </p:xfrm>
        <a:graphic>
          <a:graphicData uri="http://schemas.openxmlformats.org/presentationml/2006/ole">
            <mc:AlternateContent xmlns:mc="http://schemas.openxmlformats.org/markup-compatibility/2006">
              <mc:Choice xmlns:v="urn:schemas-microsoft-com:vml" Requires="v">
                <p:oleObj spid="_x0000_s3102" name="Document" r:id="rId5" imgW="5760875" imgH="1104863" progId="Word.Document.12">
                  <p:embed/>
                </p:oleObj>
              </mc:Choice>
              <mc:Fallback>
                <p:oleObj name="Document" r:id="rId5" imgW="5760875" imgH="1104863" progId="Word.Document.12">
                  <p:embed/>
                  <p:pic>
                    <p:nvPicPr>
                      <p:cNvPr id="0" name=""/>
                      <p:cNvPicPr/>
                      <p:nvPr/>
                    </p:nvPicPr>
                    <p:blipFill>
                      <a:blip r:embed="rId6"/>
                      <a:stretch>
                        <a:fillRect/>
                      </a:stretch>
                    </p:blipFill>
                    <p:spPr>
                      <a:xfrm>
                        <a:off x="563562" y="2753519"/>
                        <a:ext cx="10941050" cy="2503487"/>
                      </a:xfrm>
                      <a:prstGeom prst="rect">
                        <a:avLst/>
                      </a:prstGeom>
                    </p:spPr>
                  </p:pic>
                </p:oleObj>
              </mc:Fallback>
            </mc:AlternateContent>
          </a:graphicData>
        </a:graphic>
      </p:graphicFrame>
      <p:sp>
        <p:nvSpPr>
          <p:cNvPr id="13" name="Tekstvak 12">
            <a:extLst>
              <a:ext uri="{FF2B5EF4-FFF2-40B4-BE49-F238E27FC236}">
                <a16:creationId xmlns:a16="http://schemas.microsoft.com/office/drawing/2014/main" id="{3D03AF4F-C032-40DE-9B55-9D761F43F4A3}"/>
              </a:ext>
            </a:extLst>
          </p:cNvPr>
          <p:cNvSpPr txBox="1"/>
          <p:nvPr/>
        </p:nvSpPr>
        <p:spPr>
          <a:xfrm>
            <a:off x="2311002" y="5249901"/>
            <a:ext cx="8618936" cy="923330"/>
          </a:xfrm>
          <a:prstGeom prst="rect">
            <a:avLst/>
          </a:prstGeom>
          <a:noFill/>
        </p:spPr>
        <p:txBody>
          <a:bodyPr wrap="square">
            <a:spAutoFit/>
          </a:bodyPr>
          <a:lstStyle/>
          <a:p>
            <a:r>
              <a:rPr lang="nl-NL" dirty="0">
                <a:highlight>
                  <a:srgbClr val="FFFF00"/>
                </a:highlight>
              </a:rPr>
              <a:t>Een strook, functioneel gerelateerd aan een kabel of leiding, waarvoor de netbeheerder voor het betreffende object een eis voorzorgsmaatregel wil hanteren. Deze is als (</a:t>
            </a:r>
            <a:r>
              <a:rPr lang="nl-NL" dirty="0" err="1">
                <a:highlight>
                  <a:srgbClr val="FFFF00"/>
                </a:highlight>
              </a:rPr>
              <a:t>multi</a:t>
            </a:r>
            <a:r>
              <a:rPr lang="nl-NL" dirty="0">
                <a:highlight>
                  <a:srgbClr val="FFFF00"/>
                </a:highlight>
              </a:rPr>
              <a:t>)-vlakgeometrie gedefinieerd.</a:t>
            </a:r>
          </a:p>
        </p:txBody>
      </p:sp>
    </p:spTree>
    <p:extLst>
      <p:ext uri="{BB962C8B-B14F-4D97-AF65-F5344CB8AC3E}">
        <p14:creationId xmlns:p14="http://schemas.microsoft.com/office/powerpoint/2010/main" val="301265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54F4A54-A56E-489D-B41B-53125364E452}"/>
              </a:ext>
            </a:extLst>
          </p:cNvPr>
          <p:cNvPicPr>
            <a:picLocks noChangeAspect="1"/>
          </p:cNvPicPr>
          <p:nvPr/>
        </p:nvPicPr>
        <p:blipFill>
          <a:blip r:embed="rId2"/>
          <a:stretch>
            <a:fillRect/>
          </a:stretch>
        </p:blipFill>
        <p:spPr>
          <a:xfrm>
            <a:off x="0" y="747712"/>
            <a:ext cx="12077700" cy="590550"/>
          </a:xfrm>
          <a:prstGeom prst="rect">
            <a:avLst/>
          </a:prstGeom>
        </p:spPr>
      </p:pic>
      <p:pic>
        <p:nvPicPr>
          <p:cNvPr id="10" name="Afbeelding 9">
            <a:extLst>
              <a:ext uri="{FF2B5EF4-FFF2-40B4-BE49-F238E27FC236}">
                <a16:creationId xmlns:a16="http://schemas.microsoft.com/office/drawing/2014/main" id="{3AD1872C-8676-44C5-B4AE-F33424FDCFE1}"/>
              </a:ext>
            </a:extLst>
          </p:cNvPr>
          <p:cNvPicPr>
            <a:picLocks noChangeAspect="1"/>
          </p:cNvPicPr>
          <p:nvPr/>
        </p:nvPicPr>
        <p:blipFill>
          <a:blip r:embed="rId3"/>
          <a:stretch>
            <a:fillRect/>
          </a:stretch>
        </p:blipFill>
        <p:spPr>
          <a:xfrm>
            <a:off x="0" y="1685925"/>
            <a:ext cx="12009797" cy="828676"/>
          </a:xfrm>
          <a:prstGeom prst="rect">
            <a:avLst/>
          </a:prstGeom>
        </p:spPr>
      </p:pic>
      <p:pic>
        <p:nvPicPr>
          <p:cNvPr id="14" name="Afbeelding 13">
            <a:extLst>
              <a:ext uri="{FF2B5EF4-FFF2-40B4-BE49-F238E27FC236}">
                <a16:creationId xmlns:a16="http://schemas.microsoft.com/office/drawing/2014/main" id="{75AA43A6-0564-483C-8AF4-FB3ADA96D12A}"/>
              </a:ext>
            </a:extLst>
          </p:cNvPr>
          <p:cNvPicPr>
            <a:picLocks noChangeAspect="1"/>
          </p:cNvPicPr>
          <p:nvPr/>
        </p:nvPicPr>
        <p:blipFill>
          <a:blip r:embed="rId4"/>
          <a:stretch>
            <a:fillRect/>
          </a:stretch>
        </p:blipFill>
        <p:spPr>
          <a:xfrm>
            <a:off x="5129212" y="3609972"/>
            <a:ext cx="6948488" cy="3307833"/>
          </a:xfrm>
          <a:prstGeom prst="rect">
            <a:avLst/>
          </a:prstGeom>
        </p:spPr>
      </p:pic>
      <p:pic>
        <p:nvPicPr>
          <p:cNvPr id="15" name="Afbeelding 14">
            <a:extLst>
              <a:ext uri="{FF2B5EF4-FFF2-40B4-BE49-F238E27FC236}">
                <a16:creationId xmlns:a16="http://schemas.microsoft.com/office/drawing/2014/main" id="{0228D2D0-CFD5-40E6-8D11-9C2DE37790BC}"/>
              </a:ext>
            </a:extLst>
          </p:cNvPr>
          <p:cNvPicPr>
            <a:picLocks noChangeAspect="1"/>
          </p:cNvPicPr>
          <p:nvPr/>
        </p:nvPicPr>
        <p:blipFill>
          <a:blip r:embed="rId5"/>
          <a:stretch>
            <a:fillRect/>
          </a:stretch>
        </p:blipFill>
        <p:spPr>
          <a:xfrm>
            <a:off x="0" y="2647949"/>
            <a:ext cx="11025420" cy="828675"/>
          </a:xfrm>
          <a:prstGeom prst="rect">
            <a:avLst/>
          </a:prstGeom>
        </p:spPr>
      </p:pic>
      <p:sp>
        <p:nvSpPr>
          <p:cNvPr id="2" name="Tekstvak 1">
            <a:extLst>
              <a:ext uri="{FF2B5EF4-FFF2-40B4-BE49-F238E27FC236}">
                <a16:creationId xmlns:a16="http://schemas.microsoft.com/office/drawing/2014/main" id="{94E1D685-2CF2-4375-83B3-CAD69DC67D21}"/>
              </a:ext>
            </a:extLst>
          </p:cNvPr>
          <p:cNvSpPr txBox="1"/>
          <p:nvPr/>
        </p:nvSpPr>
        <p:spPr>
          <a:xfrm>
            <a:off x="185739" y="328613"/>
            <a:ext cx="571500" cy="369332"/>
          </a:xfrm>
          <a:prstGeom prst="rect">
            <a:avLst/>
          </a:prstGeom>
          <a:noFill/>
        </p:spPr>
        <p:txBody>
          <a:bodyPr wrap="square" rtlCol="0">
            <a:spAutoFit/>
          </a:bodyPr>
          <a:lstStyle/>
          <a:p>
            <a:r>
              <a:rPr lang="nl-NL" dirty="0"/>
              <a:t>52</a:t>
            </a:r>
          </a:p>
        </p:txBody>
      </p:sp>
    </p:spTree>
    <p:extLst>
      <p:ext uri="{BB962C8B-B14F-4D97-AF65-F5344CB8AC3E}">
        <p14:creationId xmlns:p14="http://schemas.microsoft.com/office/powerpoint/2010/main" val="41632603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1379</Words>
  <Application>Microsoft Office PowerPoint</Application>
  <PresentationFormat>Breedbeeld</PresentationFormat>
  <Paragraphs>735</Paragraphs>
  <Slides>20</Slides>
  <Notes>0</Notes>
  <HiddenSlides>0</HiddenSlides>
  <MMClips>0</MMClips>
  <ScaleCrop>false</ScaleCrop>
  <HeadingPairs>
    <vt:vector size="8" baseType="variant">
      <vt:variant>
        <vt:lpstr>Gebruikte lettertypen</vt:lpstr>
      </vt:variant>
      <vt:variant>
        <vt:i4>7</vt:i4>
      </vt:variant>
      <vt:variant>
        <vt:lpstr>Thema</vt:lpstr>
      </vt:variant>
      <vt:variant>
        <vt:i4>2</vt:i4>
      </vt:variant>
      <vt:variant>
        <vt:lpstr>Ingesloten OLE-bronprogramma's</vt:lpstr>
      </vt:variant>
      <vt:variant>
        <vt:i4>2</vt:i4>
      </vt:variant>
      <vt:variant>
        <vt:lpstr>Diatitels</vt:lpstr>
      </vt:variant>
      <vt:variant>
        <vt:i4>20</vt:i4>
      </vt:variant>
    </vt:vector>
  </HeadingPairs>
  <TitlesOfParts>
    <vt:vector size="31" baseType="lpstr">
      <vt:lpstr>-apple-system</vt:lpstr>
      <vt:lpstr>Arial</vt:lpstr>
      <vt:lpstr>Calibri</vt:lpstr>
      <vt:lpstr>Calibri Light</vt:lpstr>
      <vt:lpstr>Montserrat</vt:lpstr>
      <vt:lpstr>Verdana</vt:lpstr>
      <vt:lpstr>Wingdings</vt:lpstr>
      <vt:lpstr>Kantoorthema</vt:lpstr>
      <vt:lpstr>1_Kantoorthema</vt:lpstr>
      <vt:lpstr>Worksheet</vt:lpstr>
      <vt:lpstr>Document</vt:lpstr>
      <vt:lpstr>PowerPoint-presentatie</vt:lpstr>
      <vt:lpstr>PowerPoint-presentatie</vt:lpstr>
      <vt:lpstr>Planning en uitvoering</vt:lpstr>
      <vt:lpstr>  Consultatie</vt:lpstr>
      <vt:lpstr>Methode</vt:lpstr>
      <vt:lpstr>Reacties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Deel 2: Github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Paul Janssen</dc:creator>
  <cp:lastModifiedBy>Paul Janssen</cp:lastModifiedBy>
  <cp:revision>56</cp:revision>
  <dcterms:created xsi:type="dcterms:W3CDTF">2020-04-17T15:35:00Z</dcterms:created>
  <dcterms:modified xsi:type="dcterms:W3CDTF">2020-09-03T14:05:37Z</dcterms:modified>
</cp:coreProperties>
</file>