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59" r:id="rId6"/>
    <p:sldId id="260" r:id="rId7"/>
    <p:sldId id="262" r:id="rId8"/>
    <p:sldId id="265" r:id="rId9"/>
    <p:sldId id="263" r:id="rId10"/>
    <p:sldId id="264"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16" d="100"/>
          <a:sy n="116" d="100"/>
        </p:scale>
        <p:origin x="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6A48-09AE-3277-72F4-259B12E25B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0C98EFB6-359E-1752-B34A-50F0CC83F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EDDF816F-2F0A-DAD3-7037-E08C2523AA47}"/>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5" name="Footer Placeholder 4">
            <a:extLst>
              <a:ext uri="{FF2B5EF4-FFF2-40B4-BE49-F238E27FC236}">
                <a16:creationId xmlns:a16="http://schemas.microsoft.com/office/drawing/2014/main" id="{9572A3D2-F612-8882-106E-BE279FE7A02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99A4E02-2981-A854-4969-92E455D6A24C}"/>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114318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2431-DCBC-F70A-B2C9-77E2DB64B1C7}"/>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B8637F45-B1BB-4119-6437-393567FA9BD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6620886-2915-0298-890B-3B0E0508A582}"/>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5" name="Footer Placeholder 4">
            <a:extLst>
              <a:ext uri="{FF2B5EF4-FFF2-40B4-BE49-F238E27FC236}">
                <a16:creationId xmlns:a16="http://schemas.microsoft.com/office/drawing/2014/main" id="{9F35CD37-402A-0887-F76C-FBE46EE82C7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35D6276-B381-41DC-70E7-7956A4B0ED61}"/>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235191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09F5A-C3C7-F288-1F9C-16A7CED647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6364BC07-B00B-769B-EBFF-FD3D001FC54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F19874F1-56CC-830F-88F0-41888395C5D2}"/>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5" name="Footer Placeholder 4">
            <a:extLst>
              <a:ext uri="{FF2B5EF4-FFF2-40B4-BE49-F238E27FC236}">
                <a16:creationId xmlns:a16="http://schemas.microsoft.com/office/drawing/2014/main" id="{EEC16DE9-B41E-E961-3396-45C5059C4D0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4555152-4B7A-B1E6-9A34-DC6750A37264}"/>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261164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AC3D-C0FE-3DEF-0E39-EED79C473D7E}"/>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F2C55F24-63B4-0B13-9465-35EBB31F15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7714FD2-6E6B-7AE1-2816-9B5446163DE3}"/>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5" name="Footer Placeholder 4">
            <a:extLst>
              <a:ext uri="{FF2B5EF4-FFF2-40B4-BE49-F238E27FC236}">
                <a16:creationId xmlns:a16="http://schemas.microsoft.com/office/drawing/2014/main" id="{F30F2418-51BA-3AE9-1A04-E8540F51606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771FC25C-1D8F-9C75-5E97-7F496E2F6C2A}"/>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335512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C4B6-4E61-47E8-A682-E13037C663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818E6844-C173-B26E-656B-9C5197A0E0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2BCA3A-93C2-0616-998F-9C3C0768DCC3}"/>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5" name="Footer Placeholder 4">
            <a:extLst>
              <a:ext uri="{FF2B5EF4-FFF2-40B4-BE49-F238E27FC236}">
                <a16:creationId xmlns:a16="http://schemas.microsoft.com/office/drawing/2014/main" id="{509644FE-1C0B-97C9-DE0B-889976F58F9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963D7E4-3297-B3DF-54A1-FB9E1ADD6640}"/>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124068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5713-C681-FD5E-B3A3-AE22322C56A2}"/>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CE3ADFFE-01BB-6077-0173-0674EB26E9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749F6C2C-A466-2229-BFCC-D59D0AF9E97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57832A2E-61CC-7FFC-92C2-9975B1A88788}"/>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6" name="Footer Placeholder 5">
            <a:extLst>
              <a:ext uri="{FF2B5EF4-FFF2-40B4-BE49-F238E27FC236}">
                <a16:creationId xmlns:a16="http://schemas.microsoft.com/office/drawing/2014/main" id="{EC7C7B3E-1F26-EF99-C679-9498D4A0FE7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2D2E44E-E5EA-89DB-A96A-D58FAB5E700A}"/>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250843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ADD5-2144-32FC-0E11-36C76BA0F760}"/>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BBDC456E-7ACB-13DF-7B9A-2C0249894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5B74AB-6B56-1BB4-075D-722E94AF1EB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EE53908E-2CDD-43E8-15AF-AEE093CF7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C39204-702A-EC54-46D6-4AA09D0D3F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2A83B802-2901-141F-AE75-19009AD12560}"/>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8" name="Footer Placeholder 7">
            <a:extLst>
              <a:ext uri="{FF2B5EF4-FFF2-40B4-BE49-F238E27FC236}">
                <a16:creationId xmlns:a16="http://schemas.microsoft.com/office/drawing/2014/main" id="{9973DD97-A4E1-E8D1-608B-F8C7C162768F}"/>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E1E2CB53-04EC-84F2-101A-74EFE1535D72}"/>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397522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D1ED-772A-0903-5EE0-9878922C7D10}"/>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685C7D99-433B-C591-AA4F-3F6041AD1ED6}"/>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4" name="Footer Placeholder 3">
            <a:extLst>
              <a:ext uri="{FF2B5EF4-FFF2-40B4-BE49-F238E27FC236}">
                <a16:creationId xmlns:a16="http://schemas.microsoft.com/office/drawing/2014/main" id="{373898DF-CCAF-1E6B-ECD9-1637EAE3F2B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A6C561AC-6753-7CFA-8F87-E8E706A9FE76}"/>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409994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7AD51F-264C-8650-4C07-6B3873FB65C3}"/>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3" name="Footer Placeholder 2">
            <a:extLst>
              <a:ext uri="{FF2B5EF4-FFF2-40B4-BE49-F238E27FC236}">
                <a16:creationId xmlns:a16="http://schemas.microsoft.com/office/drawing/2014/main" id="{9978AD72-78A5-1BBE-7B10-13989B25A8B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CCACEA2E-3EB3-26EC-42E7-0D8216DA3761}"/>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246019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CEF4-686F-2D00-B3BB-BB47C2BC1A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77DFA1B8-5C8E-2B9F-D55D-21CD3B297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81690BB7-ECBB-07F1-C12C-74998BE11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825F9A-E1B4-56B8-983F-A545D7AD9CF0}"/>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6" name="Footer Placeholder 5">
            <a:extLst>
              <a:ext uri="{FF2B5EF4-FFF2-40B4-BE49-F238E27FC236}">
                <a16:creationId xmlns:a16="http://schemas.microsoft.com/office/drawing/2014/main" id="{2CA22389-73F6-564D-07ED-B517AF72EE3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1ED68A7-FC8B-1089-0E80-FBCC52D09DF8}"/>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313263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3B34-B48B-FB5B-A8FE-C6CCA4C039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9719B70A-A978-8AD8-719A-C558E935A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92C7225-1D41-5235-E07D-497F1F154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F96605-2FAD-5BBB-4FF0-793B029D74E5}"/>
              </a:ext>
            </a:extLst>
          </p:cNvPr>
          <p:cNvSpPr>
            <a:spLocks noGrp="1"/>
          </p:cNvSpPr>
          <p:nvPr>
            <p:ph type="dt" sz="half" idx="10"/>
          </p:nvPr>
        </p:nvSpPr>
        <p:spPr/>
        <p:txBody>
          <a:bodyPr/>
          <a:lstStyle/>
          <a:p>
            <a:fld id="{3145967B-509A-CB44-99E8-C9BDC5D34F28}" type="datetimeFigureOut">
              <a:rPr lang="en-NL" smtClean="0"/>
              <a:t>18/05/2025</a:t>
            </a:fld>
            <a:endParaRPr lang="en-NL"/>
          </a:p>
        </p:txBody>
      </p:sp>
      <p:sp>
        <p:nvSpPr>
          <p:cNvPr id="6" name="Footer Placeholder 5">
            <a:extLst>
              <a:ext uri="{FF2B5EF4-FFF2-40B4-BE49-F238E27FC236}">
                <a16:creationId xmlns:a16="http://schemas.microsoft.com/office/drawing/2014/main" id="{C1903C75-9D04-FBD7-324A-A724AE73459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46BB312-69B2-22C1-A114-FC74B93D75F8}"/>
              </a:ext>
            </a:extLst>
          </p:cNvPr>
          <p:cNvSpPr>
            <a:spLocks noGrp="1"/>
          </p:cNvSpPr>
          <p:nvPr>
            <p:ph type="sldNum" sz="quarter" idx="12"/>
          </p:nvPr>
        </p:nvSpPr>
        <p:spPr/>
        <p:txBody>
          <a:bodyPr/>
          <a:lstStyle/>
          <a:p>
            <a:fld id="{F80F2740-C0F1-DD47-9F9D-53B053C73F04}" type="slidenum">
              <a:rPr lang="en-NL" smtClean="0"/>
              <a:t>‹#›</a:t>
            </a:fld>
            <a:endParaRPr lang="en-NL"/>
          </a:p>
        </p:txBody>
      </p:sp>
    </p:spTree>
    <p:extLst>
      <p:ext uri="{BB962C8B-B14F-4D97-AF65-F5344CB8AC3E}">
        <p14:creationId xmlns:p14="http://schemas.microsoft.com/office/powerpoint/2010/main" val="149158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983BD-35A5-0F16-B12A-C60BA3705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C331FDEE-34C5-BFCF-7343-733B86BB4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B1764639-FC8C-047A-5E3F-BB72966856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45967B-509A-CB44-99E8-C9BDC5D34F28}" type="datetimeFigureOut">
              <a:rPr lang="en-NL" smtClean="0"/>
              <a:t>18/05/2025</a:t>
            </a:fld>
            <a:endParaRPr lang="en-NL"/>
          </a:p>
        </p:txBody>
      </p:sp>
      <p:sp>
        <p:nvSpPr>
          <p:cNvPr id="5" name="Footer Placeholder 4">
            <a:extLst>
              <a:ext uri="{FF2B5EF4-FFF2-40B4-BE49-F238E27FC236}">
                <a16:creationId xmlns:a16="http://schemas.microsoft.com/office/drawing/2014/main" id="{EA640451-A7C8-34EB-FEB3-CE2E80DB3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B1857D6E-5125-DE9D-D33C-A52FE5DAC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0F2740-C0F1-DD47-9F9D-53B053C73F04}" type="slidenum">
              <a:rPr lang="en-NL" smtClean="0"/>
              <a:t>‹#›</a:t>
            </a:fld>
            <a:endParaRPr lang="en-NL"/>
          </a:p>
        </p:txBody>
      </p:sp>
    </p:spTree>
    <p:extLst>
      <p:ext uri="{BB962C8B-B14F-4D97-AF65-F5344CB8AC3E}">
        <p14:creationId xmlns:p14="http://schemas.microsoft.com/office/powerpoint/2010/main" val="323634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8FDD-54CC-6972-71F0-83E3E724CC6E}"/>
              </a:ext>
            </a:extLst>
          </p:cNvPr>
          <p:cNvSpPr>
            <a:spLocks noGrp="1"/>
          </p:cNvSpPr>
          <p:nvPr>
            <p:ph type="ctrTitle"/>
          </p:nvPr>
        </p:nvSpPr>
        <p:spPr/>
        <p:txBody>
          <a:bodyPr/>
          <a:lstStyle/>
          <a:p>
            <a:r>
              <a:rPr lang="en-NL" dirty="0"/>
              <a:t>Relatieklasse</a:t>
            </a:r>
          </a:p>
        </p:txBody>
      </p:sp>
      <p:sp>
        <p:nvSpPr>
          <p:cNvPr id="3" name="Subtitle 2">
            <a:extLst>
              <a:ext uri="{FF2B5EF4-FFF2-40B4-BE49-F238E27FC236}">
                <a16:creationId xmlns:a16="http://schemas.microsoft.com/office/drawing/2014/main" id="{D9731695-3451-7EFE-EDCE-D6B72120D4A0}"/>
              </a:ext>
            </a:extLst>
          </p:cNvPr>
          <p:cNvSpPr>
            <a:spLocks noGrp="1"/>
          </p:cNvSpPr>
          <p:nvPr>
            <p:ph type="subTitle" idx="1"/>
          </p:nvPr>
        </p:nvSpPr>
        <p:spPr/>
        <p:txBody>
          <a:bodyPr/>
          <a:lstStyle/>
          <a:p>
            <a:r>
              <a:rPr lang="en-NL" dirty="0"/>
              <a:t>UML, MIM, LD, FBM, ER</a:t>
            </a:r>
          </a:p>
        </p:txBody>
      </p:sp>
    </p:spTree>
    <p:extLst>
      <p:ext uri="{BB962C8B-B14F-4D97-AF65-F5344CB8AC3E}">
        <p14:creationId xmlns:p14="http://schemas.microsoft.com/office/powerpoint/2010/main" val="191958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A6C8-AE64-5487-6CED-75AFB1ACB0BA}"/>
              </a:ext>
            </a:extLst>
          </p:cNvPr>
          <p:cNvSpPr>
            <a:spLocks noGrp="1"/>
          </p:cNvSpPr>
          <p:nvPr>
            <p:ph type="title"/>
          </p:nvPr>
        </p:nvSpPr>
        <p:spPr/>
        <p:txBody>
          <a:bodyPr/>
          <a:lstStyle/>
          <a:p>
            <a:r>
              <a:rPr lang="en-NL" dirty="0"/>
              <a:t>Conclusies (voor MIM 2.0)</a:t>
            </a:r>
          </a:p>
        </p:txBody>
      </p:sp>
      <p:sp>
        <p:nvSpPr>
          <p:cNvPr id="3" name="Content Placeholder 2">
            <a:extLst>
              <a:ext uri="{FF2B5EF4-FFF2-40B4-BE49-F238E27FC236}">
                <a16:creationId xmlns:a16="http://schemas.microsoft.com/office/drawing/2014/main" id="{C63774C3-A21E-009D-D1BE-1AF3BDC01826}"/>
              </a:ext>
            </a:extLst>
          </p:cNvPr>
          <p:cNvSpPr>
            <a:spLocks noGrp="1"/>
          </p:cNvSpPr>
          <p:nvPr>
            <p:ph idx="1"/>
          </p:nvPr>
        </p:nvSpPr>
        <p:spPr/>
        <p:txBody>
          <a:bodyPr/>
          <a:lstStyle/>
          <a:p>
            <a:r>
              <a:rPr lang="en-NL" dirty="0"/>
              <a:t>Een mim:Relatieklasse (in 2.0) behoort zowel een specialisatie van een mim:Objecttype als een mim:Relatiesoort te zijn;</a:t>
            </a:r>
          </a:p>
          <a:p>
            <a:r>
              <a:rPr lang="en-NL" dirty="0"/>
              <a:t>Daarbij kan het alle (meta-)eigenschappen en (meta-)relaties aangaan die ook een objecttype als een relatiesoort zouden kunnen aangaan.</a:t>
            </a:r>
          </a:p>
          <a:p>
            <a:r>
              <a:rPr lang="en-NL" dirty="0"/>
              <a:t>Eventueel een uitzondering maken voor de situatie dat de relatieklasse als doel in een andere relatiesoort wordt gebruikt.</a:t>
            </a:r>
          </a:p>
        </p:txBody>
      </p:sp>
    </p:spTree>
    <p:extLst>
      <p:ext uri="{BB962C8B-B14F-4D97-AF65-F5344CB8AC3E}">
        <p14:creationId xmlns:p14="http://schemas.microsoft.com/office/powerpoint/2010/main" val="324195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C3DF-1125-1B8C-C210-FA557FEA803E}"/>
              </a:ext>
            </a:extLst>
          </p:cNvPr>
          <p:cNvSpPr>
            <a:spLocks noGrp="1"/>
          </p:cNvSpPr>
          <p:nvPr>
            <p:ph type="title"/>
          </p:nvPr>
        </p:nvSpPr>
        <p:spPr/>
        <p:txBody>
          <a:bodyPr/>
          <a:lstStyle/>
          <a:p>
            <a:r>
              <a:rPr lang="en-NL" dirty="0"/>
              <a:t>UML</a:t>
            </a:r>
          </a:p>
        </p:txBody>
      </p:sp>
      <p:pic>
        <p:nvPicPr>
          <p:cNvPr id="5" name="Picture 4" descr="A diagram of a group of objects&#10;&#10;AI-generated content may be incorrect.">
            <a:extLst>
              <a:ext uri="{FF2B5EF4-FFF2-40B4-BE49-F238E27FC236}">
                <a16:creationId xmlns:a16="http://schemas.microsoft.com/office/drawing/2014/main" id="{31391D11-06AA-FD5D-6220-A76642733A4A}"/>
              </a:ext>
            </a:extLst>
          </p:cNvPr>
          <p:cNvPicPr>
            <a:picLocks noChangeAspect="1"/>
          </p:cNvPicPr>
          <p:nvPr/>
        </p:nvPicPr>
        <p:blipFill>
          <a:blip r:embed="rId2"/>
          <a:stretch>
            <a:fillRect/>
          </a:stretch>
        </p:blipFill>
        <p:spPr>
          <a:xfrm>
            <a:off x="6413500" y="1172837"/>
            <a:ext cx="5778500" cy="5676900"/>
          </a:xfrm>
          <a:prstGeom prst="rect">
            <a:avLst/>
          </a:prstGeom>
        </p:spPr>
      </p:pic>
      <p:sp>
        <p:nvSpPr>
          <p:cNvPr id="3" name="Content Placeholder 2">
            <a:extLst>
              <a:ext uri="{FF2B5EF4-FFF2-40B4-BE49-F238E27FC236}">
                <a16:creationId xmlns:a16="http://schemas.microsoft.com/office/drawing/2014/main" id="{132F81F9-9D41-647C-198F-A549071A597D}"/>
              </a:ext>
            </a:extLst>
          </p:cNvPr>
          <p:cNvSpPr>
            <a:spLocks noGrp="1"/>
          </p:cNvSpPr>
          <p:nvPr>
            <p:ph idx="1"/>
          </p:nvPr>
        </p:nvSpPr>
        <p:spPr>
          <a:xfrm>
            <a:off x="838200" y="1509312"/>
            <a:ext cx="7567670" cy="3632832"/>
          </a:xfrm>
          <a:solidFill>
            <a:schemeClr val="bg1"/>
          </a:solidFill>
        </p:spPr>
        <p:txBody>
          <a:bodyPr>
            <a:normAutofit fontScale="85000" lnSpcReduction="20000"/>
          </a:bodyPr>
          <a:lstStyle/>
          <a:p>
            <a:r>
              <a:rPr lang="en-GB" i="1" dirty="0"/>
              <a:t>An Association classifies a set of tuples representing links between typed instances. An </a:t>
            </a:r>
            <a:r>
              <a:rPr lang="en-GB" i="1" dirty="0" err="1"/>
              <a:t>AssociationClass</a:t>
            </a:r>
            <a:r>
              <a:rPr lang="en-GB" i="1" dirty="0"/>
              <a:t> is both an Association and a Class. </a:t>
            </a:r>
            <a:r>
              <a:rPr lang="en-GB" dirty="0"/>
              <a:t>(</a:t>
            </a:r>
            <a:r>
              <a:rPr lang="en-GB" dirty="0" err="1"/>
              <a:t>sectie</a:t>
            </a:r>
            <a:r>
              <a:rPr lang="en-GB" dirty="0"/>
              <a:t> 11.5.1)</a:t>
            </a:r>
          </a:p>
          <a:p>
            <a:r>
              <a:rPr lang="en-GB" dirty="0"/>
              <a:t>In UML is </a:t>
            </a:r>
            <a:r>
              <a:rPr lang="en-GB" dirty="0" err="1"/>
              <a:t>een</a:t>
            </a:r>
            <a:r>
              <a:rPr lang="en-GB" dirty="0"/>
              <a:t> </a:t>
            </a:r>
            <a:r>
              <a:rPr lang="en-GB" dirty="0" err="1"/>
              <a:t>mim:Relatieklasse</a:t>
            </a:r>
            <a:r>
              <a:rPr lang="en-GB" dirty="0"/>
              <a:t> </a:t>
            </a:r>
            <a:r>
              <a:rPr lang="en-GB" dirty="0" err="1"/>
              <a:t>dus</a:t>
            </a:r>
            <a:r>
              <a:rPr lang="en-GB" dirty="0"/>
              <a:t> </a:t>
            </a:r>
            <a:r>
              <a:rPr lang="en-GB" dirty="0" err="1"/>
              <a:t>zowel</a:t>
            </a:r>
            <a:r>
              <a:rPr lang="en-GB" dirty="0"/>
              <a:t> </a:t>
            </a:r>
            <a:r>
              <a:rPr lang="en-GB" dirty="0" err="1"/>
              <a:t>een</a:t>
            </a:r>
            <a:r>
              <a:rPr lang="en-GB" dirty="0"/>
              <a:t> </a:t>
            </a:r>
            <a:r>
              <a:rPr lang="en-GB" dirty="0" err="1"/>
              <a:t>mim:Relatiesoort</a:t>
            </a:r>
            <a:r>
              <a:rPr lang="en-GB" dirty="0"/>
              <a:t> </a:t>
            </a:r>
            <a:r>
              <a:rPr lang="en-GB" dirty="0" err="1"/>
              <a:t>als</a:t>
            </a:r>
            <a:r>
              <a:rPr lang="en-GB" dirty="0"/>
              <a:t> </a:t>
            </a:r>
            <a:r>
              <a:rPr lang="en-GB" dirty="0" err="1"/>
              <a:t>een</a:t>
            </a:r>
            <a:r>
              <a:rPr lang="en-GB" dirty="0"/>
              <a:t> </a:t>
            </a:r>
            <a:r>
              <a:rPr lang="en-GB" dirty="0" err="1"/>
              <a:t>mim:Objecttype</a:t>
            </a:r>
            <a:r>
              <a:rPr lang="en-GB" dirty="0"/>
              <a:t>, </a:t>
            </a:r>
            <a:r>
              <a:rPr lang="en-GB" dirty="0" err="1"/>
              <a:t>zoals</a:t>
            </a:r>
            <a:r>
              <a:rPr lang="en-GB" dirty="0"/>
              <a:t> </a:t>
            </a:r>
            <a:r>
              <a:rPr lang="en-GB" dirty="0" err="1"/>
              <a:t>ook</a:t>
            </a:r>
            <a:r>
              <a:rPr lang="en-GB" dirty="0"/>
              <a:t> </a:t>
            </a:r>
            <a:r>
              <a:rPr lang="en-GB" dirty="0" err="1"/>
              <a:t>zichtbaar</a:t>
            </a:r>
            <a:r>
              <a:rPr lang="en-GB" dirty="0"/>
              <a:t> in </a:t>
            </a:r>
            <a:r>
              <a:rPr lang="en-GB" dirty="0" err="1"/>
              <a:t>dit</a:t>
            </a:r>
            <a:r>
              <a:rPr lang="en-GB" dirty="0"/>
              <a:t> </a:t>
            </a:r>
            <a:r>
              <a:rPr lang="en-GB" dirty="0" err="1"/>
              <a:t>deel</a:t>
            </a:r>
            <a:r>
              <a:rPr lang="en-GB" dirty="0"/>
              <a:t> van het metamodel </a:t>
            </a:r>
            <a:r>
              <a:rPr lang="en-GB" dirty="0" err="1"/>
              <a:t>hier</a:t>
            </a:r>
            <a:r>
              <a:rPr lang="en-GB" dirty="0"/>
              <a:t> </a:t>
            </a:r>
            <a:r>
              <a:rPr lang="en-GB" dirty="0" err="1"/>
              <a:t>rechts</a:t>
            </a:r>
            <a:endParaRPr lang="en-GB" dirty="0"/>
          </a:p>
          <a:p>
            <a:r>
              <a:rPr lang="en-GB" dirty="0"/>
              <a:t>Een UML-diagram, </a:t>
            </a:r>
            <a:r>
              <a:rPr lang="en-GB" dirty="0" err="1"/>
              <a:t>waarin</a:t>
            </a:r>
            <a:r>
              <a:rPr lang="en-GB" dirty="0"/>
              <a:t> de </a:t>
            </a:r>
            <a:r>
              <a:rPr lang="en-GB" dirty="0" err="1"/>
              <a:t>uml:AssociationClass</a:t>
            </a:r>
            <a:r>
              <a:rPr lang="en-GB" dirty="0"/>
              <a:t> </a:t>
            </a:r>
            <a:r>
              <a:rPr lang="en-GB" dirty="0" err="1"/>
              <a:t>getekent</a:t>
            </a:r>
            <a:r>
              <a:rPr lang="en-GB" dirty="0"/>
              <a:t> is </a:t>
            </a:r>
            <a:r>
              <a:rPr lang="en-GB" dirty="0" err="1"/>
              <a:t>als</a:t>
            </a:r>
            <a:r>
              <a:rPr lang="en-GB" dirty="0"/>
              <a:t> </a:t>
            </a:r>
            <a:r>
              <a:rPr lang="en-GB" dirty="0" err="1"/>
              <a:t>een</a:t>
            </a:r>
            <a:r>
              <a:rPr lang="en-GB" dirty="0"/>
              <a:t> </a:t>
            </a:r>
            <a:r>
              <a:rPr lang="en-GB" dirty="0" err="1"/>
              <a:t>rechthoek</a:t>
            </a:r>
            <a:r>
              <a:rPr lang="en-GB" dirty="0"/>
              <a:t> (</a:t>
            </a:r>
            <a:r>
              <a:rPr lang="en-GB" dirty="0" err="1"/>
              <a:t>zoals</a:t>
            </a:r>
            <a:r>
              <a:rPr lang="en-GB" dirty="0"/>
              <a:t> </a:t>
            </a:r>
            <a:r>
              <a:rPr lang="en-GB" dirty="0" err="1"/>
              <a:t>ook</a:t>
            </a:r>
            <a:r>
              <a:rPr lang="en-GB" dirty="0"/>
              <a:t> </a:t>
            </a:r>
            <a:r>
              <a:rPr lang="en-GB" dirty="0" err="1"/>
              <a:t>een</a:t>
            </a:r>
            <a:r>
              <a:rPr lang="en-GB" dirty="0"/>
              <a:t> </a:t>
            </a:r>
            <a:r>
              <a:rPr lang="en-GB" dirty="0" err="1"/>
              <a:t>uml:Class</a:t>
            </a:r>
            <a:r>
              <a:rPr lang="en-GB" dirty="0"/>
              <a:t>) EN </a:t>
            </a:r>
            <a:r>
              <a:rPr lang="en-GB" dirty="0" err="1"/>
              <a:t>een</a:t>
            </a:r>
            <a:r>
              <a:rPr lang="en-GB" dirty="0"/>
              <a:t> </a:t>
            </a:r>
            <a:r>
              <a:rPr lang="en-GB" dirty="0" err="1"/>
              <a:t>lijn</a:t>
            </a:r>
            <a:r>
              <a:rPr lang="en-GB" dirty="0"/>
              <a:t> </a:t>
            </a:r>
            <a:r>
              <a:rPr lang="en-GB" dirty="0" err="1"/>
              <a:t>tussen</a:t>
            </a:r>
            <a:r>
              <a:rPr lang="en-GB" dirty="0"/>
              <a:t> twee </a:t>
            </a:r>
            <a:r>
              <a:rPr lang="en-GB" dirty="0" err="1"/>
              <a:t>uml:Classes</a:t>
            </a:r>
            <a:r>
              <a:rPr lang="en-GB" dirty="0"/>
              <a:t>, </a:t>
            </a:r>
            <a:r>
              <a:rPr lang="en-GB" dirty="0" err="1"/>
              <a:t>moet</a:t>
            </a:r>
            <a:r>
              <a:rPr lang="en-GB" dirty="0"/>
              <a:t> </a:t>
            </a:r>
            <a:r>
              <a:rPr lang="en-GB" dirty="0" err="1"/>
              <a:t>dus</a:t>
            </a:r>
            <a:r>
              <a:rPr lang="en-GB" dirty="0"/>
              <a:t> </a:t>
            </a:r>
            <a:r>
              <a:rPr lang="en-GB" dirty="0" err="1"/>
              <a:t>gezien</a:t>
            </a:r>
            <a:r>
              <a:rPr lang="en-GB" dirty="0"/>
              <a:t> </a:t>
            </a:r>
            <a:r>
              <a:rPr lang="en-GB" dirty="0" err="1"/>
              <a:t>worden</a:t>
            </a:r>
            <a:r>
              <a:rPr lang="en-GB" dirty="0"/>
              <a:t> </a:t>
            </a:r>
            <a:r>
              <a:rPr lang="en-GB" dirty="0" err="1"/>
              <a:t>als</a:t>
            </a:r>
            <a:r>
              <a:rPr lang="en-GB" dirty="0"/>
              <a:t> </a:t>
            </a:r>
            <a:r>
              <a:rPr lang="en-GB" dirty="0" err="1"/>
              <a:t>één</a:t>
            </a:r>
            <a:r>
              <a:rPr lang="en-GB" dirty="0"/>
              <a:t> </a:t>
            </a:r>
            <a:r>
              <a:rPr lang="en-GB" dirty="0" err="1"/>
              <a:t>geheel</a:t>
            </a:r>
            <a:r>
              <a:rPr lang="en-GB" dirty="0"/>
              <a:t>: de </a:t>
            </a:r>
            <a:r>
              <a:rPr lang="en-GB" dirty="0" err="1"/>
              <a:t>lijn</a:t>
            </a:r>
            <a:r>
              <a:rPr lang="en-GB" dirty="0"/>
              <a:t> </a:t>
            </a:r>
            <a:r>
              <a:rPr lang="en-GB" dirty="0" err="1"/>
              <a:t>representeert</a:t>
            </a:r>
            <a:r>
              <a:rPr lang="en-GB" dirty="0"/>
              <a:t> het association-</a:t>
            </a:r>
            <a:r>
              <a:rPr lang="en-GB" dirty="0" err="1"/>
              <a:t>deel</a:t>
            </a:r>
            <a:r>
              <a:rPr lang="en-GB" dirty="0"/>
              <a:t> van </a:t>
            </a:r>
            <a:r>
              <a:rPr lang="en-GB" dirty="0" err="1"/>
              <a:t>een</a:t>
            </a:r>
            <a:r>
              <a:rPr lang="en-GB" dirty="0"/>
              <a:t> </a:t>
            </a:r>
            <a:r>
              <a:rPr lang="en-GB" dirty="0" err="1"/>
              <a:t>uml:AssociationClass</a:t>
            </a:r>
            <a:r>
              <a:rPr lang="en-GB" dirty="0"/>
              <a:t>, de </a:t>
            </a:r>
            <a:r>
              <a:rPr lang="en-GB" dirty="0" err="1"/>
              <a:t>rechthoek</a:t>
            </a:r>
            <a:r>
              <a:rPr lang="en-GB" dirty="0"/>
              <a:t> het class-</a:t>
            </a:r>
            <a:r>
              <a:rPr lang="en-GB" dirty="0" err="1"/>
              <a:t>deel</a:t>
            </a:r>
            <a:r>
              <a:rPr lang="en-GB" dirty="0"/>
              <a:t>.</a:t>
            </a:r>
          </a:p>
        </p:txBody>
      </p:sp>
    </p:spTree>
    <p:extLst>
      <p:ext uri="{BB962C8B-B14F-4D97-AF65-F5344CB8AC3E}">
        <p14:creationId xmlns:p14="http://schemas.microsoft.com/office/powerpoint/2010/main" val="204238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B6680-9EAC-78DA-ECC9-CDCF1975F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C21A3-8B14-5B52-B128-F4E47E2CD7B1}"/>
              </a:ext>
            </a:extLst>
          </p:cNvPr>
          <p:cNvSpPr>
            <a:spLocks noGrp="1"/>
          </p:cNvSpPr>
          <p:nvPr>
            <p:ph type="title"/>
          </p:nvPr>
        </p:nvSpPr>
        <p:spPr/>
        <p:txBody>
          <a:bodyPr/>
          <a:lstStyle/>
          <a:p>
            <a:r>
              <a:rPr lang="en-NL" dirty="0"/>
              <a:t>MIM (1.2)</a:t>
            </a:r>
          </a:p>
        </p:txBody>
      </p:sp>
      <p:pic>
        <p:nvPicPr>
          <p:cNvPr id="6" name="Picture 5" descr="A diagram of a computer&#10;&#10;AI-generated content may be incorrect.">
            <a:extLst>
              <a:ext uri="{FF2B5EF4-FFF2-40B4-BE49-F238E27FC236}">
                <a16:creationId xmlns:a16="http://schemas.microsoft.com/office/drawing/2014/main" id="{2DBC3867-B927-D931-AB52-DE4BEC2E9A29}"/>
              </a:ext>
            </a:extLst>
          </p:cNvPr>
          <p:cNvPicPr>
            <a:picLocks noChangeAspect="1"/>
          </p:cNvPicPr>
          <p:nvPr/>
        </p:nvPicPr>
        <p:blipFill>
          <a:blip r:embed="rId2"/>
          <a:stretch>
            <a:fillRect/>
          </a:stretch>
        </p:blipFill>
        <p:spPr>
          <a:xfrm>
            <a:off x="7164769" y="920589"/>
            <a:ext cx="5027231" cy="5348688"/>
          </a:xfrm>
          <a:prstGeom prst="rect">
            <a:avLst/>
          </a:prstGeom>
        </p:spPr>
      </p:pic>
      <p:sp>
        <p:nvSpPr>
          <p:cNvPr id="3" name="Content Placeholder 2">
            <a:extLst>
              <a:ext uri="{FF2B5EF4-FFF2-40B4-BE49-F238E27FC236}">
                <a16:creationId xmlns:a16="http://schemas.microsoft.com/office/drawing/2014/main" id="{63505C66-327F-FA5C-909C-93FC1553B9EC}"/>
              </a:ext>
            </a:extLst>
          </p:cNvPr>
          <p:cNvSpPr>
            <a:spLocks noGrp="1"/>
          </p:cNvSpPr>
          <p:nvPr>
            <p:ph idx="1"/>
          </p:nvPr>
        </p:nvSpPr>
        <p:spPr>
          <a:xfrm>
            <a:off x="838200" y="2246152"/>
            <a:ext cx="6915411" cy="4367590"/>
          </a:xfrm>
          <a:solidFill>
            <a:schemeClr val="bg1"/>
          </a:solidFill>
        </p:spPr>
        <p:txBody>
          <a:bodyPr>
            <a:normAutofit fontScale="70000" lnSpcReduction="20000"/>
          </a:bodyPr>
          <a:lstStyle/>
          <a:p>
            <a:r>
              <a:rPr lang="en-GB" i="1" dirty="0"/>
              <a:t>Een </a:t>
            </a:r>
            <a:r>
              <a:rPr lang="en-GB" i="1" dirty="0" err="1"/>
              <a:t>relatiesoort</a:t>
            </a:r>
            <a:r>
              <a:rPr lang="en-GB" i="1" dirty="0"/>
              <a:t> met </a:t>
            </a:r>
            <a:r>
              <a:rPr lang="en-GB" i="1" dirty="0" err="1"/>
              <a:t>eigenschappen</a:t>
            </a:r>
            <a:r>
              <a:rPr lang="en-GB" i="1" dirty="0"/>
              <a:t>. </a:t>
            </a:r>
            <a:r>
              <a:rPr lang="en-GB" dirty="0"/>
              <a:t>(</a:t>
            </a:r>
            <a:r>
              <a:rPr lang="en-GB" dirty="0" err="1"/>
              <a:t>sectie</a:t>
            </a:r>
            <a:r>
              <a:rPr lang="en-GB" dirty="0"/>
              <a:t> 2.3.3.3)</a:t>
            </a:r>
          </a:p>
          <a:p>
            <a:r>
              <a:rPr lang="en-GB" dirty="0"/>
              <a:t>De </a:t>
            </a:r>
            <a:r>
              <a:rPr lang="en-GB" dirty="0" err="1"/>
              <a:t>toelichting</a:t>
            </a:r>
            <a:r>
              <a:rPr lang="en-GB" dirty="0"/>
              <a:t> in MIM 1.2 </a:t>
            </a:r>
            <a:r>
              <a:rPr lang="en-GB" dirty="0" err="1"/>
              <a:t>stelt</a:t>
            </a:r>
            <a:r>
              <a:rPr lang="en-GB" dirty="0"/>
              <a:t> </a:t>
            </a:r>
            <a:r>
              <a:rPr lang="en-GB" dirty="0" err="1"/>
              <a:t>daarbij</a:t>
            </a:r>
            <a:r>
              <a:rPr lang="en-GB" dirty="0"/>
              <a:t> </a:t>
            </a:r>
            <a:r>
              <a:rPr lang="en-GB" dirty="0" err="1"/>
              <a:t>nog</a:t>
            </a:r>
            <a:r>
              <a:rPr lang="en-GB" dirty="0"/>
              <a:t>: </a:t>
            </a:r>
            <a:r>
              <a:rPr lang="en-GB" i="1" dirty="0"/>
              <a:t>De </a:t>
            </a:r>
            <a:r>
              <a:rPr lang="en-GB" i="1" dirty="0" err="1"/>
              <a:t>relatieklasse</a:t>
            </a:r>
            <a:r>
              <a:rPr lang="en-GB" i="1" dirty="0"/>
              <a:t> </a:t>
            </a:r>
            <a:r>
              <a:rPr lang="en-GB" i="1" dirty="0" err="1"/>
              <a:t>geeft</a:t>
            </a:r>
            <a:r>
              <a:rPr lang="en-GB" i="1" dirty="0"/>
              <a:t> </a:t>
            </a:r>
            <a:r>
              <a:rPr lang="en-GB" i="1" dirty="0" err="1"/>
              <a:t>aan</a:t>
            </a:r>
            <a:r>
              <a:rPr lang="en-GB" i="1" dirty="0"/>
              <a:t> </a:t>
            </a:r>
            <a:r>
              <a:rPr lang="en-GB" i="1" dirty="0" err="1"/>
              <a:t>dat</a:t>
            </a:r>
            <a:r>
              <a:rPr lang="en-GB" i="1" dirty="0"/>
              <a:t> er </a:t>
            </a:r>
            <a:r>
              <a:rPr lang="en-GB" i="1" dirty="0" err="1"/>
              <a:t>een</a:t>
            </a:r>
            <a:r>
              <a:rPr lang="en-GB" i="1" dirty="0"/>
              <a:t> </a:t>
            </a:r>
            <a:r>
              <a:rPr lang="en-GB" i="1" dirty="0" err="1"/>
              <a:t>relatie</a:t>
            </a:r>
            <a:r>
              <a:rPr lang="en-GB" i="1" dirty="0"/>
              <a:t> is </a:t>
            </a:r>
            <a:r>
              <a:rPr lang="en-GB" i="1" dirty="0" err="1"/>
              <a:t>tussen</a:t>
            </a:r>
            <a:r>
              <a:rPr lang="en-GB" i="1" dirty="0"/>
              <a:t> twee </a:t>
            </a:r>
            <a:r>
              <a:rPr lang="en-GB" i="1" dirty="0" err="1"/>
              <a:t>objecten</a:t>
            </a:r>
            <a:r>
              <a:rPr lang="en-GB" i="1" dirty="0"/>
              <a:t>, </a:t>
            </a:r>
            <a:r>
              <a:rPr lang="en-GB" i="1" dirty="0" err="1"/>
              <a:t>waarbij</a:t>
            </a:r>
            <a:r>
              <a:rPr lang="en-GB" i="1" dirty="0"/>
              <a:t> er </a:t>
            </a:r>
            <a:r>
              <a:rPr lang="en-GB" i="1" dirty="0" err="1"/>
              <a:t>gegevens</a:t>
            </a:r>
            <a:r>
              <a:rPr lang="en-GB" i="1" dirty="0"/>
              <a:t> over </a:t>
            </a:r>
            <a:r>
              <a:rPr lang="en-GB" i="1" dirty="0" err="1"/>
              <a:t>deze</a:t>
            </a:r>
            <a:r>
              <a:rPr lang="en-GB" i="1" dirty="0"/>
              <a:t> </a:t>
            </a:r>
            <a:r>
              <a:rPr lang="en-GB" i="1" dirty="0" err="1"/>
              <a:t>relatie</a:t>
            </a:r>
            <a:r>
              <a:rPr lang="en-GB" i="1" dirty="0"/>
              <a:t> </a:t>
            </a:r>
            <a:r>
              <a:rPr lang="en-GB" i="1" dirty="0" err="1"/>
              <a:t>vastgelegd</a:t>
            </a:r>
            <a:r>
              <a:rPr lang="en-GB" i="1" dirty="0"/>
              <a:t> </a:t>
            </a:r>
            <a:r>
              <a:rPr lang="en-GB" i="1" dirty="0" err="1"/>
              <a:t>moeten</a:t>
            </a:r>
            <a:r>
              <a:rPr lang="en-GB" i="1" dirty="0"/>
              <a:t> </a:t>
            </a:r>
            <a:r>
              <a:rPr lang="en-GB" i="1" dirty="0" err="1"/>
              <a:t>worden</a:t>
            </a:r>
            <a:r>
              <a:rPr lang="en-GB" i="1" dirty="0"/>
              <a:t>. De </a:t>
            </a:r>
            <a:r>
              <a:rPr lang="en-GB" i="1" dirty="0" err="1"/>
              <a:t>relatie</a:t>
            </a:r>
            <a:r>
              <a:rPr lang="en-GB" i="1" dirty="0"/>
              <a:t> </a:t>
            </a:r>
            <a:r>
              <a:rPr lang="en-GB" i="1" dirty="0" err="1"/>
              <a:t>wordt</a:t>
            </a:r>
            <a:r>
              <a:rPr lang="en-GB" i="1" dirty="0"/>
              <a:t> in </a:t>
            </a:r>
            <a:r>
              <a:rPr lang="en-GB" i="1" dirty="0" err="1"/>
              <a:t>dit</a:t>
            </a:r>
            <a:r>
              <a:rPr lang="en-GB" i="1" dirty="0"/>
              <a:t> </a:t>
            </a:r>
            <a:r>
              <a:rPr lang="en-GB" i="1" dirty="0" err="1"/>
              <a:t>geval</a:t>
            </a:r>
            <a:r>
              <a:rPr lang="en-GB" i="1" dirty="0"/>
              <a:t> </a:t>
            </a:r>
            <a:r>
              <a:rPr lang="en-GB" i="1" dirty="0" err="1"/>
              <a:t>behandeld</a:t>
            </a:r>
            <a:r>
              <a:rPr lang="en-GB" i="1" dirty="0"/>
              <a:t> </a:t>
            </a:r>
            <a:r>
              <a:rPr lang="en-GB" i="1" dirty="0" err="1"/>
              <a:t>als</a:t>
            </a:r>
            <a:r>
              <a:rPr lang="en-GB" i="1" dirty="0"/>
              <a:t> </a:t>
            </a:r>
            <a:r>
              <a:rPr lang="en-GB" i="1" dirty="0" err="1"/>
              <a:t>een</a:t>
            </a:r>
            <a:r>
              <a:rPr lang="en-GB" i="1" dirty="0"/>
              <a:t> object, met </a:t>
            </a:r>
            <a:r>
              <a:rPr lang="en-GB" i="1" dirty="0" err="1"/>
              <a:t>gegevens</a:t>
            </a:r>
            <a:r>
              <a:rPr lang="en-GB" i="1" dirty="0"/>
              <a:t>. </a:t>
            </a:r>
          </a:p>
          <a:p>
            <a:r>
              <a:rPr lang="en-GB" dirty="0"/>
              <a:t>In MIM 1.2 </a:t>
            </a:r>
            <a:r>
              <a:rPr lang="en-GB" dirty="0" err="1"/>
              <a:t>wordt</a:t>
            </a:r>
            <a:r>
              <a:rPr lang="en-GB" dirty="0"/>
              <a:t> op </a:t>
            </a:r>
            <a:r>
              <a:rPr lang="en-GB" dirty="0" err="1"/>
              <a:t>dit</a:t>
            </a:r>
            <a:r>
              <a:rPr lang="en-GB" dirty="0"/>
              <a:t> moment de </a:t>
            </a:r>
            <a:r>
              <a:rPr lang="en-GB" dirty="0" err="1"/>
              <a:t>mim:Relatieklasse</a:t>
            </a:r>
            <a:r>
              <a:rPr lang="en-GB" dirty="0"/>
              <a:t> </a:t>
            </a:r>
            <a:r>
              <a:rPr lang="en-GB" dirty="0" err="1"/>
              <a:t>niet</a:t>
            </a:r>
            <a:r>
              <a:rPr lang="en-GB" dirty="0"/>
              <a:t> </a:t>
            </a:r>
            <a:r>
              <a:rPr lang="en-GB" dirty="0" err="1"/>
              <a:t>gezien</a:t>
            </a:r>
            <a:r>
              <a:rPr lang="en-GB" dirty="0"/>
              <a:t> </a:t>
            </a:r>
            <a:r>
              <a:rPr lang="en-GB" dirty="0" err="1"/>
              <a:t>als</a:t>
            </a:r>
            <a:r>
              <a:rPr lang="en-GB" dirty="0"/>
              <a:t> </a:t>
            </a:r>
            <a:r>
              <a:rPr lang="en-GB" dirty="0" err="1"/>
              <a:t>een</a:t>
            </a:r>
            <a:r>
              <a:rPr lang="en-GB" dirty="0"/>
              <a:t> </a:t>
            </a:r>
            <a:r>
              <a:rPr lang="en-GB" dirty="0" err="1"/>
              <a:t>specialisatie</a:t>
            </a:r>
            <a:r>
              <a:rPr lang="en-GB" dirty="0"/>
              <a:t> van </a:t>
            </a:r>
            <a:r>
              <a:rPr lang="en-GB" dirty="0" err="1"/>
              <a:t>mim:Objecttype</a:t>
            </a:r>
            <a:r>
              <a:rPr lang="en-GB" dirty="0"/>
              <a:t>, wat </a:t>
            </a:r>
            <a:r>
              <a:rPr lang="en-GB" dirty="0" err="1"/>
              <a:t>ook</a:t>
            </a:r>
            <a:r>
              <a:rPr lang="en-GB" dirty="0"/>
              <a:t> </a:t>
            </a:r>
            <a:r>
              <a:rPr lang="en-GB" dirty="0" err="1"/>
              <a:t>zichtbaar</a:t>
            </a:r>
            <a:r>
              <a:rPr lang="en-GB" dirty="0"/>
              <a:t> is in </a:t>
            </a:r>
            <a:r>
              <a:rPr lang="en-GB" dirty="0" err="1"/>
              <a:t>dit</a:t>
            </a:r>
            <a:r>
              <a:rPr lang="en-GB" dirty="0"/>
              <a:t> </a:t>
            </a:r>
            <a:r>
              <a:rPr lang="en-GB" dirty="0" err="1"/>
              <a:t>deel</a:t>
            </a:r>
            <a:r>
              <a:rPr lang="en-GB" dirty="0"/>
              <a:t> van het metamodel </a:t>
            </a:r>
            <a:r>
              <a:rPr lang="en-GB" dirty="0" err="1"/>
              <a:t>hier</a:t>
            </a:r>
            <a:r>
              <a:rPr lang="en-GB" dirty="0"/>
              <a:t> </a:t>
            </a:r>
            <a:r>
              <a:rPr lang="en-GB" dirty="0" err="1"/>
              <a:t>rechts</a:t>
            </a:r>
            <a:r>
              <a:rPr lang="en-GB" dirty="0"/>
              <a:t>.</a:t>
            </a:r>
          </a:p>
          <a:p>
            <a:r>
              <a:rPr lang="en-GB" dirty="0"/>
              <a:t>Ook is de </a:t>
            </a:r>
            <a:r>
              <a:rPr lang="en-GB" dirty="0" err="1"/>
              <a:t>toelichting</a:t>
            </a:r>
            <a:r>
              <a:rPr lang="en-GB" dirty="0"/>
              <a:t> </a:t>
            </a:r>
            <a:r>
              <a:rPr lang="en-GB" dirty="0" err="1"/>
              <a:t>nog</a:t>
            </a:r>
            <a:r>
              <a:rPr lang="en-GB" dirty="0"/>
              <a:t> </a:t>
            </a:r>
            <a:r>
              <a:rPr lang="en-GB" dirty="0" err="1"/>
              <a:t>niet</a:t>
            </a:r>
            <a:r>
              <a:rPr lang="en-GB" dirty="0"/>
              <a:t> </a:t>
            </a:r>
            <a:r>
              <a:rPr lang="en-GB" dirty="0" err="1"/>
              <a:t>toegeschreven</a:t>
            </a:r>
            <a:r>
              <a:rPr lang="en-GB" dirty="0"/>
              <a:t> </a:t>
            </a:r>
            <a:r>
              <a:rPr lang="en-GB" dirty="0" err="1"/>
              <a:t>aan</a:t>
            </a:r>
            <a:r>
              <a:rPr lang="en-GB" dirty="0"/>
              <a:t> MIM </a:t>
            </a:r>
            <a:r>
              <a:rPr lang="en-GB" dirty="0" err="1"/>
              <a:t>niveau</a:t>
            </a:r>
            <a:r>
              <a:rPr lang="en-GB" dirty="0"/>
              <a:t> 2 (</a:t>
            </a:r>
            <a:r>
              <a:rPr lang="en-GB" dirty="0" err="1"/>
              <a:t>waarbij</a:t>
            </a:r>
            <a:r>
              <a:rPr lang="en-GB" dirty="0"/>
              <a:t> </a:t>
            </a:r>
            <a:r>
              <a:rPr lang="en-GB" dirty="0" err="1"/>
              <a:t>sprake</a:t>
            </a:r>
            <a:r>
              <a:rPr lang="en-GB" dirty="0"/>
              <a:t> is van </a:t>
            </a:r>
            <a:r>
              <a:rPr lang="en-GB" dirty="0" err="1"/>
              <a:t>eigenschappen</a:t>
            </a:r>
            <a:r>
              <a:rPr lang="en-GB" dirty="0"/>
              <a:t> van </a:t>
            </a:r>
            <a:r>
              <a:rPr lang="en-GB" dirty="0" err="1"/>
              <a:t>een</a:t>
            </a:r>
            <a:r>
              <a:rPr lang="en-GB" dirty="0"/>
              <a:t> </a:t>
            </a:r>
            <a:r>
              <a:rPr lang="en-GB" dirty="0" err="1"/>
              <a:t>relatie</a:t>
            </a:r>
            <a:r>
              <a:rPr lang="en-GB" dirty="0"/>
              <a:t>, </a:t>
            </a:r>
            <a:r>
              <a:rPr lang="en-GB" dirty="0" err="1"/>
              <a:t>niet</a:t>
            </a:r>
            <a:r>
              <a:rPr lang="en-GB" dirty="0"/>
              <a:t> </a:t>
            </a:r>
            <a:r>
              <a:rPr lang="en-GB" dirty="0" err="1"/>
              <a:t>zozeer</a:t>
            </a:r>
            <a:r>
              <a:rPr lang="en-GB" dirty="0"/>
              <a:t> </a:t>
            </a:r>
            <a:r>
              <a:rPr lang="en-GB" dirty="0" err="1"/>
              <a:t>gegevens</a:t>
            </a:r>
            <a:r>
              <a:rPr lang="en-GB" dirty="0"/>
              <a:t>)</a:t>
            </a:r>
          </a:p>
          <a:p>
            <a:r>
              <a:rPr lang="en-GB" dirty="0"/>
              <a:t>Merk op </a:t>
            </a:r>
            <a:r>
              <a:rPr lang="en-GB" dirty="0" err="1"/>
              <a:t>dat</a:t>
            </a:r>
            <a:r>
              <a:rPr lang="en-GB" dirty="0"/>
              <a:t> er </a:t>
            </a:r>
            <a:r>
              <a:rPr lang="en-GB" dirty="0" err="1"/>
              <a:t>een</a:t>
            </a:r>
            <a:r>
              <a:rPr lang="en-GB" dirty="0"/>
              <a:t> </a:t>
            </a:r>
            <a:r>
              <a:rPr lang="en-GB" dirty="0" err="1"/>
              <a:t>omissie</a:t>
            </a:r>
            <a:r>
              <a:rPr lang="en-GB" dirty="0"/>
              <a:t> zit in het metamodel: de “</a:t>
            </a:r>
            <a:r>
              <a:rPr lang="en-GB" dirty="0" err="1"/>
              <a:t>verwijst</a:t>
            </a:r>
            <a:r>
              <a:rPr lang="en-GB" dirty="0"/>
              <a:t> </a:t>
            </a:r>
            <a:r>
              <a:rPr lang="en-GB" dirty="0" err="1"/>
              <a:t>naar</a:t>
            </a:r>
            <a:r>
              <a:rPr lang="en-GB" dirty="0"/>
              <a:t> </a:t>
            </a:r>
            <a:r>
              <a:rPr lang="en-GB" dirty="0" err="1"/>
              <a:t>relatiedoel</a:t>
            </a:r>
            <a:r>
              <a:rPr lang="en-GB" dirty="0"/>
              <a:t>” </a:t>
            </a:r>
            <a:r>
              <a:rPr lang="en-GB" dirty="0" err="1"/>
              <a:t>pijl</a:t>
            </a:r>
            <a:r>
              <a:rPr lang="en-GB" dirty="0"/>
              <a:t> mist. </a:t>
            </a:r>
            <a:r>
              <a:rPr lang="en-GB" dirty="0" err="1"/>
              <a:t>Deze</a:t>
            </a:r>
            <a:r>
              <a:rPr lang="en-GB" dirty="0"/>
              <a:t> is </a:t>
            </a:r>
            <a:r>
              <a:rPr lang="en-GB" dirty="0" err="1"/>
              <a:t>wel</a:t>
            </a:r>
            <a:r>
              <a:rPr lang="en-GB" dirty="0"/>
              <a:t> </a:t>
            </a:r>
            <a:r>
              <a:rPr lang="en-GB" dirty="0" err="1"/>
              <a:t>goed</a:t>
            </a:r>
            <a:r>
              <a:rPr lang="en-GB" dirty="0"/>
              <a:t> </a:t>
            </a:r>
            <a:r>
              <a:rPr lang="en-GB" dirty="0" err="1"/>
              <a:t>getekend</a:t>
            </a:r>
            <a:r>
              <a:rPr lang="en-GB" dirty="0"/>
              <a:t> </a:t>
            </a:r>
            <a:r>
              <a:rPr lang="en-GB" dirty="0" err="1"/>
              <a:t>bij</a:t>
            </a:r>
            <a:r>
              <a:rPr lang="en-GB" dirty="0"/>
              <a:t> de externe </a:t>
            </a:r>
            <a:r>
              <a:rPr lang="en-GB" dirty="0" err="1"/>
              <a:t>koppeling</a:t>
            </a:r>
            <a:r>
              <a:rPr lang="en-GB" dirty="0"/>
              <a:t> (</a:t>
            </a:r>
            <a:r>
              <a:rPr lang="en-GB" dirty="0" err="1"/>
              <a:t>feitelijk</a:t>
            </a:r>
            <a:r>
              <a:rPr lang="en-GB" dirty="0"/>
              <a:t> </a:t>
            </a:r>
            <a:r>
              <a:rPr lang="en-GB" dirty="0" err="1"/>
              <a:t>ook</a:t>
            </a:r>
            <a:r>
              <a:rPr lang="en-GB" dirty="0"/>
              <a:t> </a:t>
            </a:r>
            <a:r>
              <a:rPr lang="en-GB" dirty="0" err="1"/>
              <a:t>een</a:t>
            </a:r>
            <a:r>
              <a:rPr lang="en-GB" dirty="0"/>
              <a:t> </a:t>
            </a:r>
            <a:r>
              <a:rPr lang="en-GB" dirty="0" err="1"/>
              <a:t>relatiesoort</a:t>
            </a:r>
            <a:r>
              <a:rPr lang="en-GB" dirty="0"/>
              <a:t>, maar </a:t>
            </a:r>
            <a:r>
              <a:rPr lang="en-GB" dirty="0" err="1"/>
              <a:t>dat</a:t>
            </a:r>
            <a:r>
              <a:rPr lang="en-GB" dirty="0"/>
              <a:t> is </a:t>
            </a:r>
            <a:r>
              <a:rPr lang="en-GB" dirty="0" err="1"/>
              <a:t>een</a:t>
            </a:r>
            <a:r>
              <a:rPr lang="en-GB" dirty="0"/>
              <a:t> </a:t>
            </a:r>
            <a:r>
              <a:rPr lang="en-GB" dirty="0" err="1"/>
              <a:t>ander</a:t>
            </a:r>
            <a:r>
              <a:rPr lang="en-GB" dirty="0"/>
              <a:t> </a:t>
            </a:r>
            <a:r>
              <a:rPr lang="en-GB" dirty="0" err="1"/>
              <a:t>onderwerp</a:t>
            </a:r>
            <a:r>
              <a:rPr lang="en-GB" dirty="0"/>
              <a:t>…)</a:t>
            </a:r>
          </a:p>
        </p:txBody>
      </p:sp>
    </p:spTree>
    <p:extLst>
      <p:ext uri="{BB962C8B-B14F-4D97-AF65-F5344CB8AC3E}">
        <p14:creationId xmlns:p14="http://schemas.microsoft.com/office/powerpoint/2010/main" val="396996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C68E2CC-4962-88D5-EF87-B747F8CDBE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1800" y="977031"/>
            <a:ext cx="9328399" cy="2912040"/>
          </a:xfrm>
          <a:prstGeom prst="rect">
            <a:avLst/>
          </a:prstGeom>
        </p:spPr>
      </p:pic>
      <p:sp>
        <p:nvSpPr>
          <p:cNvPr id="6" name="Content Placeholder 2">
            <a:extLst>
              <a:ext uri="{FF2B5EF4-FFF2-40B4-BE49-F238E27FC236}">
                <a16:creationId xmlns:a16="http://schemas.microsoft.com/office/drawing/2014/main" id="{AAD22505-1BAF-BC65-EDE7-3A05FFD8E3D4}"/>
              </a:ext>
            </a:extLst>
          </p:cNvPr>
          <p:cNvSpPr txBox="1">
            <a:spLocks/>
          </p:cNvSpPr>
          <p:nvPr/>
        </p:nvSpPr>
        <p:spPr>
          <a:xfrm>
            <a:off x="1965543" y="4271374"/>
            <a:ext cx="7391400" cy="2317315"/>
          </a:xfrm>
          <a:prstGeom prst="rect">
            <a:avLst/>
          </a:prstGeom>
          <a:solidFill>
            <a:schemeClr val="bg1"/>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Voorbeelduitwerking</a:t>
            </a:r>
            <a:r>
              <a:rPr lang="en-GB" dirty="0"/>
              <a:t> in MIM 1.2</a:t>
            </a:r>
          </a:p>
          <a:p>
            <a:r>
              <a:rPr lang="en-GB" dirty="0"/>
              <a:t>Merk op </a:t>
            </a:r>
            <a:r>
              <a:rPr lang="en-GB" dirty="0" err="1"/>
              <a:t>dat</a:t>
            </a:r>
            <a:r>
              <a:rPr lang="en-GB" dirty="0"/>
              <a:t> het op </a:t>
            </a:r>
            <a:r>
              <a:rPr lang="en-GB" dirty="0" err="1"/>
              <a:t>dit</a:t>
            </a:r>
            <a:r>
              <a:rPr lang="en-GB" dirty="0"/>
              <a:t> moment conform het metamodel </a:t>
            </a:r>
            <a:r>
              <a:rPr lang="en-GB" i="1" dirty="0" err="1"/>
              <a:t>niet</a:t>
            </a:r>
            <a:r>
              <a:rPr lang="en-GB" dirty="0"/>
              <a:t> </a:t>
            </a:r>
            <a:r>
              <a:rPr lang="en-GB" dirty="0" err="1"/>
              <a:t>mogelijk</a:t>
            </a:r>
            <a:r>
              <a:rPr lang="en-GB" dirty="0"/>
              <a:t> is om </a:t>
            </a:r>
            <a:r>
              <a:rPr lang="en-GB" dirty="0" err="1"/>
              <a:t>ook</a:t>
            </a:r>
            <a:r>
              <a:rPr lang="en-GB" dirty="0"/>
              <a:t> de </a:t>
            </a:r>
            <a:r>
              <a:rPr lang="en-GB" dirty="0" err="1"/>
              <a:t>verwoording</a:t>
            </a:r>
            <a:r>
              <a:rPr lang="en-GB" dirty="0"/>
              <a:t> van de </a:t>
            </a:r>
            <a:r>
              <a:rPr lang="en-GB" dirty="0" err="1"/>
              <a:t>relatie</a:t>
            </a:r>
            <a:r>
              <a:rPr lang="en-GB" dirty="0"/>
              <a:t> </a:t>
            </a:r>
            <a:r>
              <a:rPr lang="en-GB" dirty="0" err="1"/>
              <a:t>te</a:t>
            </a:r>
            <a:r>
              <a:rPr lang="en-GB" dirty="0"/>
              <a:t> </a:t>
            </a:r>
            <a:r>
              <a:rPr lang="en-GB" dirty="0" err="1"/>
              <a:t>duiden</a:t>
            </a:r>
            <a:r>
              <a:rPr lang="en-GB" dirty="0"/>
              <a:t>. </a:t>
            </a:r>
            <a:r>
              <a:rPr lang="en-GB" dirty="0" err="1"/>
              <a:t>Dit</a:t>
            </a:r>
            <a:r>
              <a:rPr lang="en-GB" dirty="0"/>
              <a:t> </a:t>
            </a:r>
            <a:r>
              <a:rPr lang="en-GB" dirty="0" err="1"/>
              <a:t>kan</a:t>
            </a:r>
            <a:r>
              <a:rPr lang="en-GB" dirty="0"/>
              <a:t> </a:t>
            </a:r>
            <a:r>
              <a:rPr lang="en-GB" dirty="0" err="1"/>
              <a:t>wel</a:t>
            </a:r>
            <a:r>
              <a:rPr lang="en-GB" dirty="0"/>
              <a:t> in EA, maar </a:t>
            </a:r>
            <a:r>
              <a:rPr lang="en-GB" dirty="0" err="1"/>
              <a:t>voldoet</a:t>
            </a:r>
            <a:r>
              <a:rPr lang="en-GB" dirty="0"/>
              <a:t> </a:t>
            </a:r>
            <a:r>
              <a:rPr lang="en-GB" dirty="0" err="1"/>
              <a:t>niet</a:t>
            </a:r>
            <a:r>
              <a:rPr lang="en-GB" dirty="0"/>
              <a:t> </a:t>
            </a:r>
            <a:r>
              <a:rPr lang="en-GB" dirty="0" err="1"/>
              <a:t>aan</a:t>
            </a:r>
            <a:r>
              <a:rPr lang="en-GB" dirty="0"/>
              <a:t> het (</a:t>
            </a:r>
            <a:r>
              <a:rPr lang="en-GB" dirty="0" err="1"/>
              <a:t>huidige</a:t>
            </a:r>
            <a:r>
              <a:rPr lang="en-GB" dirty="0"/>
              <a:t>) metamodel.</a:t>
            </a:r>
          </a:p>
        </p:txBody>
      </p:sp>
    </p:spTree>
    <p:extLst>
      <p:ext uri="{BB962C8B-B14F-4D97-AF65-F5344CB8AC3E}">
        <p14:creationId xmlns:p14="http://schemas.microsoft.com/office/powerpoint/2010/main" val="70829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0BBD-F192-C062-ACFA-5EBE2593B4BE}"/>
              </a:ext>
            </a:extLst>
          </p:cNvPr>
          <p:cNvSpPr>
            <a:spLocks noGrp="1"/>
          </p:cNvSpPr>
          <p:nvPr>
            <p:ph type="title"/>
          </p:nvPr>
        </p:nvSpPr>
        <p:spPr/>
        <p:txBody>
          <a:bodyPr/>
          <a:lstStyle/>
          <a:p>
            <a:r>
              <a:rPr lang="en-NL" dirty="0"/>
              <a:t>ER</a:t>
            </a:r>
          </a:p>
        </p:txBody>
      </p:sp>
      <p:pic>
        <p:nvPicPr>
          <p:cNvPr id="4" name="Picture 3">
            <a:extLst>
              <a:ext uri="{FF2B5EF4-FFF2-40B4-BE49-F238E27FC236}">
                <a16:creationId xmlns:a16="http://schemas.microsoft.com/office/drawing/2014/main" id="{863633A8-8CED-1AD4-2609-D7B6AE7DA5AD}"/>
              </a:ext>
            </a:extLst>
          </p:cNvPr>
          <p:cNvPicPr>
            <a:picLocks noChangeAspect="1"/>
          </p:cNvPicPr>
          <p:nvPr/>
        </p:nvPicPr>
        <p:blipFill>
          <a:blip r:embed="rId2"/>
          <a:stretch>
            <a:fillRect/>
          </a:stretch>
        </p:blipFill>
        <p:spPr>
          <a:xfrm>
            <a:off x="4286250" y="681037"/>
            <a:ext cx="7772400" cy="3061047"/>
          </a:xfrm>
          <a:prstGeom prst="rect">
            <a:avLst/>
          </a:prstGeom>
        </p:spPr>
      </p:pic>
      <p:sp>
        <p:nvSpPr>
          <p:cNvPr id="3" name="Content Placeholder 2">
            <a:extLst>
              <a:ext uri="{FF2B5EF4-FFF2-40B4-BE49-F238E27FC236}">
                <a16:creationId xmlns:a16="http://schemas.microsoft.com/office/drawing/2014/main" id="{FC5A18F5-89ED-1418-8BCC-CF7BEC0836EF}"/>
              </a:ext>
            </a:extLst>
          </p:cNvPr>
          <p:cNvSpPr>
            <a:spLocks noGrp="1"/>
          </p:cNvSpPr>
          <p:nvPr>
            <p:ph idx="1"/>
          </p:nvPr>
        </p:nvSpPr>
        <p:spPr>
          <a:xfrm>
            <a:off x="838200" y="2400299"/>
            <a:ext cx="11010900" cy="4457701"/>
          </a:xfrm>
        </p:spPr>
        <p:txBody>
          <a:bodyPr>
            <a:normAutofit fontScale="92500" lnSpcReduction="20000"/>
          </a:bodyPr>
          <a:lstStyle/>
          <a:p>
            <a:r>
              <a:rPr lang="en-NL" dirty="0"/>
              <a:t>ER biedt geen mogelijkheid voor </a:t>
            </a:r>
            <a:br>
              <a:rPr lang="en-NL" dirty="0"/>
            </a:br>
            <a:r>
              <a:rPr lang="en-NL" dirty="0"/>
              <a:t>een relatieklasse. In ER is strikt </a:t>
            </a:r>
            <a:br>
              <a:rPr lang="en-NL" dirty="0"/>
            </a:br>
            <a:r>
              <a:rPr lang="en-NL" dirty="0"/>
              <a:t>sprake van entiteit(typen) en</a:t>
            </a:r>
            <a:br>
              <a:rPr lang="en-NL" dirty="0"/>
            </a:br>
            <a:r>
              <a:rPr lang="en-NL" dirty="0"/>
              <a:t> relatie(typen), een combinatie </a:t>
            </a:r>
            <a:br>
              <a:rPr lang="en-NL" dirty="0"/>
            </a:br>
            <a:r>
              <a:rPr lang="en-NL" dirty="0"/>
              <a:t>bestaat niet.</a:t>
            </a:r>
          </a:p>
          <a:p>
            <a:r>
              <a:rPr lang="en-NL" dirty="0"/>
              <a:t>Een manier om hetzelfde uit te drukken, zijn “weak-entities”. In zo’n geval is zo’n weak-entity voor zijn bestaan volledig afhankelijk van de relatie met (in dit geval) twee andere entiteiten. Op deze wijze kun je dus uitdrukking geven aan een relatieklasse. Bovenstaand ER diagram geeft hiervan een voorbeeld, de Relatieklasse “belang” tussen een Persoon en een WOZ-object. Hierin is ook een specialisatie van dit belang beschreven: de relatieklasse gedraagt zich als “normaal” objecttype</a:t>
            </a:r>
          </a:p>
          <a:p>
            <a:r>
              <a:rPr lang="en-NL" dirty="0"/>
              <a:t>In dit voorbeeld zijn voor de duidelijkheid via stereotypen de relatie met MIM aangegeven</a:t>
            </a:r>
          </a:p>
        </p:txBody>
      </p:sp>
    </p:spTree>
    <p:extLst>
      <p:ext uri="{BB962C8B-B14F-4D97-AF65-F5344CB8AC3E}">
        <p14:creationId xmlns:p14="http://schemas.microsoft.com/office/powerpoint/2010/main" val="17391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08E852-75A9-255D-D0C8-ED51C67E7C84}"/>
              </a:ext>
            </a:extLst>
          </p:cNvPr>
          <p:cNvSpPr/>
          <p:nvPr/>
        </p:nvSpPr>
        <p:spPr>
          <a:xfrm>
            <a:off x="4897677" y="1709255"/>
            <a:ext cx="2129424" cy="1575137"/>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L" dirty="0">
                <a:solidFill>
                  <a:sysClr val="windowText" lastClr="000000"/>
                </a:solidFill>
              </a:rPr>
              <a:t>«relatieklasse»</a:t>
            </a:r>
          </a:p>
          <a:p>
            <a:pPr algn="ctr"/>
            <a:r>
              <a:rPr lang="en-NL" dirty="0">
                <a:solidFill>
                  <a:sysClr val="windowText" lastClr="000000"/>
                </a:solidFill>
              </a:rPr>
              <a:t>belang</a:t>
            </a:r>
          </a:p>
        </p:txBody>
      </p:sp>
      <p:sp>
        <p:nvSpPr>
          <p:cNvPr id="7" name="Rectangle 6">
            <a:extLst>
              <a:ext uri="{FF2B5EF4-FFF2-40B4-BE49-F238E27FC236}">
                <a16:creationId xmlns:a16="http://schemas.microsoft.com/office/drawing/2014/main" id="{01CB49F7-4329-9CFB-391B-D62FAABA2942}"/>
              </a:ext>
            </a:extLst>
          </p:cNvPr>
          <p:cNvSpPr/>
          <p:nvPr/>
        </p:nvSpPr>
        <p:spPr>
          <a:xfrm>
            <a:off x="434010" y="1709256"/>
            <a:ext cx="2129424" cy="1575136"/>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L" dirty="0">
                <a:solidFill>
                  <a:sysClr val="windowText" lastClr="000000"/>
                </a:solidFill>
              </a:rPr>
              <a:t>«objecttype»</a:t>
            </a:r>
          </a:p>
          <a:p>
            <a:pPr algn="ctr"/>
            <a:r>
              <a:rPr lang="en-NL" dirty="0">
                <a:solidFill>
                  <a:sysClr val="windowText" lastClr="000000"/>
                </a:solidFill>
              </a:rPr>
              <a:t>persoon</a:t>
            </a:r>
          </a:p>
        </p:txBody>
      </p:sp>
      <p:sp>
        <p:nvSpPr>
          <p:cNvPr id="8" name="Rectangle 7">
            <a:extLst>
              <a:ext uri="{FF2B5EF4-FFF2-40B4-BE49-F238E27FC236}">
                <a16:creationId xmlns:a16="http://schemas.microsoft.com/office/drawing/2014/main" id="{987CB368-D691-518B-79B9-E13CB64F9525}"/>
              </a:ext>
            </a:extLst>
          </p:cNvPr>
          <p:cNvSpPr/>
          <p:nvPr/>
        </p:nvSpPr>
        <p:spPr>
          <a:xfrm>
            <a:off x="9361344" y="1709255"/>
            <a:ext cx="2129424" cy="1575148"/>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L" dirty="0">
                <a:solidFill>
                  <a:sysClr val="windowText" lastClr="000000"/>
                </a:solidFill>
              </a:rPr>
              <a:t>«objecttype»</a:t>
            </a:r>
          </a:p>
          <a:p>
            <a:pPr algn="ctr"/>
            <a:r>
              <a:rPr lang="en-NL" dirty="0">
                <a:solidFill>
                  <a:sysClr val="windowText" lastClr="000000"/>
                </a:solidFill>
              </a:rPr>
              <a:t>WOZ-object</a:t>
            </a:r>
          </a:p>
        </p:txBody>
      </p:sp>
      <p:cxnSp>
        <p:nvCxnSpPr>
          <p:cNvPr id="10" name="Straight Connector 9">
            <a:extLst>
              <a:ext uri="{FF2B5EF4-FFF2-40B4-BE49-F238E27FC236}">
                <a16:creationId xmlns:a16="http://schemas.microsoft.com/office/drawing/2014/main" id="{D8717DCD-D96B-99DA-2F2A-7660F87D4659}"/>
              </a:ext>
            </a:extLst>
          </p:cNvPr>
          <p:cNvCxnSpPr>
            <a:cxnSpLocks/>
            <a:stCxn id="7" idx="3"/>
            <a:endCxn id="12" idx="2"/>
          </p:cNvCxnSpPr>
          <p:nvPr/>
        </p:nvCxnSpPr>
        <p:spPr>
          <a:xfrm>
            <a:off x="2563434" y="2496824"/>
            <a:ext cx="1732102" cy="18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5F223DDD-9DE3-DEB7-AC60-77973C8C0158}"/>
              </a:ext>
            </a:extLst>
          </p:cNvPr>
          <p:cNvSpPr/>
          <p:nvPr/>
        </p:nvSpPr>
        <p:spPr>
          <a:xfrm rot="16200000">
            <a:off x="4458980" y="2343238"/>
            <a:ext cx="275244" cy="307182"/>
          </a:xfrm>
          <a:prstGeom prs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2" name="Oval 11">
            <a:extLst>
              <a:ext uri="{FF2B5EF4-FFF2-40B4-BE49-F238E27FC236}">
                <a16:creationId xmlns:a16="http://schemas.microsoft.com/office/drawing/2014/main" id="{EF17905E-65DA-A3B4-4257-F5288AE4F076}"/>
              </a:ext>
            </a:extLst>
          </p:cNvPr>
          <p:cNvSpPr/>
          <p:nvPr/>
        </p:nvSpPr>
        <p:spPr>
          <a:xfrm>
            <a:off x="4295536" y="2424887"/>
            <a:ext cx="147484" cy="14748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5" name="Straight Connector 14">
            <a:extLst>
              <a:ext uri="{FF2B5EF4-FFF2-40B4-BE49-F238E27FC236}">
                <a16:creationId xmlns:a16="http://schemas.microsoft.com/office/drawing/2014/main" id="{B286D564-AF51-7684-E981-5F22294194C7}"/>
              </a:ext>
            </a:extLst>
          </p:cNvPr>
          <p:cNvCxnSpPr>
            <a:cxnSpLocks/>
            <a:stCxn id="11" idx="3"/>
            <a:endCxn id="4" idx="1"/>
          </p:cNvCxnSpPr>
          <p:nvPr/>
        </p:nvCxnSpPr>
        <p:spPr>
          <a:xfrm flipV="1">
            <a:off x="4750193" y="2496824"/>
            <a:ext cx="147484" cy="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A1ED8F5-4AC7-4805-1222-DB3A854F54AD}"/>
              </a:ext>
            </a:extLst>
          </p:cNvPr>
          <p:cNvCxnSpPr>
            <a:cxnSpLocks/>
          </p:cNvCxnSpPr>
          <p:nvPr/>
        </p:nvCxnSpPr>
        <p:spPr>
          <a:xfrm>
            <a:off x="4750193" y="2424886"/>
            <a:ext cx="147484"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5AA9282-902F-65C3-3285-D9FB7797A26F}"/>
              </a:ext>
            </a:extLst>
          </p:cNvPr>
          <p:cNvCxnSpPr>
            <a:cxnSpLocks/>
          </p:cNvCxnSpPr>
          <p:nvPr/>
        </p:nvCxnSpPr>
        <p:spPr>
          <a:xfrm>
            <a:off x="4750184" y="2572990"/>
            <a:ext cx="147484"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riangle 19">
            <a:extLst>
              <a:ext uri="{FF2B5EF4-FFF2-40B4-BE49-F238E27FC236}">
                <a16:creationId xmlns:a16="http://schemas.microsoft.com/office/drawing/2014/main" id="{106861C3-1DCD-7221-5BA8-D95AC7EB24CD}"/>
              </a:ext>
            </a:extLst>
          </p:cNvPr>
          <p:cNvSpPr/>
          <p:nvPr/>
        </p:nvSpPr>
        <p:spPr>
          <a:xfrm rot="5400000">
            <a:off x="7190541" y="2343239"/>
            <a:ext cx="275244" cy="307182"/>
          </a:xfrm>
          <a:prstGeom prs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cxnSp>
        <p:nvCxnSpPr>
          <p:cNvPr id="22" name="Straight Connector 21">
            <a:extLst>
              <a:ext uri="{FF2B5EF4-FFF2-40B4-BE49-F238E27FC236}">
                <a16:creationId xmlns:a16="http://schemas.microsoft.com/office/drawing/2014/main" id="{62691A63-F86E-D24E-05B9-CE801F1EC706}"/>
              </a:ext>
            </a:extLst>
          </p:cNvPr>
          <p:cNvCxnSpPr>
            <a:cxnSpLocks/>
            <a:stCxn id="20" idx="3"/>
            <a:endCxn id="4" idx="3"/>
          </p:cNvCxnSpPr>
          <p:nvPr/>
        </p:nvCxnSpPr>
        <p:spPr>
          <a:xfrm flipH="1" flipV="1">
            <a:off x="7027101" y="2496824"/>
            <a:ext cx="147471" cy="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39DEA83-A97C-9B55-FBC7-E73288CB7DA8}"/>
              </a:ext>
            </a:extLst>
          </p:cNvPr>
          <p:cNvCxnSpPr>
            <a:cxnSpLocks/>
          </p:cNvCxnSpPr>
          <p:nvPr/>
        </p:nvCxnSpPr>
        <p:spPr>
          <a:xfrm>
            <a:off x="7026156" y="2434749"/>
            <a:ext cx="147484"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0237678-8A90-CE93-6AED-2D5E2A265377}"/>
              </a:ext>
            </a:extLst>
          </p:cNvPr>
          <p:cNvCxnSpPr>
            <a:cxnSpLocks/>
          </p:cNvCxnSpPr>
          <p:nvPr/>
        </p:nvCxnSpPr>
        <p:spPr>
          <a:xfrm>
            <a:off x="7026156" y="2558910"/>
            <a:ext cx="147484"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34628FC-1FE7-566A-C78E-0D36F3D57D1B}"/>
              </a:ext>
            </a:extLst>
          </p:cNvPr>
          <p:cNvCxnSpPr>
            <a:cxnSpLocks/>
          </p:cNvCxnSpPr>
          <p:nvPr/>
        </p:nvCxnSpPr>
        <p:spPr>
          <a:xfrm>
            <a:off x="7481754" y="2384425"/>
            <a:ext cx="0" cy="2222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FE5EF86-843B-A1E2-F5FF-4F9C7285EFCE}"/>
              </a:ext>
            </a:extLst>
          </p:cNvPr>
          <p:cNvCxnSpPr>
            <a:cxnSpLocks/>
            <a:stCxn id="20" idx="0"/>
            <a:endCxn id="8" idx="1"/>
          </p:cNvCxnSpPr>
          <p:nvPr/>
        </p:nvCxnSpPr>
        <p:spPr>
          <a:xfrm flipV="1">
            <a:off x="7481754" y="2496829"/>
            <a:ext cx="1879590"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4EE61CF-8892-F7F4-F829-0B9B5E53171F}"/>
              </a:ext>
            </a:extLst>
          </p:cNvPr>
          <p:cNvCxnSpPr>
            <a:cxnSpLocks/>
          </p:cNvCxnSpPr>
          <p:nvPr/>
        </p:nvCxnSpPr>
        <p:spPr>
          <a:xfrm>
            <a:off x="2695008" y="2384425"/>
            <a:ext cx="0" cy="2222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724A66A6-7690-56C4-D053-954EB24552BA}"/>
              </a:ext>
            </a:extLst>
          </p:cNvPr>
          <p:cNvCxnSpPr>
            <a:cxnSpLocks/>
          </p:cNvCxnSpPr>
          <p:nvPr/>
        </p:nvCxnSpPr>
        <p:spPr>
          <a:xfrm>
            <a:off x="9211593" y="2384425"/>
            <a:ext cx="0" cy="2222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ACBC5A24-E77E-ADB4-B399-C7936E6C0181}"/>
              </a:ext>
            </a:extLst>
          </p:cNvPr>
          <p:cNvSpPr txBox="1"/>
          <p:nvPr/>
        </p:nvSpPr>
        <p:spPr>
          <a:xfrm>
            <a:off x="2710905" y="2220706"/>
            <a:ext cx="1687578" cy="276999"/>
          </a:xfrm>
          <a:prstGeom prst="rect">
            <a:avLst/>
          </a:prstGeom>
          <a:noFill/>
        </p:spPr>
        <p:txBody>
          <a:bodyPr wrap="none" rtlCol="0">
            <a:spAutoFit/>
          </a:bodyPr>
          <a:lstStyle/>
          <a:p>
            <a:r>
              <a:rPr lang="en-GB" sz="1200" dirty="0"/>
              <a:t>b</a:t>
            </a:r>
            <a:r>
              <a:rPr lang="en-NL" sz="1200" dirty="0"/>
              <a:t>elanghebbende heeft</a:t>
            </a:r>
          </a:p>
        </p:txBody>
      </p:sp>
      <p:sp>
        <p:nvSpPr>
          <p:cNvPr id="49" name="TextBox 48">
            <a:extLst>
              <a:ext uri="{FF2B5EF4-FFF2-40B4-BE49-F238E27FC236}">
                <a16:creationId xmlns:a16="http://schemas.microsoft.com/office/drawing/2014/main" id="{06A4BB64-2038-A343-77D8-D2F2AC30AD9F}"/>
              </a:ext>
            </a:extLst>
          </p:cNvPr>
          <p:cNvSpPr txBox="1"/>
          <p:nvPr/>
        </p:nvSpPr>
        <p:spPr>
          <a:xfrm>
            <a:off x="7824616" y="2220706"/>
            <a:ext cx="827471" cy="276999"/>
          </a:xfrm>
          <a:prstGeom prst="rect">
            <a:avLst/>
          </a:prstGeom>
          <a:noFill/>
        </p:spPr>
        <p:txBody>
          <a:bodyPr wrap="none" rtlCol="0">
            <a:spAutoFit/>
          </a:bodyPr>
          <a:lstStyle/>
          <a:p>
            <a:r>
              <a:rPr lang="en-US" sz="1200" dirty="0" err="1"/>
              <a:t>belang</a:t>
            </a:r>
            <a:r>
              <a:rPr lang="en-US" sz="1200" dirty="0"/>
              <a:t> </a:t>
            </a:r>
            <a:r>
              <a:rPr lang="en-US" sz="1200" dirty="0" err="1"/>
              <a:t>bij</a:t>
            </a:r>
            <a:endParaRPr lang="en-NL" sz="1200" dirty="0"/>
          </a:p>
        </p:txBody>
      </p:sp>
      <p:sp>
        <p:nvSpPr>
          <p:cNvPr id="52" name="Rectangle 51">
            <a:extLst>
              <a:ext uri="{FF2B5EF4-FFF2-40B4-BE49-F238E27FC236}">
                <a16:creationId xmlns:a16="http://schemas.microsoft.com/office/drawing/2014/main" id="{04102257-A776-05C8-8E4A-78D8700B53DE}"/>
              </a:ext>
            </a:extLst>
          </p:cNvPr>
          <p:cNvSpPr/>
          <p:nvPr/>
        </p:nvSpPr>
        <p:spPr>
          <a:xfrm>
            <a:off x="9361344" y="2387015"/>
            <a:ext cx="2129424" cy="897387"/>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NL" u="sng" dirty="0">
                <a:solidFill>
                  <a:sysClr val="windowText" lastClr="000000"/>
                </a:solidFill>
              </a:rPr>
              <a:t>objectnummer</a:t>
            </a:r>
          </a:p>
          <a:p>
            <a:r>
              <a:rPr lang="en-NL" dirty="0">
                <a:solidFill>
                  <a:sysClr val="windowText" lastClr="000000"/>
                </a:solidFill>
              </a:rPr>
              <a:t>grondoppervlakte</a:t>
            </a:r>
          </a:p>
        </p:txBody>
      </p:sp>
      <p:sp>
        <p:nvSpPr>
          <p:cNvPr id="62" name="Rectangle 61">
            <a:extLst>
              <a:ext uri="{FF2B5EF4-FFF2-40B4-BE49-F238E27FC236}">
                <a16:creationId xmlns:a16="http://schemas.microsoft.com/office/drawing/2014/main" id="{DFE7AD01-CE54-EC5C-4C0B-1057DB0C65B1}"/>
              </a:ext>
            </a:extLst>
          </p:cNvPr>
          <p:cNvSpPr/>
          <p:nvPr/>
        </p:nvSpPr>
        <p:spPr>
          <a:xfrm>
            <a:off x="434476" y="2424886"/>
            <a:ext cx="2129424" cy="897387"/>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NL" u="sng" dirty="0">
                <a:solidFill>
                  <a:sysClr val="windowText" lastClr="000000"/>
                </a:solidFill>
              </a:rPr>
              <a:t>bsn</a:t>
            </a:r>
          </a:p>
          <a:p>
            <a:r>
              <a:rPr lang="en-US" dirty="0" err="1">
                <a:solidFill>
                  <a:sysClr val="windowText" lastClr="000000"/>
                </a:solidFill>
              </a:rPr>
              <a:t>voornaam</a:t>
            </a:r>
            <a:endParaRPr lang="en-US" dirty="0">
              <a:solidFill>
                <a:sysClr val="windowText" lastClr="000000"/>
              </a:solidFill>
            </a:endParaRPr>
          </a:p>
          <a:p>
            <a:r>
              <a:rPr lang="en-US" dirty="0" err="1">
                <a:solidFill>
                  <a:sysClr val="windowText" lastClr="000000"/>
                </a:solidFill>
              </a:rPr>
              <a:t>achternaam</a:t>
            </a:r>
            <a:endParaRPr lang="en-NL" dirty="0">
              <a:solidFill>
                <a:sysClr val="windowText" lastClr="000000"/>
              </a:solidFill>
            </a:endParaRPr>
          </a:p>
        </p:txBody>
      </p:sp>
      <p:sp>
        <p:nvSpPr>
          <p:cNvPr id="63" name="Rectangle 62">
            <a:extLst>
              <a:ext uri="{FF2B5EF4-FFF2-40B4-BE49-F238E27FC236}">
                <a16:creationId xmlns:a16="http://schemas.microsoft.com/office/drawing/2014/main" id="{036A58B1-0775-FB63-9DA1-FA68A8BC9D79}"/>
              </a:ext>
            </a:extLst>
          </p:cNvPr>
          <p:cNvSpPr/>
          <p:nvPr/>
        </p:nvSpPr>
        <p:spPr>
          <a:xfrm>
            <a:off x="4898143" y="2425479"/>
            <a:ext cx="2129424" cy="897387"/>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NL" u="sng" dirty="0">
                <a:solidFill>
                  <a:sysClr val="windowText" lastClr="000000"/>
                </a:solidFill>
              </a:rPr>
              <a:t>bsn</a:t>
            </a:r>
          </a:p>
          <a:p>
            <a:r>
              <a:rPr lang="en-US" u="sng" dirty="0" err="1">
                <a:solidFill>
                  <a:sysClr val="windowText" lastClr="000000"/>
                </a:solidFill>
              </a:rPr>
              <a:t>objectnummer</a:t>
            </a:r>
            <a:endParaRPr lang="en-US" u="sng" dirty="0">
              <a:solidFill>
                <a:sysClr val="windowText" lastClr="000000"/>
              </a:solidFill>
            </a:endParaRPr>
          </a:p>
          <a:p>
            <a:r>
              <a:rPr lang="en-NL" dirty="0">
                <a:solidFill>
                  <a:sysClr val="windowText" lastClr="000000"/>
                </a:solidFill>
              </a:rPr>
              <a:t>status</a:t>
            </a:r>
          </a:p>
        </p:txBody>
      </p:sp>
      <p:grpSp>
        <p:nvGrpSpPr>
          <p:cNvPr id="68" name="Group 67">
            <a:extLst>
              <a:ext uri="{FF2B5EF4-FFF2-40B4-BE49-F238E27FC236}">
                <a16:creationId xmlns:a16="http://schemas.microsoft.com/office/drawing/2014/main" id="{D6FA0718-AC9F-FFCB-F1FC-12F69986588D}"/>
              </a:ext>
            </a:extLst>
          </p:cNvPr>
          <p:cNvGrpSpPr/>
          <p:nvPr/>
        </p:nvGrpSpPr>
        <p:grpSpPr>
          <a:xfrm>
            <a:off x="5803638" y="3679371"/>
            <a:ext cx="317501" cy="359719"/>
            <a:chOff x="6337299" y="3654425"/>
            <a:chExt cx="492126" cy="447675"/>
          </a:xfrm>
        </p:grpSpPr>
        <p:sp>
          <p:nvSpPr>
            <p:cNvPr id="64" name="Pie 63">
              <a:extLst>
                <a:ext uri="{FF2B5EF4-FFF2-40B4-BE49-F238E27FC236}">
                  <a16:creationId xmlns:a16="http://schemas.microsoft.com/office/drawing/2014/main" id="{5C7BD908-8F88-8EF9-997D-436D7C1DB87E}"/>
                </a:ext>
              </a:extLst>
            </p:cNvPr>
            <p:cNvSpPr/>
            <p:nvPr/>
          </p:nvSpPr>
          <p:spPr>
            <a:xfrm>
              <a:off x="6337300" y="3654425"/>
              <a:ext cx="492125" cy="447675"/>
            </a:xfrm>
            <a:prstGeom prst="pie">
              <a:avLst>
                <a:gd name="adj1" fmla="val 10757948"/>
                <a:gd name="adj2" fmla="val 2156252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solidFill>
                  <a:schemeClr val="tx1"/>
                </a:solidFill>
              </a:endParaRPr>
            </a:p>
          </p:txBody>
        </p:sp>
        <p:sp>
          <p:nvSpPr>
            <p:cNvPr id="66" name="Rectangle 65">
              <a:extLst>
                <a:ext uri="{FF2B5EF4-FFF2-40B4-BE49-F238E27FC236}">
                  <a16:creationId xmlns:a16="http://schemas.microsoft.com/office/drawing/2014/main" id="{4E4E49AD-1564-5985-E22F-57C2BECEF063}"/>
                </a:ext>
              </a:extLst>
            </p:cNvPr>
            <p:cNvSpPr/>
            <p:nvPr/>
          </p:nvSpPr>
          <p:spPr>
            <a:xfrm>
              <a:off x="6337299" y="3878262"/>
              <a:ext cx="492125" cy="619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grpSp>
      <p:cxnSp>
        <p:nvCxnSpPr>
          <p:cNvPr id="70" name="Straight Arrow Connector 69">
            <a:extLst>
              <a:ext uri="{FF2B5EF4-FFF2-40B4-BE49-F238E27FC236}">
                <a16:creationId xmlns:a16="http://schemas.microsoft.com/office/drawing/2014/main" id="{2505ACC0-5CBE-ECFF-331A-674B651E5004}"/>
              </a:ext>
            </a:extLst>
          </p:cNvPr>
          <p:cNvCxnSpPr>
            <a:cxnSpLocks/>
            <a:stCxn id="64" idx="3"/>
            <a:endCxn id="63" idx="2"/>
          </p:cNvCxnSpPr>
          <p:nvPr/>
        </p:nvCxnSpPr>
        <p:spPr>
          <a:xfrm flipV="1">
            <a:off x="5962389" y="3322866"/>
            <a:ext cx="466" cy="35650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3BB24D79-430D-8CCC-71D6-A0ADB0B3E083}"/>
              </a:ext>
            </a:extLst>
          </p:cNvPr>
          <p:cNvSpPr/>
          <p:nvPr/>
        </p:nvSpPr>
        <p:spPr>
          <a:xfrm>
            <a:off x="3230358" y="4328573"/>
            <a:ext cx="2129424" cy="1575137"/>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L" dirty="0">
                <a:solidFill>
                  <a:sysClr val="windowText" lastClr="000000"/>
                </a:solidFill>
              </a:rPr>
              <a:t>«objecttype»</a:t>
            </a:r>
          </a:p>
          <a:p>
            <a:pPr algn="ctr"/>
            <a:r>
              <a:rPr lang="en-NL" dirty="0">
                <a:solidFill>
                  <a:sysClr val="windowText" lastClr="000000"/>
                </a:solidFill>
              </a:rPr>
              <a:t>eigenaarsbelang</a:t>
            </a:r>
          </a:p>
        </p:txBody>
      </p:sp>
      <p:sp>
        <p:nvSpPr>
          <p:cNvPr id="73" name="Rectangle 72">
            <a:extLst>
              <a:ext uri="{FF2B5EF4-FFF2-40B4-BE49-F238E27FC236}">
                <a16:creationId xmlns:a16="http://schemas.microsoft.com/office/drawing/2014/main" id="{BDE935B9-D8E4-2AB3-3BF4-104726D20D0A}"/>
              </a:ext>
            </a:extLst>
          </p:cNvPr>
          <p:cNvSpPr/>
          <p:nvPr/>
        </p:nvSpPr>
        <p:spPr>
          <a:xfrm>
            <a:off x="3230824" y="5044797"/>
            <a:ext cx="2129424" cy="897387"/>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NL" u="sng" dirty="0">
                <a:solidFill>
                  <a:sysClr val="windowText" lastClr="000000"/>
                </a:solidFill>
              </a:rPr>
              <a:t>bsn</a:t>
            </a:r>
          </a:p>
          <a:p>
            <a:r>
              <a:rPr lang="en-US" u="sng" dirty="0" err="1">
                <a:solidFill>
                  <a:sysClr val="windowText" lastClr="000000"/>
                </a:solidFill>
              </a:rPr>
              <a:t>objectnummer</a:t>
            </a:r>
            <a:endParaRPr lang="en-US" u="sng" dirty="0">
              <a:solidFill>
                <a:sysClr val="windowText" lastClr="000000"/>
              </a:solidFill>
            </a:endParaRPr>
          </a:p>
          <a:p>
            <a:r>
              <a:rPr lang="en-NL" dirty="0">
                <a:solidFill>
                  <a:sysClr val="windowText" lastClr="000000"/>
                </a:solidFill>
              </a:rPr>
              <a:t>aandeel</a:t>
            </a:r>
          </a:p>
        </p:txBody>
      </p:sp>
      <p:sp>
        <p:nvSpPr>
          <p:cNvPr id="74" name="Rectangle 73">
            <a:extLst>
              <a:ext uri="{FF2B5EF4-FFF2-40B4-BE49-F238E27FC236}">
                <a16:creationId xmlns:a16="http://schemas.microsoft.com/office/drawing/2014/main" id="{0899446A-338A-ECAF-5D1A-4D91598068D0}"/>
              </a:ext>
            </a:extLst>
          </p:cNvPr>
          <p:cNvSpPr/>
          <p:nvPr/>
        </p:nvSpPr>
        <p:spPr>
          <a:xfrm>
            <a:off x="6580563" y="4328573"/>
            <a:ext cx="2129424" cy="1350063"/>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NL" dirty="0">
                <a:solidFill>
                  <a:sysClr val="windowText" lastClr="000000"/>
                </a:solidFill>
              </a:rPr>
              <a:t>«objecttype»</a:t>
            </a:r>
          </a:p>
          <a:p>
            <a:pPr algn="ctr"/>
            <a:r>
              <a:rPr lang="en-NL" dirty="0">
                <a:solidFill>
                  <a:sysClr val="windowText" lastClr="000000"/>
                </a:solidFill>
              </a:rPr>
              <a:t>gebruiksbelang</a:t>
            </a:r>
          </a:p>
        </p:txBody>
      </p:sp>
      <p:sp>
        <p:nvSpPr>
          <p:cNvPr id="75" name="Rectangle 74">
            <a:extLst>
              <a:ext uri="{FF2B5EF4-FFF2-40B4-BE49-F238E27FC236}">
                <a16:creationId xmlns:a16="http://schemas.microsoft.com/office/drawing/2014/main" id="{160DBF85-86ED-D885-D24A-5315103C93C6}"/>
              </a:ext>
            </a:extLst>
          </p:cNvPr>
          <p:cNvSpPr/>
          <p:nvPr/>
        </p:nvSpPr>
        <p:spPr>
          <a:xfrm>
            <a:off x="6581029" y="5044798"/>
            <a:ext cx="2129424" cy="633844"/>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NL" u="sng" dirty="0">
                <a:solidFill>
                  <a:sysClr val="windowText" lastClr="000000"/>
                </a:solidFill>
              </a:rPr>
              <a:t>bsn</a:t>
            </a:r>
          </a:p>
          <a:p>
            <a:r>
              <a:rPr lang="en-US" u="sng" dirty="0" err="1">
                <a:solidFill>
                  <a:sysClr val="windowText" lastClr="000000"/>
                </a:solidFill>
              </a:rPr>
              <a:t>objectnummer</a:t>
            </a:r>
            <a:endParaRPr lang="en-US" u="sng" dirty="0">
              <a:solidFill>
                <a:sysClr val="windowText" lastClr="000000"/>
              </a:solidFill>
            </a:endParaRPr>
          </a:p>
        </p:txBody>
      </p:sp>
      <p:cxnSp>
        <p:nvCxnSpPr>
          <p:cNvPr id="77" name="Elbow Connector 76">
            <a:extLst>
              <a:ext uri="{FF2B5EF4-FFF2-40B4-BE49-F238E27FC236}">
                <a16:creationId xmlns:a16="http://schemas.microsoft.com/office/drawing/2014/main" id="{F93B73DF-B7BF-7CD4-F1BA-C8325AC85EDA}"/>
              </a:ext>
            </a:extLst>
          </p:cNvPr>
          <p:cNvCxnSpPr>
            <a:stCxn id="72" idx="0"/>
            <a:endCxn id="66" idx="2"/>
          </p:cNvCxnSpPr>
          <p:nvPr/>
        </p:nvCxnSpPr>
        <p:spPr>
          <a:xfrm rot="5400000" flipH="1" flipV="1">
            <a:off x="4918932" y="3285117"/>
            <a:ext cx="419594" cy="1667318"/>
          </a:xfrm>
          <a:prstGeom prst="bent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Elbow Connector 77">
            <a:extLst>
              <a:ext uri="{FF2B5EF4-FFF2-40B4-BE49-F238E27FC236}">
                <a16:creationId xmlns:a16="http://schemas.microsoft.com/office/drawing/2014/main" id="{7EF7882A-49FE-87EC-F1B7-F37AC25F506C}"/>
              </a:ext>
            </a:extLst>
          </p:cNvPr>
          <p:cNvCxnSpPr>
            <a:cxnSpLocks/>
            <a:stCxn id="74" idx="0"/>
            <a:endCxn id="66" idx="2"/>
          </p:cNvCxnSpPr>
          <p:nvPr/>
        </p:nvCxnSpPr>
        <p:spPr>
          <a:xfrm rot="16200000" flipV="1">
            <a:off x="6594035" y="3277332"/>
            <a:ext cx="419594" cy="1682887"/>
          </a:xfrm>
          <a:prstGeom prst="bentConnector3">
            <a:avLst>
              <a:gd name="adj1"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12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D4479-3DC3-B34B-49D9-2122BA608DE5}"/>
            </a:ext>
          </a:extLst>
        </p:cNvPr>
        <p:cNvGrpSpPr/>
        <p:nvPr/>
      </p:nvGrpSpPr>
      <p:grpSpPr>
        <a:xfrm>
          <a:off x="0" y="0"/>
          <a:ext cx="0" cy="0"/>
          <a:chOff x="0" y="0"/>
          <a:chExt cx="0" cy="0"/>
        </a:xfrm>
      </p:grpSpPr>
      <p:pic>
        <p:nvPicPr>
          <p:cNvPr id="5" name="Graphic 4">
            <a:extLst>
              <a:ext uri="{FF2B5EF4-FFF2-40B4-BE49-F238E27FC236}">
                <a16:creationId xmlns:a16="http://schemas.microsoft.com/office/drawing/2014/main" id="{02E6AD8B-DD2E-336C-2EF2-9559C91BFB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2025" y="3109934"/>
            <a:ext cx="7955800" cy="3748066"/>
          </a:xfrm>
          <a:prstGeom prst="rect">
            <a:avLst/>
          </a:prstGeom>
        </p:spPr>
      </p:pic>
      <p:sp>
        <p:nvSpPr>
          <p:cNvPr id="2" name="Title 1">
            <a:extLst>
              <a:ext uri="{FF2B5EF4-FFF2-40B4-BE49-F238E27FC236}">
                <a16:creationId xmlns:a16="http://schemas.microsoft.com/office/drawing/2014/main" id="{C5B69A0E-6BA8-B8AB-ABD4-9384FEF8B7D1}"/>
              </a:ext>
            </a:extLst>
          </p:cNvPr>
          <p:cNvSpPr>
            <a:spLocks noGrp="1"/>
          </p:cNvSpPr>
          <p:nvPr>
            <p:ph type="title"/>
          </p:nvPr>
        </p:nvSpPr>
        <p:spPr/>
        <p:txBody>
          <a:bodyPr/>
          <a:lstStyle/>
          <a:p>
            <a:r>
              <a:rPr lang="en-NL" dirty="0"/>
              <a:t>FBM</a:t>
            </a:r>
          </a:p>
        </p:txBody>
      </p:sp>
      <p:sp>
        <p:nvSpPr>
          <p:cNvPr id="3" name="Content Placeholder 2">
            <a:extLst>
              <a:ext uri="{FF2B5EF4-FFF2-40B4-BE49-F238E27FC236}">
                <a16:creationId xmlns:a16="http://schemas.microsoft.com/office/drawing/2014/main" id="{29412554-CA8E-A29A-7BF4-E3FA7140DCBA}"/>
              </a:ext>
            </a:extLst>
          </p:cNvPr>
          <p:cNvSpPr>
            <a:spLocks noGrp="1"/>
          </p:cNvSpPr>
          <p:nvPr>
            <p:ph idx="1"/>
          </p:nvPr>
        </p:nvSpPr>
        <p:spPr>
          <a:xfrm>
            <a:off x="838199" y="1885950"/>
            <a:ext cx="8380957" cy="2836362"/>
          </a:xfrm>
        </p:spPr>
        <p:txBody>
          <a:bodyPr>
            <a:normAutofit fontScale="70000" lnSpcReduction="20000"/>
          </a:bodyPr>
          <a:lstStyle/>
          <a:p>
            <a:r>
              <a:rPr lang="en-NL" dirty="0"/>
              <a:t>FBM onderscheid niet expliciet een relatieklasse. Wel kent FBM de mogelijkheid om een feittype te introduceren met meer dan twee “invulplekken” (rollen), wat in de praktijk neerkomt op een relatie met eigenschappen.</a:t>
            </a:r>
          </a:p>
          <a:p>
            <a:r>
              <a:rPr lang="en-NL" dirty="0"/>
              <a:t>Zolang deze rollen worden vervuld door waardetypen, is sprake van een “eenvoudige” relatieklasse zonder relaties naar andere objecttypen, maar het is ook denkbaar dat relaties naar andere objecttypen worden gelegd.</a:t>
            </a:r>
          </a:p>
          <a:p>
            <a:r>
              <a:rPr lang="en-NL" dirty="0"/>
              <a:t>Merk op dat het </a:t>
            </a:r>
            <a:r>
              <a:rPr lang="en-NL" i="1" dirty="0"/>
              <a:t>niet</a:t>
            </a:r>
            <a:r>
              <a:rPr lang="en-NL" dirty="0"/>
              <a:t> mogelijk is dat in FBM een relatie </a:t>
            </a:r>
            <a:r>
              <a:rPr lang="en-NL" i="1" dirty="0"/>
              <a:t>naar </a:t>
            </a:r>
            <a:r>
              <a:rPr lang="en-NL" dirty="0"/>
              <a:t>een relatieklasse kan lopen. In dat geval moet altijd sprake zijn van een objecttype (in UML zou dat wel kunnen, in ER ook, in MIM 1.2 niet)</a:t>
            </a:r>
          </a:p>
        </p:txBody>
      </p:sp>
    </p:spTree>
    <p:extLst>
      <p:ext uri="{BB962C8B-B14F-4D97-AF65-F5344CB8AC3E}">
        <p14:creationId xmlns:p14="http://schemas.microsoft.com/office/powerpoint/2010/main" val="200258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B1DE628-9658-61FF-A774-8F18991842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74205" y="1554967"/>
            <a:ext cx="7955800" cy="3748066"/>
          </a:xfrm>
          <a:prstGeom prst="rect">
            <a:avLst/>
          </a:prstGeom>
        </p:spPr>
      </p:pic>
    </p:spTree>
    <p:extLst>
      <p:ext uri="{BB962C8B-B14F-4D97-AF65-F5344CB8AC3E}">
        <p14:creationId xmlns:p14="http://schemas.microsoft.com/office/powerpoint/2010/main" val="207503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031-DD16-3D99-D8F6-5E2F5336FBD6}"/>
              </a:ext>
            </a:extLst>
          </p:cNvPr>
          <p:cNvSpPr>
            <a:spLocks noGrp="1"/>
          </p:cNvSpPr>
          <p:nvPr>
            <p:ph type="title"/>
          </p:nvPr>
        </p:nvSpPr>
        <p:spPr/>
        <p:txBody>
          <a:bodyPr/>
          <a:lstStyle/>
          <a:p>
            <a:r>
              <a:rPr lang="en-NL" dirty="0"/>
              <a:t>Linked Data (RDF, RDFS, OWL en SHACL)</a:t>
            </a:r>
          </a:p>
        </p:txBody>
      </p:sp>
      <p:sp>
        <p:nvSpPr>
          <p:cNvPr id="3" name="Content Placeholder 2">
            <a:extLst>
              <a:ext uri="{FF2B5EF4-FFF2-40B4-BE49-F238E27FC236}">
                <a16:creationId xmlns:a16="http://schemas.microsoft.com/office/drawing/2014/main" id="{B632506D-9BCC-D58D-2DDA-5DFAD48A3F7C}"/>
              </a:ext>
            </a:extLst>
          </p:cNvPr>
          <p:cNvSpPr>
            <a:spLocks noGrp="1"/>
          </p:cNvSpPr>
          <p:nvPr>
            <p:ph idx="1"/>
          </p:nvPr>
        </p:nvSpPr>
        <p:spPr>
          <a:xfrm>
            <a:off x="838200" y="1825625"/>
            <a:ext cx="5257800" cy="4351338"/>
          </a:xfrm>
        </p:spPr>
        <p:txBody>
          <a:bodyPr>
            <a:normAutofit fontScale="85000" lnSpcReduction="20000"/>
          </a:bodyPr>
          <a:lstStyle/>
          <a:p>
            <a:r>
              <a:rPr lang="en-NL" dirty="0"/>
              <a:t>Linked data is gebaseerd op binaire relaties en kent daarmee niet de mogelijkheid om eigenschappen </a:t>
            </a:r>
            <a:r>
              <a:rPr lang="en-NL" i="1" dirty="0"/>
              <a:t>aan</a:t>
            </a:r>
            <a:r>
              <a:rPr lang="en-NL" dirty="0"/>
              <a:t> een binaire relatie te hangen. Wel is het mogelijk om een relatie te objectiveren, door er een statement van te maken. En zo’n statement kan zelf weer eigenschappen hebben. Dit lijkt sterk op de wijze waarop dit in ER is gemodelleerd, alleen is in Linked Data de semantiek expliciet vastgelegd (in RDF).</a:t>
            </a:r>
          </a:p>
          <a:p>
            <a:r>
              <a:rPr lang="en-NL" dirty="0"/>
              <a:t>Vervolgens is het mogelijk om dergelijke relaties expliciet te typeren met RDFS, OWL en SHACL.</a:t>
            </a:r>
          </a:p>
        </p:txBody>
      </p:sp>
      <p:pic>
        <p:nvPicPr>
          <p:cNvPr id="5" name="Picture 4">
            <a:extLst>
              <a:ext uri="{FF2B5EF4-FFF2-40B4-BE49-F238E27FC236}">
                <a16:creationId xmlns:a16="http://schemas.microsoft.com/office/drawing/2014/main" id="{62EAF6FD-06BF-986E-779D-C18B87B77D26}"/>
              </a:ext>
            </a:extLst>
          </p:cNvPr>
          <p:cNvPicPr>
            <a:picLocks noChangeAspect="1"/>
          </p:cNvPicPr>
          <p:nvPr/>
        </p:nvPicPr>
        <p:blipFill>
          <a:blip r:embed="rId2"/>
          <a:srcRect t="41963" r="29380" b="18527"/>
          <a:stretch>
            <a:fillRect/>
          </a:stretch>
        </p:blipFill>
        <p:spPr>
          <a:xfrm>
            <a:off x="6096000" y="2008187"/>
            <a:ext cx="5900496" cy="3986213"/>
          </a:xfrm>
          <a:prstGeom prst="rect">
            <a:avLst/>
          </a:prstGeom>
        </p:spPr>
      </p:pic>
    </p:spTree>
    <p:extLst>
      <p:ext uri="{BB962C8B-B14F-4D97-AF65-F5344CB8AC3E}">
        <p14:creationId xmlns:p14="http://schemas.microsoft.com/office/powerpoint/2010/main" val="23000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19ffa58-9d1c-42f8-b0e6-79cea428c945}" enabled="1" method="Privileged" siteId="{8b87af7d-8647-4dc7-8df4-5f69a2011bb5}" contentBits="0" removed="0"/>
</clbl:labelList>
</file>

<file path=docProps/app.xml><?xml version="1.0" encoding="utf-8"?>
<Properties xmlns="http://schemas.openxmlformats.org/officeDocument/2006/extended-properties" xmlns:vt="http://schemas.openxmlformats.org/officeDocument/2006/docPropsVTypes">
  <TotalTime>10</TotalTime>
  <Words>795</Words>
  <Application>Microsoft Macintosh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Relatieklasse</vt:lpstr>
      <vt:lpstr>UML</vt:lpstr>
      <vt:lpstr>MIM (1.2)</vt:lpstr>
      <vt:lpstr>PowerPoint Presentation</vt:lpstr>
      <vt:lpstr>ER</vt:lpstr>
      <vt:lpstr>PowerPoint Presentation</vt:lpstr>
      <vt:lpstr>FBM</vt:lpstr>
      <vt:lpstr>PowerPoint Presentation</vt:lpstr>
      <vt:lpstr>Linked Data (RDF, RDFS, OWL en SHACL)</vt:lpstr>
      <vt:lpstr>Conclusies (voor MIM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BRATTINGA Marco</dc:creator>
  <cp:lastModifiedBy>BRATTINGA Marco</cp:lastModifiedBy>
  <cp:revision>4</cp:revision>
  <dcterms:created xsi:type="dcterms:W3CDTF">2025-05-18T11:34:45Z</dcterms:created>
  <dcterms:modified xsi:type="dcterms:W3CDTF">2025-05-18T19:01:01Z</dcterms:modified>
</cp:coreProperties>
</file>