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446" r:id="rId2"/>
    <p:sldId id="447" r:id="rId3"/>
    <p:sldId id="448" r:id="rId4"/>
    <p:sldId id="449" r:id="rId5"/>
    <p:sldId id="45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72863" autoAdjust="0"/>
  </p:normalViewPr>
  <p:slideViewPr>
    <p:cSldViewPr snapToGrid="0">
      <p:cViewPr varScale="1">
        <p:scale>
          <a:sx n="131" d="100"/>
          <a:sy n="131" d="100"/>
        </p:scale>
        <p:origin x="377" y="6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3359C-4A7F-47F0-8A06-2D58B758077F}" type="datetimeFigureOut">
              <a:rPr lang="en-GB" smtClean="0"/>
              <a:t>05/10/2021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D8644-0534-4BF9-A129-B0EF4AB98060}" type="slidenum">
              <a:rPr lang="en-GB" smtClean="0"/>
              <a:t>‹#›</a:t>
            </a:fld>
            <a:endParaRPr lang="en-GB"/>
          </a:p>
        </p:txBody>
      </p:sp>
    </p:spTree>
    <p:extLst>
      <p:ext uri="{BB962C8B-B14F-4D97-AF65-F5344CB8AC3E}">
        <p14:creationId xmlns:p14="http://schemas.microsoft.com/office/powerpoint/2010/main" val="303498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Senior consultant for the testbed project is Jonathan Pritchard. Jonathan has over 20 years experience in the geospatial industries and over 30 years experience in the technology sector. Via cryptography and the telecommunication industry, Jonathan joined IIC Technologies from the United Kingdom Hydrographic Office, one of the foremost marine geospatial mapping agency in the world. He has over 20 years experience within geospatial standards working groups in the International Hydrographic Organization and is one of the current founding co-chairs of the OGC’s Marine Domain Working Group. He carries out development and consulting work in a wide variety of fields concerning marine geospatial data across the IHO, ISO and Un-GGIM groups. He was technical lead for the OGC’s Maritime Limits and boundaries Pilot Project, where the foundations of integration between the IHO’s S-100 framework and OGC web services were laid.</a:t>
            </a:r>
          </a:p>
        </p:txBody>
      </p:sp>
      <p:sp>
        <p:nvSpPr>
          <p:cNvPr id="4" name="Slide Number Placeholder 3"/>
          <p:cNvSpPr>
            <a:spLocks noGrp="1"/>
          </p:cNvSpPr>
          <p:nvPr>
            <p:ph type="sldNum" sz="quarter" idx="5"/>
          </p:nvPr>
        </p:nvSpPr>
        <p:spPr/>
        <p:txBody>
          <a:bodyPr/>
          <a:lstStyle/>
          <a:p>
            <a:fld id="{4D4D8644-0534-4BF9-A129-B0EF4AB98060}" type="slidenum">
              <a:rPr lang="en-GB" smtClean="0"/>
              <a:t>1</a:t>
            </a:fld>
            <a:endParaRPr lang="en-GB"/>
          </a:p>
        </p:txBody>
      </p:sp>
    </p:spTree>
    <p:extLst>
      <p:ext uri="{BB962C8B-B14F-4D97-AF65-F5344CB8AC3E}">
        <p14:creationId xmlns:p14="http://schemas.microsoft.com/office/powerpoint/2010/main" val="4173448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381002"/>
            <a:ext cx="10363200" cy="761999"/>
          </a:xfrm>
          <a:prstGeom prst="rect">
            <a:avLst/>
          </a:prstGeom>
        </p:spPr>
        <p:txBody>
          <a:bodyPr anchor="t"/>
          <a:lstStyle>
            <a:lvl1pPr algn="l">
              <a:defRPr>
                <a:latin typeface="Georgia" pitchFamily="18" charset="0"/>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586597" y="1219200"/>
            <a:ext cx="7033403"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a:t>
            </a:r>
          </a:p>
        </p:txBody>
      </p:sp>
      <p:sp>
        <p:nvSpPr>
          <p:cNvPr id="5" name="Footer Placeholder 4"/>
          <p:cNvSpPr>
            <a:spLocks noGrp="1"/>
          </p:cNvSpPr>
          <p:nvPr>
            <p:ph type="ftr" sz="quarter" idx="11"/>
          </p:nvPr>
        </p:nvSpPr>
        <p:spPr/>
        <p:txBody>
          <a:bodyPr/>
          <a:lstStyle/>
          <a:p>
            <a:r>
              <a:rPr lang="en-US"/>
              <a:t>IAF- Overall Planning System</a:t>
            </a:r>
          </a:p>
        </p:txBody>
      </p:sp>
      <p:pic>
        <p:nvPicPr>
          <p:cNvPr id="11" name="Picture 2"/>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203200" y="1183341"/>
            <a:ext cx="7620000" cy="5029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12"/>
          <p:cNvCxnSpPr/>
          <p:nvPr/>
        </p:nvCxnSpPr>
        <p:spPr>
          <a:xfrm>
            <a:off x="0" y="6324600"/>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1066800"/>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203200" y="1183341"/>
            <a:ext cx="7620000" cy="5029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Connector 16"/>
          <p:cNvCxnSpPr/>
          <p:nvPr userDrawn="1"/>
        </p:nvCxnSpPr>
        <p:spPr>
          <a:xfrm>
            <a:off x="0" y="6324600"/>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0" y="1066800"/>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998304" y="212898"/>
            <a:ext cx="4092096" cy="701502"/>
          </a:xfrm>
          <a:prstGeom prst="rect">
            <a:avLst/>
          </a:prstGeom>
        </p:spPr>
      </p:pic>
    </p:spTree>
    <p:extLst>
      <p:ext uri="{BB962C8B-B14F-4D97-AF65-F5344CB8AC3E}">
        <p14:creationId xmlns:p14="http://schemas.microsoft.com/office/powerpoint/2010/main" val="32997278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914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B7313D1-8C2D-45DE-B2BD-9937AAA88A8D}" type="datetime1">
              <a:rPr lang="en-US" smtClean="0"/>
              <a:t>10/5/2021</a:t>
            </a:fld>
            <a:endParaRPr lang="en-US"/>
          </a:p>
        </p:txBody>
      </p:sp>
      <p:sp>
        <p:nvSpPr>
          <p:cNvPr id="5" name="Footer Placeholder 4"/>
          <p:cNvSpPr>
            <a:spLocks noGrp="1"/>
          </p:cNvSpPr>
          <p:nvPr>
            <p:ph type="ftr" sz="quarter" idx="11"/>
          </p:nvPr>
        </p:nvSpPr>
        <p:spPr/>
        <p:txBody>
          <a:bodyPr/>
          <a:lstStyle/>
          <a:p>
            <a:r>
              <a:rPr lang="en-US"/>
              <a:t>IAF- Overall Planning System</a:t>
            </a:r>
          </a:p>
        </p:txBody>
      </p:sp>
      <p:sp>
        <p:nvSpPr>
          <p:cNvPr id="6" name="Slide Number Placeholder 5"/>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2210982749"/>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1"/>
            <a:ext cx="2743200" cy="52117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1"/>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597AADF-7F9C-4637-8C72-ED1D54A521B5}" type="datetime1">
              <a:rPr lang="en-US" smtClean="0"/>
              <a:t>10/5/2021</a:t>
            </a:fld>
            <a:endParaRPr lang="en-US"/>
          </a:p>
        </p:txBody>
      </p:sp>
      <p:sp>
        <p:nvSpPr>
          <p:cNvPr id="5" name="Footer Placeholder 4"/>
          <p:cNvSpPr>
            <a:spLocks noGrp="1"/>
          </p:cNvSpPr>
          <p:nvPr>
            <p:ph type="ftr" sz="quarter" idx="11"/>
          </p:nvPr>
        </p:nvSpPr>
        <p:spPr/>
        <p:txBody>
          <a:bodyPr/>
          <a:lstStyle/>
          <a:p>
            <a:r>
              <a:rPr lang="en-US"/>
              <a:t>IAF- Overall Planning System</a:t>
            </a:r>
          </a:p>
        </p:txBody>
      </p:sp>
      <p:sp>
        <p:nvSpPr>
          <p:cNvPr id="6" name="Slide Number Placeholder 5"/>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1917351181"/>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86597" y="1219200"/>
            <a:ext cx="7033403"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a:t>
            </a:r>
          </a:p>
        </p:txBody>
      </p:sp>
      <p:sp>
        <p:nvSpPr>
          <p:cNvPr id="5" name="Footer Placeholder 4"/>
          <p:cNvSpPr>
            <a:spLocks noGrp="1"/>
          </p:cNvSpPr>
          <p:nvPr>
            <p:ph type="ftr" sz="quarter" idx="11"/>
          </p:nvPr>
        </p:nvSpPr>
        <p:spPr/>
        <p:txBody>
          <a:bodyPr/>
          <a:lstStyle/>
          <a:p>
            <a:endParaRPr lang="en-US" dirty="0"/>
          </a:p>
        </p:txBody>
      </p:sp>
      <p:pic>
        <p:nvPicPr>
          <p:cNvPr id="10" name="Picture 2"/>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203200" y="1183341"/>
            <a:ext cx="7620000" cy="5029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Connector 16"/>
          <p:cNvCxnSpPr/>
          <p:nvPr userDrawn="1"/>
        </p:nvCxnSpPr>
        <p:spPr>
          <a:xfrm>
            <a:off x="0" y="6348845"/>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0" y="990600"/>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998304" y="136699"/>
            <a:ext cx="4092096" cy="701502"/>
          </a:xfrm>
          <a:prstGeom prst="rect">
            <a:avLst/>
          </a:prstGeom>
        </p:spPr>
      </p:pic>
      <p:sp>
        <p:nvSpPr>
          <p:cNvPr id="11" name="TextBox 10"/>
          <p:cNvSpPr txBox="1"/>
          <p:nvPr userDrawn="1"/>
        </p:nvSpPr>
        <p:spPr>
          <a:xfrm>
            <a:off x="7998304" y="1295401"/>
            <a:ext cx="4092096" cy="461665"/>
          </a:xfrm>
          <a:prstGeom prst="rect">
            <a:avLst/>
          </a:prstGeom>
          <a:noFill/>
        </p:spPr>
        <p:txBody>
          <a:bodyPr wrap="square" rtlCol="0">
            <a:spAutoFit/>
          </a:bodyPr>
          <a:lstStyle/>
          <a:p>
            <a:pPr algn="ctr"/>
            <a:endParaRPr lang="en-CA" sz="2400" dirty="0"/>
          </a:p>
        </p:txBody>
      </p:sp>
    </p:spTree>
    <p:extLst>
      <p:ext uri="{BB962C8B-B14F-4D97-AF65-F5344CB8AC3E}">
        <p14:creationId xmlns:p14="http://schemas.microsoft.com/office/powerpoint/2010/main" val="7869963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EF0DC-E52E-4AB1-A59D-84B9F2BBBBD7}"/>
              </a:ext>
            </a:extLst>
          </p:cNvPr>
          <p:cNvSpPr>
            <a:spLocks noGrp="1"/>
          </p:cNvSpPr>
          <p:nvPr>
            <p:ph/>
          </p:nvPr>
        </p:nvSpPr>
        <p:spPr>
          <a:xfrm>
            <a:off x="304800" y="365125"/>
            <a:ext cx="11582400" cy="5761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3" name="Footer Placeholder 2">
            <a:extLst>
              <a:ext uri="{FF2B5EF4-FFF2-40B4-BE49-F238E27FC236}">
                <a16:creationId xmlns:a16="http://schemas.microsoft.com/office/drawing/2014/main" id="{CBC0ED3A-F2A0-43A9-BAFC-B77303A83316}"/>
              </a:ext>
            </a:extLst>
          </p:cNvPr>
          <p:cNvSpPr>
            <a:spLocks noGrp="1"/>
          </p:cNvSpPr>
          <p:nvPr>
            <p:ph type="ftr" sz="quarter" idx="10"/>
          </p:nvPr>
        </p:nvSpPr>
        <p:spPr/>
        <p:txBody>
          <a:bodyPr/>
          <a:lstStyle/>
          <a:p>
            <a:r>
              <a:rPr lang="en-US"/>
              <a:t>IAF- Overall Planning System</a:t>
            </a:r>
          </a:p>
        </p:txBody>
      </p:sp>
      <p:sp>
        <p:nvSpPr>
          <p:cNvPr id="4" name="Slide Number Placeholder 3">
            <a:extLst>
              <a:ext uri="{FF2B5EF4-FFF2-40B4-BE49-F238E27FC236}">
                <a16:creationId xmlns:a16="http://schemas.microsoft.com/office/drawing/2014/main" id="{52CD80C7-111C-4ECA-83FE-5630E83F1E98}"/>
              </a:ext>
            </a:extLst>
          </p:cNvPr>
          <p:cNvSpPr>
            <a:spLocks noGrp="1"/>
          </p:cNvSpPr>
          <p:nvPr>
            <p:ph type="sldNum" sz="quarter" idx="11"/>
          </p:nvPr>
        </p:nvSpPr>
        <p:spPr/>
        <p:txBody>
          <a:bodyPr/>
          <a:lstStyle/>
          <a:p>
            <a:r>
              <a:rPr lang="en-US"/>
              <a:t>IAF-Operational Planning System</a:t>
            </a:r>
            <a:endParaRPr lang="en-US" dirty="0"/>
          </a:p>
        </p:txBody>
      </p:sp>
    </p:spTree>
    <p:extLst>
      <p:ext uri="{BB962C8B-B14F-4D97-AF65-F5344CB8AC3E}">
        <p14:creationId xmlns:p14="http://schemas.microsoft.com/office/powerpoint/2010/main" val="1169061397"/>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24405" y="1905001"/>
            <a:ext cx="6807200" cy="1143001"/>
          </a:xfrm>
          <a:prstGeom prst="rect">
            <a:avLst/>
          </a:prstGeo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5080000" y="3048001"/>
            <a:ext cx="68072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6967C3B-38DA-40C2-BCF2-0F365EA94457}" type="datetime1">
              <a:rPr lang="en-US" smtClean="0"/>
              <a:t>10/5/2021</a:t>
            </a:fld>
            <a:endParaRPr lang="en-US"/>
          </a:p>
        </p:txBody>
      </p:sp>
      <p:sp>
        <p:nvSpPr>
          <p:cNvPr id="5" name="Footer Placeholder 4"/>
          <p:cNvSpPr>
            <a:spLocks noGrp="1"/>
          </p:cNvSpPr>
          <p:nvPr>
            <p:ph type="ftr" sz="quarter" idx="11"/>
          </p:nvPr>
        </p:nvSpPr>
        <p:spPr/>
        <p:txBody>
          <a:bodyPr/>
          <a:lstStyle/>
          <a:p>
            <a:r>
              <a:rPr lang="en-US"/>
              <a:t>IAF- Overall Planning System</a:t>
            </a:r>
          </a:p>
        </p:txBody>
      </p:sp>
      <p:sp>
        <p:nvSpPr>
          <p:cNvPr id="6" name="Slide Number Placeholder 5"/>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1434241991"/>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116106"/>
            <a:ext cx="11684000" cy="4983163"/>
          </a:xfrm>
        </p:spPr>
        <p:txBody>
          <a:bodyPr>
            <a:normAutofit/>
          </a:bodyPr>
          <a:lstStyle>
            <a:lvl1pPr marL="342900" indent="-342900">
              <a:lnSpc>
                <a:spcPct val="150000"/>
              </a:lnSpc>
              <a:spcBef>
                <a:spcPts val="0"/>
              </a:spcBef>
              <a:buSzPct val="130000"/>
              <a:buFont typeface="Wingdings" panose="05000000000000000000" pitchFamily="2" charset="2"/>
              <a:buChar char="Ø"/>
              <a:defRPr sz="2000">
                <a:solidFill>
                  <a:schemeClr val="tx2"/>
                </a:solidFill>
                <a:latin typeface="Georgia" pitchFamily="18" charset="0"/>
              </a:defRPr>
            </a:lvl1pPr>
            <a:lvl2pPr marL="571500" indent="-228600">
              <a:lnSpc>
                <a:spcPct val="150000"/>
              </a:lnSpc>
              <a:spcBef>
                <a:spcPts val="0"/>
              </a:spcBef>
              <a:buSzPct val="60000"/>
              <a:buFont typeface="Courier New" pitchFamily="49" charset="0"/>
              <a:buChar char="o"/>
              <a:defRPr sz="2000">
                <a:solidFill>
                  <a:schemeClr val="tx2">
                    <a:lumMod val="60000"/>
                    <a:lumOff val="40000"/>
                  </a:schemeClr>
                </a:solidFill>
                <a:latin typeface="Arial" panose="020B0604020202020204" pitchFamily="34" charset="0"/>
                <a:cs typeface="Arial" panose="020B0604020202020204" pitchFamily="34"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388744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9144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8288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8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69B047A5-B5D4-4A45-BB70-82F87CB8BBC8}" type="datetime1">
              <a:rPr lang="en-US" smtClean="0"/>
              <a:t>10/5/2021</a:t>
            </a:fld>
            <a:endParaRPr lang="en-US"/>
          </a:p>
        </p:txBody>
      </p:sp>
      <p:sp>
        <p:nvSpPr>
          <p:cNvPr id="6" name="Footer Placeholder 5"/>
          <p:cNvSpPr>
            <a:spLocks noGrp="1"/>
          </p:cNvSpPr>
          <p:nvPr>
            <p:ph type="ftr" sz="quarter" idx="11"/>
          </p:nvPr>
        </p:nvSpPr>
        <p:spPr/>
        <p:txBody>
          <a:bodyPr/>
          <a:lstStyle/>
          <a:p>
            <a:r>
              <a:rPr lang="en-US"/>
              <a:t>IAF- Overall Planning System</a:t>
            </a:r>
          </a:p>
        </p:txBody>
      </p:sp>
      <p:sp>
        <p:nvSpPr>
          <p:cNvPr id="7" name="Slide Number Placeholder 6"/>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39570850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609600"/>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1AB948FB-4D32-420F-88DD-50EE4BF17368}" type="datetime1">
              <a:rPr lang="en-US" smtClean="0"/>
              <a:t>10/5/2021</a:t>
            </a:fld>
            <a:endParaRPr lang="en-US"/>
          </a:p>
        </p:txBody>
      </p:sp>
      <p:sp>
        <p:nvSpPr>
          <p:cNvPr id="8" name="Footer Placeholder 7"/>
          <p:cNvSpPr>
            <a:spLocks noGrp="1"/>
          </p:cNvSpPr>
          <p:nvPr>
            <p:ph type="ftr" sz="quarter" idx="11"/>
          </p:nvPr>
        </p:nvSpPr>
        <p:spPr/>
        <p:txBody>
          <a:bodyPr/>
          <a:lstStyle/>
          <a:p>
            <a:r>
              <a:rPr lang="en-US"/>
              <a:t>IAF- Overall Planning System</a:t>
            </a:r>
          </a:p>
        </p:txBody>
      </p:sp>
      <p:sp>
        <p:nvSpPr>
          <p:cNvPr id="9" name="Slide Number Placeholder 8"/>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4171822378"/>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914400"/>
          </a:xfrm>
          <a:prstGeom prst="rect">
            <a:avLst/>
          </a:prstGeom>
        </p:spPr>
        <p:txBody>
          <a:bodyPr anchor="t">
            <a:normAutofit/>
          </a:bodyPr>
          <a:lstStyle>
            <a:lvl1pPr>
              <a:defRPr sz="2800"/>
            </a:lvl1pPr>
          </a:lstStyle>
          <a:p>
            <a:r>
              <a:rPr lang="en-US"/>
              <a:t>Click to edit Master title style</a:t>
            </a:r>
            <a:endParaRPr lang="en-US" dirty="0"/>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4E8A6BC2-5139-48EB-B8EF-3471B32DDB19}" type="datetime1">
              <a:rPr lang="en-US" smtClean="0"/>
              <a:t>10/5/2021</a:t>
            </a:fld>
            <a:endParaRPr lang="en-US"/>
          </a:p>
        </p:txBody>
      </p:sp>
      <p:sp>
        <p:nvSpPr>
          <p:cNvPr id="4" name="Footer Placeholder 3"/>
          <p:cNvSpPr>
            <a:spLocks noGrp="1"/>
          </p:cNvSpPr>
          <p:nvPr>
            <p:ph type="ftr" sz="quarter" idx="11"/>
          </p:nvPr>
        </p:nvSpPr>
        <p:spPr/>
        <p:txBody>
          <a:bodyPr/>
          <a:lstStyle/>
          <a:p>
            <a:r>
              <a:rPr lang="en-US"/>
              <a:t>IAF- Overall Planning System</a:t>
            </a:r>
          </a:p>
        </p:txBody>
      </p:sp>
      <p:sp>
        <p:nvSpPr>
          <p:cNvPr id="5" name="Slide Number Placeholder 4"/>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501306285"/>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7B74F32D-EF47-4685-8097-F8844579C05D}" type="datetime1">
              <a:rPr lang="en-US" smtClean="0"/>
              <a:t>10/5/2021</a:t>
            </a:fld>
            <a:endParaRPr lang="en-US"/>
          </a:p>
        </p:txBody>
      </p:sp>
      <p:sp>
        <p:nvSpPr>
          <p:cNvPr id="3" name="Footer Placeholder 2"/>
          <p:cNvSpPr>
            <a:spLocks noGrp="1"/>
          </p:cNvSpPr>
          <p:nvPr>
            <p:ph type="ftr" sz="quarter" idx="11"/>
          </p:nvPr>
        </p:nvSpPr>
        <p:spPr/>
        <p:txBody>
          <a:bodyPr/>
          <a:lstStyle/>
          <a:p>
            <a:r>
              <a:rPr lang="en-US"/>
              <a:t>IAF- Overall Planning System</a:t>
            </a:r>
          </a:p>
        </p:txBody>
      </p:sp>
      <p:sp>
        <p:nvSpPr>
          <p:cNvPr id="4" name="Slide Number Placeholder 3"/>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178629909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914400"/>
            <a:ext cx="4011084" cy="76200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914401"/>
            <a:ext cx="6815667"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752601"/>
            <a:ext cx="4011084"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045EF038-A7FE-437C-B6DB-8CE2ADA8207F}" type="datetime1">
              <a:rPr lang="en-US" smtClean="0"/>
              <a:t>10/5/2021</a:t>
            </a:fld>
            <a:endParaRPr lang="en-US"/>
          </a:p>
        </p:txBody>
      </p:sp>
      <p:sp>
        <p:nvSpPr>
          <p:cNvPr id="6" name="Footer Placeholder 5"/>
          <p:cNvSpPr>
            <a:spLocks noGrp="1"/>
          </p:cNvSpPr>
          <p:nvPr>
            <p:ph type="ftr" sz="quarter" idx="11"/>
          </p:nvPr>
        </p:nvSpPr>
        <p:spPr/>
        <p:txBody>
          <a:bodyPr/>
          <a:lstStyle/>
          <a:p>
            <a:r>
              <a:rPr lang="en-US"/>
              <a:t>IAF- Overall Planning System</a:t>
            </a:r>
          </a:p>
        </p:txBody>
      </p:sp>
      <p:sp>
        <p:nvSpPr>
          <p:cNvPr id="7" name="Slide Number Placeholder 6"/>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1653069351"/>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E6B21515-C010-4432-BC75-CB8008BE2202}" type="datetime1">
              <a:rPr lang="en-US" smtClean="0"/>
              <a:t>10/5/2021</a:t>
            </a:fld>
            <a:endParaRPr lang="en-US"/>
          </a:p>
        </p:txBody>
      </p:sp>
      <p:sp>
        <p:nvSpPr>
          <p:cNvPr id="6" name="Footer Placeholder 5"/>
          <p:cNvSpPr>
            <a:spLocks noGrp="1"/>
          </p:cNvSpPr>
          <p:nvPr>
            <p:ph type="ftr" sz="quarter" idx="11"/>
          </p:nvPr>
        </p:nvSpPr>
        <p:spPr/>
        <p:txBody>
          <a:bodyPr/>
          <a:lstStyle/>
          <a:p>
            <a:r>
              <a:rPr lang="en-US"/>
              <a:t>IAF- Overall Planning System</a:t>
            </a:r>
          </a:p>
        </p:txBody>
      </p:sp>
      <p:sp>
        <p:nvSpPr>
          <p:cNvPr id="7" name="Slide Number Placeholder 6"/>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2313455279"/>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143002"/>
            <a:ext cx="11582400" cy="49831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IAF- Overall Planning System</a:t>
            </a:r>
          </a:p>
        </p:txBody>
      </p:sp>
      <p:sp>
        <p:nvSpPr>
          <p:cNvPr id="6" name="Slide Number Placeholder 5"/>
          <p:cNvSpPr>
            <a:spLocks noGrp="1"/>
          </p:cNvSpPr>
          <p:nvPr>
            <p:ph type="sldNum" sz="quarter" idx="4"/>
          </p:nvPr>
        </p:nvSpPr>
        <p:spPr>
          <a:xfrm>
            <a:off x="8128000" y="6356351"/>
            <a:ext cx="3759200" cy="365125"/>
          </a:xfrm>
          <a:prstGeom prst="rect">
            <a:avLst/>
          </a:prstGeom>
        </p:spPr>
        <p:txBody>
          <a:bodyPr vert="horz" lIns="91440" tIns="45720" rIns="91440" bIns="45720" rtlCol="0" anchor="ctr"/>
          <a:lstStyle>
            <a:lvl1pPr algn="r">
              <a:defRPr sz="1400">
                <a:solidFill>
                  <a:schemeClr val="accent1"/>
                </a:solidFill>
                <a:latin typeface="Arial" panose="020B0604020202020204" pitchFamily="34" charset="0"/>
                <a:cs typeface="Arial" panose="020B0604020202020204" pitchFamily="34" charset="0"/>
              </a:defRPr>
            </a:lvl1pPr>
          </a:lstStyle>
          <a:p>
            <a:r>
              <a:rPr lang="en-US" dirty="0"/>
              <a:t>IAF-Operational Planning System</a:t>
            </a:r>
          </a:p>
        </p:txBody>
      </p:sp>
      <p:cxnSp>
        <p:nvCxnSpPr>
          <p:cNvPr id="9" name="Straight Connector 8"/>
          <p:cNvCxnSpPr/>
          <p:nvPr userDrawn="1"/>
        </p:nvCxnSpPr>
        <p:spPr>
          <a:xfrm>
            <a:off x="0" y="990600"/>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22400" y="6324600"/>
            <a:ext cx="10769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990600"/>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24600"/>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101600" y="6400801"/>
            <a:ext cx="4267200" cy="307777"/>
          </a:xfrm>
          <a:prstGeom prst="rect">
            <a:avLst/>
          </a:prstGeom>
          <a:noFill/>
        </p:spPr>
        <p:txBody>
          <a:bodyPr wrap="square" rtlCol="0">
            <a:spAutoFit/>
          </a:bodyPr>
          <a:lstStyle/>
          <a:p>
            <a:r>
              <a:rPr lang="en-US" sz="1400" i="1" dirty="0">
                <a:solidFill>
                  <a:schemeClr val="bg1">
                    <a:lumMod val="50000"/>
                  </a:schemeClr>
                </a:solidFill>
                <a:latin typeface="Arial" pitchFamily="34" charset="0"/>
                <a:cs typeface="Arial" pitchFamily="34" charset="0"/>
              </a:rPr>
              <a:t>NEW PATHS, NEW APPROACHES</a:t>
            </a:r>
          </a:p>
        </p:txBody>
      </p:sp>
      <p:pic>
        <p:nvPicPr>
          <p:cNvPr id="12" name="Picture 11"/>
          <p:cNvPicPr>
            <a:picLocks noChangeAspect="1"/>
          </p:cNvPicPr>
          <p:nvPr userDrawn="1"/>
        </p:nvPicPr>
        <p:blipFill>
          <a:blip r:embed="rId15" cstate="email">
            <a:extLst>
              <a:ext uri="{28A0092B-C50C-407E-A947-70E740481C1C}">
                <a14:useLocalDpi xmlns:a14="http://schemas.microsoft.com/office/drawing/2010/main" val="0"/>
              </a:ext>
            </a:extLst>
          </a:blip>
          <a:stretch>
            <a:fillRect/>
          </a:stretch>
        </p:blipFill>
        <p:spPr>
          <a:xfrm>
            <a:off x="7998304" y="136698"/>
            <a:ext cx="4092096" cy="701502"/>
          </a:xfrm>
          <a:prstGeom prst="rect">
            <a:avLst/>
          </a:prstGeom>
        </p:spPr>
      </p:pic>
    </p:spTree>
    <p:extLst>
      <p:ext uri="{BB962C8B-B14F-4D97-AF65-F5344CB8AC3E}">
        <p14:creationId xmlns:p14="http://schemas.microsoft.com/office/powerpoint/2010/main" val="1726559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fade/>
  </p:transition>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Ø"/>
        <a:defRPr sz="22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000" kern="1200">
          <a:solidFill>
            <a:schemeClr val="tx2">
              <a:lumMod val="60000"/>
              <a:lumOff val="4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A8F9602-B8ED-41F9-ACA8-3A8862346EFC}"/>
              </a:ext>
            </a:extLst>
          </p:cNvPr>
          <p:cNvSpPr txBox="1">
            <a:spLocks/>
          </p:cNvSpPr>
          <p:nvPr/>
        </p:nvSpPr>
        <p:spPr>
          <a:xfrm>
            <a:off x="2598991" y="3061908"/>
            <a:ext cx="8152721" cy="2001612"/>
          </a:xfrm>
          <a:prstGeom prst="rect">
            <a:avLst/>
          </a:prstGeom>
          <a:ln>
            <a:solidFill>
              <a:srgbClr val="C00000"/>
            </a:solidFill>
          </a:ln>
        </p:spPr>
        <p:txBody>
          <a:bodyPr vert="horz" lIns="91440" tIns="45720" rIns="91440" bIns="45720" rtlCol="0">
            <a:normAutofit/>
          </a:bodyPr>
          <a:lstStyle>
            <a:lvl1pPr marL="342900" indent="-342900" algn="l" defTabSz="914400" rtl="0" eaLnBrk="1" latinLnBrk="0" hangingPunct="1">
              <a:lnSpc>
                <a:spcPct val="150000"/>
              </a:lnSpc>
              <a:spcBef>
                <a:spcPts val="0"/>
              </a:spcBef>
              <a:buSzPct val="130000"/>
              <a:buFont typeface="Wingdings" panose="05000000000000000000" pitchFamily="2" charset="2"/>
              <a:buChar char="Ø"/>
              <a:defRPr sz="2000" kern="1200">
                <a:solidFill>
                  <a:schemeClr val="tx2"/>
                </a:solidFill>
                <a:latin typeface="Georgia" pitchFamily="18" charset="0"/>
                <a:ea typeface="+mn-ea"/>
                <a:cs typeface="Arial" panose="020B0604020202020204" pitchFamily="34" charset="0"/>
              </a:defRPr>
            </a:lvl1pPr>
            <a:lvl2pPr marL="571500" indent="-228600" algn="l" defTabSz="914400" rtl="0" eaLnBrk="1" latinLnBrk="0" hangingPunct="1">
              <a:lnSpc>
                <a:spcPct val="150000"/>
              </a:lnSpc>
              <a:spcBef>
                <a:spcPts val="0"/>
              </a:spcBef>
              <a:buSzPct val="60000"/>
              <a:buFont typeface="Courier New" pitchFamily="49" charset="0"/>
              <a:buChar char="o"/>
              <a:defRPr sz="2000" kern="1200">
                <a:solidFill>
                  <a:schemeClr val="tx2">
                    <a:lumMod val="60000"/>
                    <a:lumOff val="4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444444"/>
                </a:solidFill>
                <a:latin typeface="Raleway" panose="020B0604020202020204" pitchFamily="2" charset="0"/>
              </a:rPr>
              <a:t>Marine Sector.</a:t>
            </a:r>
          </a:p>
          <a:p>
            <a:r>
              <a:rPr lang="en-US" sz="1400" dirty="0">
                <a:solidFill>
                  <a:srgbClr val="444444"/>
                </a:solidFill>
                <a:latin typeface="Raleway" panose="020B0604020202020204" pitchFamily="2" charset="0"/>
              </a:rPr>
              <a:t>Production of Marine Charts and publications data for Navigation</a:t>
            </a:r>
          </a:p>
          <a:p>
            <a:r>
              <a:rPr lang="en-US" sz="1400" dirty="0">
                <a:solidFill>
                  <a:srgbClr val="444444"/>
                </a:solidFill>
                <a:latin typeface="Raleway" panose="020B0604020202020204" pitchFamily="2" charset="0"/>
              </a:rPr>
              <a:t>Consultants on international standards for hydrography with over 25 years experience in pioneering digital navigation</a:t>
            </a:r>
          </a:p>
          <a:p>
            <a:r>
              <a:rPr lang="en-US" sz="1400" dirty="0">
                <a:solidFill>
                  <a:srgbClr val="444444"/>
                </a:solidFill>
                <a:latin typeface="Raleway" panose="020B0604020202020204" pitchFamily="2" charset="0"/>
              </a:rPr>
              <a:t>Senior Consultants specializing in modelling, development, data production and cross-sectoral integration.</a:t>
            </a:r>
            <a:endParaRPr lang="en-GB" sz="1600" dirty="0"/>
          </a:p>
        </p:txBody>
      </p:sp>
      <p:pic>
        <p:nvPicPr>
          <p:cNvPr id="1026" name="Picture 2" descr="layer1-background">
            <a:extLst>
              <a:ext uri="{FF2B5EF4-FFF2-40B4-BE49-F238E27FC236}">
                <a16:creationId xmlns:a16="http://schemas.microsoft.com/office/drawing/2014/main" id="{CE914213-F943-42E9-9DBC-32DEECFC5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4839" y="5551438"/>
            <a:ext cx="4355206" cy="13065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99DCE6-6316-44EA-8B90-3C7B423A5C59}"/>
              </a:ext>
            </a:extLst>
          </p:cNvPr>
          <p:cNvSpPr txBox="1"/>
          <p:nvPr/>
        </p:nvSpPr>
        <p:spPr>
          <a:xfrm>
            <a:off x="121955" y="161054"/>
            <a:ext cx="332014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CA" sz="3200" dirty="0">
                <a:solidFill>
                  <a:srgbClr val="C00000"/>
                </a:solidFill>
                <a:effectLst>
                  <a:outerShdw blurRad="38100" dist="38100" dir="2700000" algn="tl">
                    <a:srgbClr val="000000">
                      <a:alpha val="43137"/>
                    </a:srgbClr>
                  </a:outerShdw>
                </a:effectLst>
                <a:latin typeface="Arial" pitchFamily="34" charset="0"/>
                <a:cs typeface="Arial" pitchFamily="34" charset="0"/>
              </a:rPr>
              <a:t>IIC Technologies</a:t>
            </a:r>
            <a:endParaRPr kumimoji="0" lang="en-CA" sz="3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4" name="Content Placeholder 2">
            <a:extLst>
              <a:ext uri="{FF2B5EF4-FFF2-40B4-BE49-F238E27FC236}">
                <a16:creationId xmlns:a16="http://schemas.microsoft.com/office/drawing/2014/main" id="{9D660284-C756-4CE2-B0D3-498498815F46}"/>
              </a:ext>
            </a:extLst>
          </p:cNvPr>
          <p:cNvSpPr>
            <a:spLocks noGrp="1"/>
          </p:cNvSpPr>
          <p:nvPr>
            <p:ph idx="1"/>
          </p:nvPr>
        </p:nvSpPr>
        <p:spPr>
          <a:xfrm>
            <a:off x="121955" y="1120942"/>
            <a:ext cx="8152721" cy="1769791"/>
          </a:xfrm>
          <a:ln>
            <a:solidFill>
              <a:srgbClr val="C00000"/>
            </a:solidFill>
          </a:ln>
        </p:spPr>
        <p:txBody>
          <a:bodyPr>
            <a:normAutofit/>
          </a:bodyPr>
          <a:lstStyle/>
          <a:p>
            <a:r>
              <a:rPr lang="en-US" sz="1400" b="0" i="0" dirty="0">
                <a:solidFill>
                  <a:srgbClr val="444444"/>
                </a:solidFill>
                <a:effectLst/>
                <a:latin typeface="Raleway" panose="020B0604020202020204" pitchFamily="2" charset="0"/>
              </a:rPr>
              <a:t>IIC Technologies provides solutions and services for the acquisition, management, integration and dissemination of geospatial data.</a:t>
            </a:r>
          </a:p>
          <a:p>
            <a:r>
              <a:rPr lang="en-US" sz="1400" b="0" i="0" dirty="0">
                <a:solidFill>
                  <a:srgbClr val="444444"/>
                </a:solidFill>
                <a:effectLst/>
                <a:latin typeface="Raleway" panose="020B0604020202020204" pitchFamily="2" charset="0"/>
              </a:rPr>
              <a:t>Global Presence – Clients in over 30 countries</a:t>
            </a:r>
          </a:p>
          <a:p>
            <a:r>
              <a:rPr lang="en-US" sz="1400" b="0" i="0" dirty="0">
                <a:solidFill>
                  <a:srgbClr val="444444"/>
                </a:solidFill>
                <a:effectLst/>
                <a:latin typeface="Raleway" panose="020B0604020202020204" pitchFamily="2" charset="0"/>
              </a:rPr>
              <a:t>End-to-end geospatial solutions to the Aeronautics, Defense, Government, Infrastructure, Marine, Oil &amp; Gas, Transportation and Utility sectors.</a:t>
            </a:r>
            <a:endParaRPr lang="en-GB" sz="1600" dirty="0"/>
          </a:p>
        </p:txBody>
      </p:sp>
      <p:pic>
        <p:nvPicPr>
          <p:cNvPr id="5" name="Picture 4">
            <a:extLst>
              <a:ext uri="{FF2B5EF4-FFF2-40B4-BE49-F238E27FC236}">
                <a16:creationId xmlns:a16="http://schemas.microsoft.com/office/drawing/2014/main" id="{14661EEF-0E07-4119-B087-80E9B4B2709B}"/>
              </a:ext>
            </a:extLst>
          </p:cNvPr>
          <p:cNvPicPr>
            <a:picLocks noChangeAspect="1"/>
          </p:cNvPicPr>
          <p:nvPr/>
        </p:nvPicPr>
        <p:blipFill rotWithShape="1">
          <a:blip r:embed="rId4"/>
          <a:srcRect b="-819"/>
          <a:stretch/>
        </p:blipFill>
        <p:spPr>
          <a:xfrm>
            <a:off x="8403466" y="1271965"/>
            <a:ext cx="3503466" cy="3118665"/>
          </a:xfrm>
          <a:prstGeom prst="rect">
            <a:avLst/>
          </a:prstGeom>
        </p:spPr>
      </p:pic>
      <p:pic>
        <p:nvPicPr>
          <p:cNvPr id="3" name="Picture 2">
            <a:extLst>
              <a:ext uri="{FF2B5EF4-FFF2-40B4-BE49-F238E27FC236}">
                <a16:creationId xmlns:a16="http://schemas.microsoft.com/office/drawing/2014/main" id="{0CA5F575-F299-4301-8CB1-AE57F422266D}"/>
              </a:ext>
            </a:extLst>
          </p:cNvPr>
          <p:cNvPicPr>
            <a:picLocks noChangeAspect="1"/>
          </p:cNvPicPr>
          <p:nvPr/>
        </p:nvPicPr>
        <p:blipFill rotWithShape="1">
          <a:blip r:embed="rId5"/>
          <a:srcRect l="22553" t="48797" r="23257" b="33210"/>
          <a:stretch/>
        </p:blipFill>
        <p:spPr>
          <a:xfrm>
            <a:off x="237865" y="5234695"/>
            <a:ext cx="5512552" cy="1004725"/>
          </a:xfrm>
          <a:prstGeom prst="rect">
            <a:avLst/>
          </a:prstGeom>
        </p:spPr>
      </p:pic>
    </p:spTree>
    <p:extLst>
      <p:ext uri="{BB962C8B-B14F-4D97-AF65-F5344CB8AC3E}">
        <p14:creationId xmlns:p14="http://schemas.microsoft.com/office/powerpoint/2010/main" val="278474047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B122FF-A116-4F5E-BE13-0B37CBBE669E}"/>
              </a:ext>
            </a:extLst>
          </p:cNvPr>
          <p:cNvSpPr>
            <a:spLocks noGrp="1"/>
          </p:cNvSpPr>
          <p:nvPr>
            <p:ph idx="1"/>
          </p:nvPr>
        </p:nvSpPr>
        <p:spPr/>
        <p:txBody>
          <a:bodyPr>
            <a:normAutofit/>
          </a:bodyPr>
          <a:lstStyle/>
          <a:p>
            <a:pPr>
              <a:lnSpc>
                <a:spcPct val="110000"/>
              </a:lnSpc>
            </a:pPr>
            <a:r>
              <a:rPr lang="en-GB"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“Using the IHO’s S-100 framework as a representation of data content and modelling, execute an OGC API reference implementation of S-100 metadata and S-128 content for advanced dataset discovery”</a:t>
            </a:r>
          </a:p>
          <a:p>
            <a:pPr marL="0" indent="0">
              <a:lnSpc>
                <a:spcPct val="110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spcAft>
                <a:spcPts val="800"/>
              </a:spcAft>
              <a:tabLst>
                <a:tab pos="457200" algn="l"/>
              </a:tabLst>
            </a:pP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objectives of the research are: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085850" lvl="2" indent="-285750" algn="just">
              <a:lnSpc>
                <a:spcPct val="110000"/>
              </a:lnSpc>
              <a:tabLst>
                <a:tab pos="457200" algn="l"/>
              </a:tabLst>
            </a:pP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Demonstrate how IHO S-100 marine data can be discovered using existing OGC API methodologies and the ISO 19115 metadata embedded in S-100 datasets and service discovery metadata within ISO S-128.</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085850" lvl="2" indent="-285750" algn="just">
              <a:lnSpc>
                <a:spcPct val="110000"/>
              </a:lnSpc>
              <a:tabLst>
                <a:tab pos="457200" algn="l"/>
              </a:tabLst>
            </a:pP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Setup a testbed for a region with multiple S-100 datasets and service definitions in S-128 and provide dataset discoverability services using OGC API methodologies.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085850" lvl="2" indent="-285750" algn="just">
              <a:lnSpc>
                <a:spcPct val="110000"/>
              </a:lnSpc>
              <a:tabLst>
                <a:tab pos="457200" algn="l"/>
              </a:tabLst>
            </a:pP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Feedback to the OGC community, primarily through OGC MDWG, and IHO, through the upcoming revision to S-100 (edition 5.0.0) on any modifications to the standards base to more easily enable interoperability between the two frameworks.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085850" lvl="2" indent="-285750" algn="just">
              <a:lnSpc>
                <a:spcPct val="110000"/>
              </a:lnSpc>
              <a:spcAft>
                <a:spcPts val="800"/>
              </a:spcAft>
              <a:tabLst>
                <a:tab pos="457200" algn="l"/>
              </a:tabLst>
            </a:pP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Produce a documented initial approach detailing how the discoverability elements can be used as a prototype to develop full OGC/IHO interoperability and the potential for such interoperability.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GB" dirty="0"/>
          </a:p>
        </p:txBody>
      </p:sp>
    </p:spTree>
    <p:extLst>
      <p:ext uri="{BB962C8B-B14F-4D97-AF65-F5344CB8AC3E}">
        <p14:creationId xmlns:p14="http://schemas.microsoft.com/office/powerpoint/2010/main" val="164488172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2EB496C-3FDC-423D-B25F-8B726DB51C85}"/>
              </a:ext>
            </a:extLst>
          </p:cNvPr>
          <p:cNvPicPr>
            <a:picLocks noChangeAspect="1"/>
          </p:cNvPicPr>
          <p:nvPr/>
        </p:nvPicPr>
        <p:blipFill>
          <a:blip r:embed="rId2"/>
          <a:stretch>
            <a:fillRect/>
          </a:stretch>
        </p:blipFill>
        <p:spPr>
          <a:xfrm>
            <a:off x="5549471" y="2343193"/>
            <a:ext cx="5828956" cy="3728377"/>
          </a:xfrm>
          <a:prstGeom prst="rect">
            <a:avLst/>
          </a:prstGeom>
        </p:spPr>
      </p:pic>
      <p:pic>
        <p:nvPicPr>
          <p:cNvPr id="3" name="Picture 2">
            <a:extLst>
              <a:ext uri="{FF2B5EF4-FFF2-40B4-BE49-F238E27FC236}">
                <a16:creationId xmlns:a16="http://schemas.microsoft.com/office/drawing/2014/main" id="{F8B58B32-D376-45AF-8B0C-F055F09AD645}"/>
              </a:ext>
            </a:extLst>
          </p:cNvPr>
          <p:cNvPicPr>
            <a:picLocks noChangeAspect="1"/>
          </p:cNvPicPr>
          <p:nvPr/>
        </p:nvPicPr>
        <p:blipFill rotWithShape="1">
          <a:blip r:embed="rId3"/>
          <a:srcRect b="-819"/>
          <a:stretch/>
        </p:blipFill>
        <p:spPr>
          <a:xfrm>
            <a:off x="7956533" y="1231505"/>
            <a:ext cx="3901847" cy="3473290"/>
          </a:xfrm>
          <a:prstGeom prst="rect">
            <a:avLst/>
          </a:prstGeom>
        </p:spPr>
      </p:pic>
      <p:sp>
        <p:nvSpPr>
          <p:cNvPr id="6" name="TextBox 5">
            <a:extLst>
              <a:ext uri="{FF2B5EF4-FFF2-40B4-BE49-F238E27FC236}">
                <a16:creationId xmlns:a16="http://schemas.microsoft.com/office/drawing/2014/main" id="{3F126873-44AA-4B22-AFEC-558BE870258D}"/>
              </a:ext>
            </a:extLst>
          </p:cNvPr>
          <p:cNvSpPr txBox="1"/>
          <p:nvPr/>
        </p:nvSpPr>
        <p:spPr>
          <a:xfrm>
            <a:off x="209811" y="1149770"/>
            <a:ext cx="7554036" cy="5016758"/>
          </a:xfrm>
          <a:prstGeom prst="rect">
            <a:avLst/>
          </a:prstGeom>
          <a:solidFill>
            <a:schemeClr val="bg2">
              <a:alpha val="58000"/>
            </a:schemeClr>
          </a:solidFill>
          <a:ln>
            <a:solidFill>
              <a:srgbClr val="C00000"/>
            </a:solidFill>
          </a:ln>
        </p:spPr>
        <p:txBody>
          <a:bodyPr wrap="square" rtlCol="0">
            <a:spAutoFit/>
          </a:bodyPr>
          <a:lstStyle/>
          <a:p>
            <a:pPr marL="285750" indent="-285750">
              <a:buFont typeface="Arial" panose="020B0604020202020204" pitchFamily="34" charset="0"/>
              <a:buChar char="•"/>
            </a:pPr>
            <a:r>
              <a:rPr lang="en-GB" sz="1600" dirty="0"/>
              <a:t>IHO S-100 is a core standard for marine geospatial data in multiple domains and sectors.</a:t>
            </a:r>
          </a:p>
          <a:p>
            <a:pPr marL="285750" indent="-285750">
              <a:buFont typeface="Arial" panose="020B0604020202020204" pitchFamily="34" charset="0"/>
              <a:buChar char="•"/>
            </a:pPr>
            <a:r>
              <a:rPr lang="en-GB" sz="1600" dirty="0"/>
              <a:t>Provides a framework for expressing arbitrary marine phenomena using a set of “product specifications”. These are composed of:</a:t>
            </a:r>
          </a:p>
          <a:p>
            <a:pPr marL="742950" lvl="1" indent="-285750">
              <a:buFont typeface="Arial" panose="020B0604020202020204" pitchFamily="34" charset="0"/>
              <a:buChar char="•"/>
            </a:pPr>
            <a:r>
              <a:rPr lang="en-GB" sz="1600" dirty="0"/>
              <a:t>Formal model</a:t>
            </a:r>
          </a:p>
          <a:p>
            <a:pPr marL="742950" lvl="1" indent="-285750">
              <a:buFont typeface="Arial" panose="020B0604020202020204" pitchFamily="34" charset="0"/>
              <a:buChar char="•"/>
            </a:pPr>
            <a:r>
              <a:rPr lang="en-GB" sz="1600" dirty="0"/>
              <a:t>Feature Catalogue (XML)</a:t>
            </a:r>
          </a:p>
          <a:p>
            <a:pPr marL="742950" lvl="1" indent="-285750">
              <a:buFont typeface="Arial" panose="020B0604020202020204" pitchFamily="34" charset="0"/>
              <a:buChar char="•"/>
            </a:pPr>
            <a:r>
              <a:rPr lang="en-GB" sz="1600" dirty="0"/>
              <a:t>Encoding (currently GML, ISO8211 or HDF5)</a:t>
            </a:r>
          </a:p>
          <a:p>
            <a:pPr marL="285750" indent="-285750">
              <a:buFont typeface="Arial" panose="020B0604020202020204" pitchFamily="34" charset="0"/>
              <a:buChar char="•"/>
            </a:pPr>
            <a:r>
              <a:rPr lang="en-GB" sz="1600" dirty="0"/>
              <a:t>Metadata is ISO19115 conformant (which some mods)</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IHO S-128 is a product specification which models common elements of metadata describing “services” and is used, primarily for service discovery. Specific to Maritime Data Services. Use Cases for ECDIS only</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No formalised IHO-&gt;OGC mapping exists today, let alone at a framework (meta) or metadata level.</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This project will deliver an S-128/S-100 metadata instance and make significant inroads into the generalised case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That’s the plan…. </a:t>
            </a:r>
            <a:r>
              <a:rPr lang="en-GB" sz="1600" dirty="0">
                <a:sym typeface="Wingdings" panose="05000000000000000000" pitchFamily="2" charset="2"/>
              </a:rPr>
              <a:t></a:t>
            </a:r>
            <a:endParaRPr lang="en-GB" sz="1600" dirty="0"/>
          </a:p>
        </p:txBody>
      </p:sp>
    </p:spTree>
    <p:extLst>
      <p:ext uri="{BB962C8B-B14F-4D97-AF65-F5344CB8AC3E}">
        <p14:creationId xmlns:p14="http://schemas.microsoft.com/office/powerpoint/2010/main" val="345613952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508B94-EADC-47A2-B332-C4D368E3C18C}"/>
              </a:ext>
            </a:extLst>
          </p:cNvPr>
          <p:cNvSpPr>
            <a:spLocks noGrp="1"/>
          </p:cNvSpPr>
          <p:nvPr>
            <p:ph type="title"/>
          </p:nvPr>
        </p:nvSpPr>
        <p:spPr>
          <a:xfrm>
            <a:off x="164538" y="198254"/>
            <a:ext cx="10972800" cy="562396"/>
          </a:xfrm>
        </p:spPr>
        <p:txBody>
          <a:bodyPr/>
          <a:lstStyle/>
          <a:p>
            <a:r>
              <a:rPr lang="en-GB" dirty="0"/>
              <a:t>Plan of Action</a:t>
            </a:r>
          </a:p>
        </p:txBody>
      </p:sp>
      <p:sp>
        <p:nvSpPr>
          <p:cNvPr id="2" name="Content Placeholder 1">
            <a:extLst>
              <a:ext uri="{FF2B5EF4-FFF2-40B4-BE49-F238E27FC236}">
                <a16:creationId xmlns:a16="http://schemas.microsoft.com/office/drawing/2014/main" id="{E627C376-1AD5-4ED1-B5C6-35233CBB4457}"/>
              </a:ext>
            </a:extLst>
          </p:cNvPr>
          <p:cNvSpPr>
            <a:spLocks noGrp="1"/>
          </p:cNvSpPr>
          <p:nvPr>
            <p:ph sz="half" idx="1"/>
          </p:nvPr>
        </p:nvSpPr>
        <p:spPr/>
        <p:txBody>
          <a:bodyPr>
            <a:normAutofit fontScale="55000" lnSpcReduction="20000"/>
          </a:bodyPr>
          <a:lstStyle/>
          <a:p>
            <a:r>
              <a:rPr lang="en-GB" dirty="0"/>
              <a:t>Phase 1</a:t>
            </a:r>
          </a:p>
          <a:p>
            <a:pPr lvl="1"/>
            <a:r>
              <a:rPr lang="en-GB"/>
              <a:t>Assessment of IHO </a:t>
            </a:r>
            <a:r>
              <a:rPr lang="en-GB" dirty="0"/>
              <a:t>Standards</a:t>
            </a:r>
          </a:p>
          <a:p>
            <a:pPr lvl="2"/>
            <a:r>
              <a:rPr lang="en-GB" dirty="0"/>
              <a:t>S-128</a:t>
            </a:r>
          </a:p>
          <a:p>
            <a:pPr lvl="2"/>
            <a:r>
              <a:rPr lang="en-GB" dirty="0"/>
              <a:t>S-100 Metadata Part 4a + dataset discovery metadata</a:t>
            </a:r>
          </a:p>
          <a:p>
            <a:pPr lvl="2"/>
            <a:r>
              <a:rPr lang="en-GB" dirty="0"/>
              <a:t>Encodings, Schemas and Examples (simple?)</a:t>
            </a:r>
          </a:p>
          <a:p>
            <a:pPr lvl="1"/>
            <a:r>
              <a:rPr lang="en-GB" dirty="0"/>
              <a:t>OGC Standards</a:t>
            </a:r>
          </a:p>
          <a:p>
            <a:pPr lvl="2"/>
            <a:r>
              <a:rPr lang="en-GB" dirty="0"/>
              <a:t>API Features</a:t>
            </a:r>
          </a:p>
          <a:p>
            <a:pPr lvl="2"/>
            <a:r>
              <a:rPr lang="en-GB" dirty="0"/>
              <a:t>API Records</a:t>
            </a:r>
          </a:p>
          <a:p>
            <a:pPr lvl="1"/>
            <a:r>
              <a:rPr lang="en-GB" dirty="0"/>
              <a:t>Architecture</a:t>
            </a:r>
          </a:p>
          <a:p>
            <a:pPr lvl="2"/>
            <a:r>
              <a:rPr lang="en-GB" dirty="0"/>
              <a:t>Reference Architectures</a:t>
            </a:r>
          </a:p>
          <a:p>
            <a:pPr lvl="2"/>
            <a:r>
              <a:rPr lang="en-GB" dirty="0"/>
              <a:t>Examples</a:t>
            </a:r>
          </a:p>
          <a:p>
            <a:pPr lvl="2"/>
            <a:r>
              <a:rPr lang="en-GB" dirty="0"/>
              <a:t>“Search”…</a:t>
            </a:r>
          </a:p>
          <a:p>
            <a:r>
              <a:rPr lang="en-GB" dirty="0"/>
              <a:t>Phase 2</a:t>
            </a:r>
          </a:p>
          <a:p>
            <a:pPr lvl="1"/>
            <a:r>
              <a:rPr lang="en-GB" dirty="0"/>
              <a:t>Implementation</a:t>
            </a:r>
          </a:p>
          <a:p>
            <a:pPr lvl="2"/>
            <a:r>
              <a:rPr lang="en-GB" dirty="0"/>
              <a:t>Initial, simple using existing framework</a:t>
            </a:r>
          </a:p>
          <a:p>
            <a:pPr lvl="2"/>
            <a:r>
              <a:rPr lang="en-GB" dirty="0"/>
              <a:t>S-100 specific implementation – Create or Adapt?</a:t>
            </a:r>
          </a:p>
          <a:p>
            <a:pPr lvl="1"/>
            <a:r>
              <a:rPr lang="en-GB" dirty="0"/>
              <a:t>Technical Bottlenecks</a:t>
            </a:r>
          </a:p>
          <a:p>
            <a:pPr lvl="2"/>
            <a:r>
              <a:rPr lang="en-GB" dirty="0"/>
              <a:t>OGC vs IHO GFM</a:t>
            </a:r>
          </a:p>
          <a:p>
            <a:pPr lvl="2"/>
            <a:r>
              <a:rPr lang="en-GB" dirty="0"/>
              <a:t>Catalogues and Catalogues of Catalogues</a:t>
            </a:r>
          </a:p>
          <a:p>
            <a:pPr lvl="2"/>
            <a:r>
              <a:rPr lang="en-GB" dirty="0"/>
              <a:t>IHO 19115 implementation</a:t>
            </a:r>
          </a:p>
          <a:p>
            <a:pPr lvl="2"/>
            <a:r>
              <a:rPr lang="en-GB" dirty="0"/>
              <a:t>Mappings – types, date/times</a:t>
            </a:r>
          </a:p>
          <a:p>
            <a:pPr lvl="2"/>
            <a:r>
              <a:rPr lang="en-GB" dirty="0"/>
              <a:t>Information Types</a:t>
            </a:r>
          </a:p>
          <a:p>
            <a:pPr lvl="2"/>
            <a:r>
              <a:rPr lang="en-GB" dirty="0"/>
              <a:t>Relationships</a:t>
            </a:r>
          </a:p>
          <a:p>
            <a:pPr lvl="2"/>
            <a:r>
              <a:rPr lang="en-GB" dirty="0"/>
              <a:t>Multi-Lingual</a:t>
            </a:r>
          </a:p>
        </p:txBody>
      </p:sp>
      <p:sp>
        <p:nvSpPr>
          <p:cNvPr id="4" name="Content Placeholder 3">
            <a:extLst>
              <a:ext uri="{FF2B5EF4-FFF2-40B4-BE49-F238E27FC236}">
                <a16:creationId xmlns:a16="http://schemas.microsoft.com/office/drawing/2014/main" id="{59F33ECF-4090-4BF8-9E95-960AC835F327}"/>
              </a:ext>
            </a:extLst>
          </p:cNvPr>
          <p:cNvSpPr>
            <a:spLocks noGrp="1"/>
          </p:cNvSpPr>
          <p:nvPr>
            <p:ph sz="half" idx="2"/>
          </p:nvPr>
        </p:nvSpPr>
        <p:spPr/>
        <p:txBody>
          <a:bodyPr>
            <a:normAutofit fontScale="55000" lnSpcReduction="20000"/>
          </a:bodyPr>
          <a:lstStyle/>
          <a:p>
            <a:r>
              <a:rPr lang="en-GB" dirty="0"/>
              <a:t>Implementation</a:t>
            </a:r>
          </a:p>
          <a:p>
            <a:pPr lvl="1"/>
            <a:endParaRPr lang="en-GB" dirty="0"/>
          </a:p>
          <a:p>
            <a:r>
              <a:rPr lang="en-GB" dirty="0"/>
              <a:t>Regions</a:t>
            </a:r>
          </a:p>
          <a:p>
            <a:pPr lvl="1"/>
            <a:r>
              <a:rPr lang="en-GB" dirty="0"/>
              <a:t>US (data is free)</a:t>
            </a:r>
          </a:p>
          <a:p>
            <a:pPr lvl="1"/>
            <a:r>
              <a:rPr lang="en-GB" dirty="0"/>
              <a:t>We can probably get UK, ROK, possibly DK, CA ask others</a:t>
            </a:r>
          </a:p>
          <a:p>
            <a:pPr lvl="1"/>
            <a:r>
              <a:rPr lang="en-GB" dirty="0"/>
              <a:t>Formats – can ingest from ENC, also bespoke filters from IHO standard metadata can be written (existing and S-100 CATALOG.XML/CATALOG.031 and PRODUCTS.TXT)</a:t>
            </a:r>
          </a:p>
          <a:p>
            <a:r>
              <a:rPr lang="en-GB" dirty="0"/>
              <a:t>“Search” and UI</a:t>
            </a:r>
          </a:p>
          <a:p>
            <a:pPr lvl="1"/>
            <a:r>
              <a:rPr lang="en-GB" dirty="0"/>
              <a:t>What is the “best” way to test the project outputs and show users what has been developed.</a:t>
            </a:r>
          </a:p>
          <a:p>
            <a:r>
              <a:rPr lang="en-GB" dirty="0"/>
              <a:t>Test…</a:t>
            </a:r>
          </a:p>
          <a:p>
            <a:pPr lvl="1"/>
            <a:r>
              <a:rPr lang="en-GB" dirty="0"/>
              <a:t>ECDIS</a:t>
            </a:r>
          </a:p>
          <a:p>
            <a:pPr lvl="1"/>
            <a:r>
              <a:rPr lang="en-GB" dirty="0"/>
              <a:t>User catalogues</a:t>
            </a:r>
          </a:p>
          <a:p>
            <a:pPr lvl="1"/>
            <a:r>
              <a:rPr lang="en-GB" dirty="0"/>
              <a:t>Complex queries</a:t>
            </a:r>
          </a:p>
          <a:p>
            <a:pPr lvl="1"/>
            <a:r>
              <a:rPr lang="en-GB" dirty="0"/>
              <a:t>Overlaps</a:t>
            </a:r>
          </a:p>
          <a:p>
            <a:r>
              <a:rPr lang="en-GB" dirty="0"/>
              <a:t>Outputs</a:t>
            </a:r>
          </a:p>
          <a:p>
            <a:pPr lvl="1"/>
            <a:r>
              <a:rPr lang="en-GB" dirty="0"/>
              <a:t>IHO, Schemas and Product Specs (S-100 Main Document for edition 5.0.0 Early 2022), S-128 (for S-100 ECDIS, S-100 Governance Document)</a:t>
            </a:r>
          </a:p>
          <a:p>
            <a:pPr lvl="1"/>
            <a:r>
              <a:rPr lang="en-GB" dirty="0"/>
              <a:t>OGC – outputs through MDWG for consideration of broader interoperability between IHO and OGC</a:t>
            </a:r>
          </a:p>
          <a:p>
            <a:pPr lvl="1"/>
            <a:r>
              <a:rPr lang="en-GB" dirty="0"/>
              <a:t>Reference implementation for types and mappings of GFM</a:t>
            </a:r>
          </a:p>
        </p:txBody>
      </p:sp>
    </p:spTree>
    <p:extLst>
      <p:ext uri="{BB962C8B-B14F-4D97-AF65-F5344CB8AC3E}">
        <p14:creationId xmlns:p14="http://schemas.microsoft.com/office/powerpoint/2010/main" val="54378860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F394-9D10-4FC6-8834-5C0D3173BE80}"/>
              </a:ext>
            </a:extLst>
          </p:cNvPr>
          <p:cNvSpPr>
            <a:spLocks noGrp="1"/>
          </p:cNvSpPr>
          <p:nvPr>
            <p:ph type="title"/>
          </p:nvPr>
        </p:nvSpPr>
        <p:spPr>
          <a:xfrm>
            <a:off x="257597" y="238222"/>
            <a:ext cx="10972800" cy="493614"/>
          </a:xfrm>
        </p:spPr>
        <p:txBody>
          <a:bodyPr/>
          <a:lstStyle/>
          <a:p>
            <a:r>
              <a:rPr lang="en-GB" dirty="0"/>
              <a:t>Use Cases…</a:t>
            </a:r>
          </a:p>
        </p:txBody>
      </p:sp>
      <p:sp>
        <p:nvSpPr>
          <p:cNvPr id="3" name="Content Placeholder 2">
            <a:extLst>
              <a:ext uri="{FF2B5EF4-FFF2-40B4-BE49-F238E27FC236}">
                <a16:creationId xmlns:a16="http://schemas.microsoft.com/office/drawing/2014/main" id="{D63A6939-C7D4-4200-A9D0-614D1279B1C5}"/>
              </a:ext>
            </a:extLst>
          </p:cNvPr>
          <p:cNvSpPr>
            <a:spLocks noGrp="1"/>
          </p:cNvSpPr>
          <p:nvPr>
            <p:ph sz="half" idx="1"/>
          </p:nvPr>
        </p:nvSpPr>
        <p:spPr/>
        <p:txBody>
          <a:bodyPr>
            <a:normAutofit lnSpcReduction="10000"/>
          </a:bodyPr>
          <a:lstStyle/>
          <a:p>
            <a:r>
              <a:rPr lang="en-GB" dirty="0"/>
              <a:t>Data Providers</a:t>
            </a:r>
          </a:p>
          <a:p>
            <a:pPr lvl="1"/>
            <a:r>
              <a:rPr lang="en-GB" dirty="0"/>
              <a:t>Make existing services searchable </a:t>
            </a:r>
          </a:p>
          <a:p>
            <a:pPr lvl="1"/>
            <a:r>
              <a:rPr lang="en-GB" dirty="0"/>
              <a:t>Broader Use cases</a:t>
            </a:r>
          </a:p>
          <a:p>
            <a:pPr lvl="1"/>
            <a:r>
              <a:rPr lang="en-GB" dirty="0"/>
              <a:t>Profiled datasets</a:t>
            </a:r>
          </a:p>
          <a:p>
            <a:pPr lvl="1"/>
            <a:r>
              <a:rPr lang="en-GB" dirty="0"/>
              <a:t>Interoperability for third parties.</a:t>
            </a:r>
          </a:p>
          <a:p>
            <a:pPr lvl="1"/>
            <a:r>
              <a:rPr lang="en-GB" dirty="0"/>
              <a:t>Multi-lingual</a:t>
            </a:r>
          </a:p>
          <a:p>
            <a:r>
              <a:rPr lang="en-GB" dirty="0"/>
              <a:t>Others</a:t>
            </a:r>
          </a:p>
          <a:p>
            <a:pPr lvl="1"/>
            <a:r>
              <a:rPr lang="en-GB" dirty="0"/>
              <a:t>Regulators</a:t>
            </a:r>
          </a:p>
          <a:p>
            <a:pPr lvl="1"/>
            <a:r>
              <a:rPr lang="en-GB" dirty="0"/>
              <a:t>Regional / inter-agency</a:t>
            </a:r>
          </a:p>
          <a:p>
            <a:pPr lvl="1"/>
            <a:endParaRPr lang="en-GB" dirty="0"/>
          </a:p>
        </p:txBody>
      </p:sp>
      <p:sp>
        <p:nvSpPr>
          <p:cNvPr id="4" name="Content Placeholder 3">
            <a:extLst>
              <a:ext uri="{FF2B5EF4-FFF2-40B4-BE49-F238E27FC236}">
                <a16:creationId xmlns:a16="http://schemas.microsoft.com/office/drawing/2014/main" id="{D1E4E2D7-1563-4C4A-B372-258379C2C43E}"/>
              </a:ext>
            </a:extLst>
          </p:cNvPr>
          <p:cNvSpPr>
            <a:spLocks noGrp="1"/>
          </p:cNvSpPr>
          <p:nvPr>
            <p:ph sz="half" idx="2"/>
          </p:nvPr>
        </p:nvSpPr>
        <p:spPr/>
        <p:txBody>
          <a:bodyPr>
            <a:normAutofit lnSpcReduction="10000"/>
          </a:bodyPr>
          <a:lstStyle/>
          <a:p>
            <a:r>
              <a:rPr lang="en-GB" dirty="0"/>
              <a:t>End users</a:t>
            </a:r>
          </a:p>
          <a:p>
            <a:pPr lvl="1"/>
            <a:r>
              <a:rPr lang="en-GB" dirty="0"/>
              <a:t>Spatial Query (intersect with point, curve and surface)</a:t>
            </a:r>
          </a:p>
          <a:p>
            <a:pPr lvl="1"/>
            <a:r>
              <a:rPr lang="en-GB" dirty="0"/>
              <a:t>Include large regions</a:t>
            </a:r>
          </a:p>
          <a:p>
            <a:pPr lvl="1"/>
            <a:r>
              <a:rPr lang="en-GB" dirty="0"/>
              <a:t>Compilation scale (+usage?) + overlaps and selection</a:t>
            </a:r>
          </a:p>
          <a:p>
            <a:pPr lvl="1"/>
            <a:r>
              <a:rPr lang="en-GB" dirty="0"/>
              <a:t>One or more Vertical datums</a:t>
            </a:r>
          </a:p>
          <a:p>
            <a:pPr lvl="1"/>
            <a:r>
              <a:rPr lang="en-GB" dirty="0"/>
              <a:t>Feature inclusions</a:t>
            </a:r>
          </a:p>
          <a:p>
            <a:pPr lvl="1"/>
            <a:r>
              <a:rPr lang="en-GB" dirty="0"/>
              <a:t>Query by producers, distributor</a:t>
            </a:r>
          </a:p>
          <a:p>
            <a:pPr lvl="1"/>
            <a:r>
              <a:rPr lang="en-GB" dirty="0"/>
              <a:t>Commercial (</a:t>
            </a:r>
            <a:r>
              <a:rPr lang="en-GB" dirty="0" err="1"/>
              <a:t>e.g</a:t>
            </a:r>
            <a:r>
              <a:rPr lang="en-GB" dirty="0"/>
              <a:t> pricing)</a:t>
            </a:r>
          </a:p>
          <a:p>
            <a:pPr lvl="1"/>
            <a:r>
              <a:rPr lang="en-GB" dirty="0"/>
              <a:t>Keyword (title?)</a:t>
            </a:r>
          </a:p>
          <a:p>
            <a:pPr lvl="1"/>
            <a:r>
              <a:rPr lang="en-GB" dirty="0"/>
              <a:t>Product “purpose”</a:t>
            </a:r>
          </a:p>
          <a:p>
            <a:pPr lvl="1"/>
            <a:endParaRPr lang="en-GB" dirty="0"/>
          </a:p>
        </p:txBody>
      </p:sp>
    </p:spTree>
    <p:extLst>
      <p:ext uri="{BB962C8B-B14F-4D97-AF65-F5344CB8AC3E}">
        <p14:creationId xmlns:p14="http://schemas.microsoft.com/office/powerpoint/2010/main" val="1139514971"/>
      </p:ext>
    </p:extLst>
  </p:cSld>
  <p:clrMapOvr>
    <a:masterClrMapping/>
  </p:clrMapOvr>
  <p:transition spd="slow">
    <p:fade/>
  </p:transition>
</p:sld>
</file>

<file path=ppt/theme/theme1.xml><?xml version="1.0" encoding="utf-8"?>
<a:theme xmlns:a="http://schemas.openxmlformats.org/drawingml/2006/main" name="IIC Corp template 201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cap="flat" cmpd="sng" algn="ctr">
          <a:solidFill>
            <a:schemeClr val="accent1"/>
          </a:solidFill>
          <a:prstDash val="dash"/>
          <a:round/>
          <a:headEnd type="triangle" w="sm" len="med"/>
          <a:tailEnd type="triangle" w="sm" len="med"/>
        </a:ln>
      </a:spPr>
      <a:bodyPr rtlCol="0" anchor="ctr"/>
      <a:lstStyle>
        <a:defPPr algn="ctr">
          <a:defRPr/>
        </a:defPPr>
      </a:lstStyle>
      <a:style>
        <a:lnRef idx="0">
          <a:scrgbClr r="0" g="0" b="0"/>
        </a:lnRef>
        <a:fillRef idx="0">
          <a:scrgbClr r="0" g="0" b="0"/>
        </a:fillRef>
        <a:effectRef idx="0">
          <a:scrgbClr r="0" g="0" b="0"/>
        </a:effectRef>
        <a:fontRef idx="minor">
          <a:schemeClr val="tx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848</Words>
  <Application>Microsoft Office PowerPoint</Application>
  <PresentationFormat>Widescreen</PresentationFormat>
  <Paragraphs>93</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Courier New</vt:lpstr>
      <vt:lpstr>Georgia</vt:lpstr>
      <vt:lpstr>Raleway</vt:lpstr>
      <vt:lpstr>Wingdings</vt:lpstr>
      <vt:lpstr>IIC Corp template 2011</vt:lpstr>
      <vt:lpstr>PowerPoint Presentation</vt:lpstr>
      <vt:lpstr>PowerPoint Presentation</vt:lpstr>
      <vt:lpstr>PowerPoint Presentation</vt:lpstr>
      <vt:lpstr>Plan of Action</vt:lpstr>
      <vt:lpstr>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S-100  IIC Technologies  Jonathan Pritchard  October 2020</dc:title>
  <dc:creator>jon pritchard</dc:creator>
  <cp:lastModifiedBy>jon pritchard</cp:lastModifiedBy>
  <cp:revision>52</cp:revision>
  <dcterms:created xsi:type="dcterms:W3CDTF">2020-10-26T16:21:04Z</dcterms:created>
  <dcterms:modified xsi:type="dcterms:W3CDTF">2021-10-05T11:20:04Z</dcterms:modified>
</cp:coreProperties>
</file>