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446" r:id="rId2"/>
    <p:sldId id="447" r:id="rId3"/>
    <p:sldId id="455" r:id="rId4"/>
    <p:sldId id="457" r:id="rId5"/>
    <p:sldId id="456" r:id="rId6"/>
    <p:sldId id="459" r:id="rId7"/>
    <p:sldId id="458" r:id="rId8"/>
    <p:sldId id="460" r:id="rId9"/>
    <p:sldId id="461" r:id="rId10"/>
    <p:sldId id="4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9" autoAdjust="0"/>
    <p:restoredTop sz="72863" autoAdjust="0"/>
  </p:normalViewPr>
  <p:slideViewPr>
    <p:cSldViewPr snapToGrid="0">
      <p:cViewPr varScale="1">
        <p:scale>
          <a:sx n="135" d="100"/>
          <a:sy n="135" d="100"/>
        </p:scale>
        <p:origin x="237" y="7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E3359C-4A7F-47F0-8A06-2D58B758077F}" type="datetimeFigureOut">
              <a:rPr lang="en-GB" smtClean="0"/>
              <a:t>15/11/2021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4D8644-0534-4BF9-A129-B0EF4AB98060}" type="slidenum">
              <a:rPr lang="en-GB" smtClean="0"/>
              <a:t>‹#›</a:t>
            </a:fld>
            <a:endParaRPr lang="en-GB"/>
          </a:p>
        </p:txBody>
      </p:sp>
    </p:spTree>
    <p:extLst>
      <p:ext uri="{BB962C8B-B14F-4D97-AF65-F5344CB8AC3E}">
        <p14:creationId xmlns:p14="http://schemas.microsoft.com/office/powerpoint/2010/main" val="303498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Senior consultant for the testbed project is Jonathan Pritchard. Jonathan has over 20 years experience in the geospatial industries and over 30 years experience in the technology sector. Via cryptography and the telecommunication industry, Jonathan joined IIC Technologies from the United Kingdom Hydrographic Office, one of the foremost marine geospatial mapping agency in the world. He has over 20 years experience within geospatial standards working groups in the International Hydrographic Organization and is one of the current founding co-chairs of the OGC’s Marine Domain Working Group. He carries out development and consulting work in a wide variety of fields concerning marine geospatial data across the IHO, ISO and Un-GGIM groups. He was technical lead for the OGC’s Maritime Limits and boundaries Pilot Project, where the foundations of integration between the IHO’s S-100 framework and OGC web services were laid.</a:t>
            </a:r>
          </a:p>
        </p:txBody>
      </p:sp>
      <p:sp>
        <p:nvSpPr>
          <p:cNvPr id="4" name="Slide Number Placeholder 3"/>
          <p:cNvSpPr>
            <a:spLocks noGrp="1"/>
          </p:cNvSpPr>
          <p:nvPr>
            <p:ph type="sldNum" sz="quarter" idx="5"/>
          </p:nvPr>
        </p:nvSpPr>
        <p:spPr/>
        <p:txBody>
          <a:bodyPr/>
          <a:lstStyle/>
          <a:p>
            <a:fld id="{4D4D8644-0534-4BF9-A129-B0EF4AB98060}" type="slidenum">
              <a:rPr lang="en-GB" smtClean="0"/>
              <a:t>1</a:t>
            </a:fld>
            <a:endParaRPr lang="en-GB"/>
          </a:p>
        </p:txBody>
      </p:sp>
    </p:spTree>
    <p:extLst>
      <p:ext uri="{BB962C8B-B14F-4D97-AF65-F5344CB8AC3E}">
        <p14:creationId xmlns:p14="http://schemas.microsoft.com/office/powerpoint/2010/main" val="41734485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381002"/>
            <a:ext cx="10363200" cy="761999"/>
          </a:xfrm>
          <a:prstGeom prst="rect">
            <a:avLst/>
          </a:prstGeom>
        </p:spPr>
        <p:txBody>
          <a:bodyPr anchor="t"/>
          <a:lstStyle>
            <a:lvl1pPr algn="l">
              <a:defRPr>
                <a:latin typeface="Georgia" pitchFamily="18" charset="0"/>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586597" y="1219200"/>
            <a:ext cx="7033403"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a:t>
            </a:r>
          </a:p>
        </p:txBody>
      </p:sp>
      <p:sp>
        <p:nvSpPr>
          <p:cNvPr id="5" name="Footer Placeholder 4"/>
          <p:cNvSpPr>
            <a:spLocks noGrp="1"/>
          </p:cNvSpPr>
          <p:nvPr>
            <p:ph type="ftr" sz="quarter" idx="11"/>
          </p:nvPr>
        </p:nvSpPr>
        <p:spPr/>
        <p:txBody>
          <a:bodyPr/>
          <a:lstStyle/>
          <a:p>
            <a:r>
              <a:rPr lang="en-US"/>
              <a:t>IAF- Overall Planning System</a:t>
            </a:r>
          </a:p>
        </p:txBody>
      </p:sp>
      <p:pic>
        <p:nvPicPr>
          <p:cNvPr id="11" name="Picture 2"/>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a:stretch/>
        </p:blipFill>
        <p:spPr bwMode="auto">
          <a:xfrm>
            <a:off x="203200" y="1183341"/>
            <a:ext cx="7620000" cy="5029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Connector 12"/>
          <p:cNvCxnSpPr/>
          <p:nvPr/>
        </p:nvCxnSpPr>
        <p:spPr>
          <a:xfrm>
            <a:off x="0" y="6324600"/>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1066800"/>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203200" y="1183341"/>
            <a:ext cx="7620000" cy="5029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Connector 16"/>
          <p:cNvCxnSpPr/>
          <p:nvPr userDrawn="1"/>
        </p:nvCxnSpPr>
        <p:spPr>
          <a:xfrm>
            <a:off x="0" y="6324600"/>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0" y="1066800"/>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998304" y="212898"/>
            <a:ext cx="4092096" cy="701502"/>
          </a:xfrm>
          <a:prstGeom prst="rect">
            <a:avLst/>
          </a:prstGeom>
        </p:spPr>
      </p:pic>
    </p:spTree>
    <p:extLst>
      <p:ext uri="{BB962C8B-B14F-4D97-AF65-F5344CB8AC3E}">
        <p14:creationId xmlns:p14="http://schemas.microsoft.com/office/powerpoint/2010/main" val="32997278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10972800" cy="914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3B7313D1-8C2D-45DE-B2BD-9937AAA88A8D}" type="datetime1">
              <a:rPr lang="en-US" smtClean="0"/>
              <a:t>11/15/2021</a:t>
            </a:fld>
            <a:endParaRPr lang="en-US"/>
          </a:p>
        </p:txBody>
      </p:sp>
      <p:sp>
        <p:nvSpPr>
          <p:cNvPr id="5" name="Footer Placeholder 4"/>
          <p:cNvSpPr>
            <a:spLocks noGrp="1"/>
          </p:cNvSpPr>
          <p:nvPr>
            <p:ph type="ftr" sz="quarter" idx="11"/>
          </p:nvPr>
        </p:nvSpPr>
        <p:spPr/>
        <p:txBody>
          <a:bodyPr/>
          <a:lstStyle/>
          <a:p>
            <a:r>
              <a:rPr lang="en-US"/>
              <a:t>IAF- Overall Planning System</a:t>
            </a:r>
          </a:p>
        </p:txBody>
      </p:sp>
      <p:sp>
        <p:nvSpPr>
          <p:cNvPr id="6" name="Slide Number Placeholder 5"/>
          <p:cNvSpPr>
            <a:spLocks noGrp="1"/>
          </p:cNvSpPr>
          <p:nvPr>
            <p:ph type="sldNum" sz="quarter" idx="12"/>
          </p:nvPr>
        </p:nvSpPr>
        <p:spPr/>
        <p:txBody>
          <a:bodyPr/>
          <a:lstStyle/>
          <a:p>
            <a:fld id="{515FC477-0A05-4F3E-8EE9-E015C9089D56}" type="slidenum">
              <a:rPr lang="en-US" smtClean="0"/>
              <a:pPr/>
              <a:t>‹#›</a:t>
            </a:fld>
            <a:endParaRPr lang="en-US"/>
          </a:p>
        </p:txBody>
      </p:sp>
    </p:spTree>
    <p:extLst>
      <p:ext uri="{BB962C8B-B14F-4D97-AF65-F5344CB8AC3E}">
        <p14:creationId xmlns:p14="http://schemas.microsoft.com/office/powerpoint/2010/main" val="2210982749"/>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1"/>
            <a:ext cx="2743200" cy="5211763"/>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914401"/>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C597AADF-7F9C-4637-8C72-ED1D54A521B5}" type="datetime1">
              <a:rPr lang="en-US" smtClean="0"/>
              <a:t>11/15/2021</a:t>
            </a:fld>
            <a:endParaRPr lang="en-US"/>
          </a:p>
        </p:txBody>
      </p:sp>
      <p:sp>
        <p:nvSpPr>
          <p:cNvPr id="5" name="Footer Placeholder 4"/>
          <p:cNvSpPr>
            <a:spLocks noGrp="1"/>
          </p:cNvSpPr>
          <p:nvPr>
            <p:ph type="ftr" sz="quarter" idx="11"/>
          </p:nvPr>
        </p:nvSpPr>
        <p:spPr/>
        <p:txBody>
          <a:bodyPr/>
          <a:lstStyle/>
          <a:p>
            <a:r>
              <a:rPr lang="en-US"/>
              <a:t>IAF- Overall Planning System</a:t>
            </a:r>
          </a:p>
        </p:txBody>
      </p:sp>
      <p:sp>
        <p:nvSpPr>
          <p:cNvPr id="6" name="Slide Number Placeholder 5"/>
          <p:cNvSpPr>
            <a:spLocks noGrp="1"/>
          </p:cNvSpPr>
          <p:nvPr>
            <p:ph type="sldNum" sz="quarter" idx="12"/>
          </p:nvPr>
        </p:nvSpPr>
        <p:spPr/>
        <p:txBody>
          <a:bodyPr/>
          <a:lstStyle/>
          <a:p>
            <a:fld id="{515FC477-0A05-4F3E-8EE9-E015C9089D56}" type="slidenum">
              <a:rPr lang="en-US" smtClean="0"/>
              <a:pPr/>
              <a:t>‹#›</a:t>
            </a:fld>
            <a:endParaRPr lang="en-US"/>
          </a:p>
        </p:txBody>
      </p:sp>
    </p:spTree>
    <p:extLst>
      <p:ext uri="{BB962C8B-B14F-4D97-AF65-F5344CB8AC3E}">
        <p14:creationId xmlns:p14="http://schemas.microsoft.com/office/powerpoint/2010/main" val="1917351181"/>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86597" y="1219200"/>
            <a:ext cx="7033403"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a:t>
            </a:r>
          </a:p>
        </p:txBody>
      </p:sp>
      <p:sp>
        <p:nvSpPr>
          <p:cNvPr id="5" name="Footer Placeholder 4"/>
          <p:cNvSpPr>
            <a:spLocks noGrp="1"/>
          </p:cNvSpPr>
          <p:nvPr>
            <p:ph type="ftr" sz="quarter" idx="11"/>
          </p:nvPr>
        </p:nvSpPr>
        <p:spPr/>
        <p:txBody>
          <a:bodyPr/>
          <a:lstStyle/>
          <a:p>
            <a:endParaRPr lang="en-US" dirty="0"/>
          </a:p>
        </p:txBody>
      </p:sp>
      <p:pic>
        <p:nvPicPr>
          <p:cNvPr id="10" name="Picture 2"/>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203200" y="1183341"/>
            <a:ext cx="7620000" cy="5029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Connector 16"/>
          <p:cNvCxnSpPr/>
          <p:nvPr userDrawn="1"/>
        </p:nvCxnSpPr>
        <p:spPr>
          <a:xfrm>
            <a:off x="0" y="6348845"/>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0" y="990600"/>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998304" y="136699"/>
            <a:ext cx="4092096" cy="701502"/>
          </a:xfrm>
          <a:prstGeom prst="rect">
            <a:avLst/>
          </a:prstGeom>
        </p:spPr>
      </p:pic>
      <p:sp>
        <p:nvSpPr>
          <p:cNvPr id="11" name="TextBox 10"/>
          <p:cNvSpPr txBox="1"/>
          <p:nvPr userDrawn="1"/>
        </p:nvSpPr>
        <p:spPr>
          <a:xfrm>
            <a:off x="7998304" y="1295401"/>
            <a:ext cx="4092096" cy="461665"/>
          </a:xfrm>
          <a:prstGeom prst="rect">
            <a:avLst/>
          </a:prstGeom>
          <a:noFill/>
        </p:spPr>
        <p:txBody>
          <a:bodyPr wrap="square" rtlCol="0">
            <a:spAutoFit/>
          </a:bodyPr>
          <a:lstStyle/>
          <a:p>
            <a:pPr algn="ctr"/>
            <a:endParaRPr lang="en-CA" sz="2400" dirty="0"/>
          </a:p>
        </p:txBody>
      </p:sp>
    </p:spTree>
    <p:extLst>
      <p:ext uri="{BB962C8B-B14F-4D97-AF65-F5344CB8AC3E}">
        <p14:creationId xmlns:p14="http://schemas.microsoft.com/office/powerpoint/2010/main" val="7869963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4EF0DC-E52E-4AB1-A59D-84B9F2BBBBD7}"/>
              </a:ext>
            </a:extLst>
          </p:cNvPr>
          <p:cNvSpPr>
            <a:spLocks noGrp="1"/>
          </p:cNvSpPr>
          <p:nvPr>
            <p:ph/>
          </p:nvPr>
        </p:nvSpPr>
        <p:spPr>
          <a:xfrm>
            <a:off x="304800" y="365125"/>
            <a:ext cx="11582400" cy="57610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3" name="Footer Placeholder 2">
            <a:extLst>
              <a:ext uri="{FF2B5EF4-FFF2-40B4-BE49-F238E27FC236}">
                <a16:creationId xmlns:a16="http://schemas.microsoft.com/office/drawing/2014/main" id="{CBC0ED3A-F2A0-43A9-BAFC-B77303A83316}"/>
              </a:ext>
            </a:extLst>
          </p:cNvPr>
          <p:cNvSpPr>
            <a:spLocks noGrp="1"/>
          </p:cNvSpPr>
          <p:nvPr>
            <p:ph type="ftr" sz="quarter" idx="10"/>
          </p:nvPr>
        </p:nvSpPr>
        <p:spPr/>
        <p:txBody>
          <a:bodyPr/>
          <a:lstStyle/>
          <a:p>
            <a:r>
              <a:rPr lang="en-US"/>
              <a:t>IAF- Overall Planning System</a:t>
            </a:r>
          </a:p>
        </p:txBody>
      </p:sp>
      <p:sp>
        <p:nvSpPr>
          <p:cNvPr id="4" name="Slide Number Placeholder 3">
            <a:extLst>
              <a:ext uri="{FF2B5EF4-FFF2-40B4-BE49-F238E27FC236}">
                <a16:creationId xmlns:a16="http://schemas.microsoft.com/office/drawing/2014/main" id="{52CD80C7-111C-4ECA-83FE-5630E83F1E98}"/>
              </a:ext>
            </a:extLst>
          </p:cNvPr>
          <p:cNvSpPr>
            <a:spLocks noGrp="1"/>
          </p:cNvSpPr>
          <p:nvPr>
            <p:ph type="sldNum" sz="quarter" idx="11"/>
          </p:nvPr>
        </p:nvSpPr>
        <p:spPr/>
        <p:txBody>
          <a:bodyPr/>
          <a:lstStyle/>
          <a:p>
            <a:r>
              <a:rPr lang="en-US"/>
              <a:t>IAF-Operational Planning System</a:t>
            </a:r>
            <a:endParaRPr lang="en-US" dirty="0"/>
          </a:p>
        </p:txBody>
      </p:sp>
    </p:spTree>
    <p:extLst>
      <p:ext uri="{BB962C8B-B14F-4D97-AF65-F5344CB8AC3E}">
        <p14:creationId xmlns:p14="http://schemas.microsoft.com/office/powerpoint/2010/main" val="1169061397"/>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24405" y="1905001"/>
            <a:ext cx="6807200" cy="1143001"/>
          </a:xfrm>
          <a:prstGeom prst="rect">
            <a:avLst/>
          </a:prstGeom>
        </p:spPr>
        <p:txBody>
          <a:bodyPr anchor="b" anchorCtr="0">
            <a:normAutofit/>
          </a:bodyPr>
          <a:lstStyle>
            <a:lvl1pPr algn="l">
              <a:defRPr sz="3600" b="0" cap="none">
                <a:latin typeface="Georgia" pitchFamily="18" charset="0"/>
              </a:defRPr>
            </a:lvl1pPr>
          </a:lstStyle>
          <a:p>
            <a:r>
              <a:rPr lang="en-US" dirty="0"/>
              <a:t>Click to edit master title style</a:t>
            </a:r>
          </a:p>
        </p:txBody>
      </p:sp>
      <p:sp>
        <p:nvSpPr>
          <p:cNvPr id="3" name="Text Placeholder 2"/>
          <p:cNvSpPr>
            <a:spLocks noGrp="1"/>
          </p:cNvSpPr>
          <p:nvPr>
            <p:ph type="body" idx="1"/>
          </p:nvPr>
        </p:nvSpPr>
        <p:spPr>
          <a:xfrm>
            <a:off x="5080000" y="3048001"/>
            <a:ext cx="68072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A6967C3B-38DA-40C2-BCF2-0F365EA94457}" type="datetime1">
              <a:rPr lang="en-US" smtClean="0"/>
              <a:t>11/15/2021</a:t>
            </a:fld>
            <a:endParaRPr lang="en-US"/>
          </a:p>
        </p:txBody>
      </p:sp>
      <p:sp>
        <p:nvSpPr>
          <p:cNvPr id="5" name="Footer Placeholder 4"/>
          <p:cNvSpPr>
            <a:spLocks noGrp="1"/>
          </p:cNvSpPr>
          <p:nvPr>
            <p:ph type="ftr" sz="quarter" idx="11"/>
          </p:nvPr>
        </p:nvSpPr>
        <p:spPr/>
        <p:txBody>
          <a:bodyPr/>
          <a:lstStyle/>
          <a:p>
            <a:r>
              <a:rPr lang="en-US"/>
              <a:t>IAF- Overall Planning System</a:t>
            </a:r>
          </a:p>
        </p:txBody>
      </p:sp>
      <p:sp>
        <p:nvSpPr>
          <p:cNvPr id="6" name="Slide Number Placeholder 5"/>
          <p:cNvSpPr>
            <a:spLocks noGrp="1"/>
          </p:cNvSpPr>
          <p:nvPr>
            <p:ph type="sldNum" sz="quarter" idx="12"/>
          </p:nvPr>
        </p:nvSpPr>
        <p:spPr/>
        <p:txBody>
          <a:bodyPr/>
          <a:lstStyle/>
          <a:p>
            <a:fld id="{515FC477-0A05-4F3E-8EE9-E015C9089D56}" type="slidenum">
              <a:rPr lang="en-US" smtClean="0"/>
              <a:pPr/>
              <a:t>‹#›</a:t>
            </a:fld>
            <a:endParaRPr lang="en-US"/>
          </a:p>
        </p:txBody>
      </p:sp>
    </p:spTree>
    <p:extLst>
      <p:ext uri="{BB962C8B-B14F-4D97-AF65-F5344CB8AC3E}">
        <p14:creationId xmlns:p14="http://schemas.microsoft.com/office/powerpoint/2010/main" val="1434241991"/>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116106"/>
            <a:ext cx="11684000" cy="4983163"/>
          </a:xfrm>
        </p:spPr>
        <p:txBody>
          <a:bodyPr>
            <a:normAutofit/>
          </a:bodyPr>
          <a:lstStyle>
            <a:lvl1pPr marL="342900" indent="-342900">
              <a:lnSpc>
                <a:spcPct val="150000"/>
              </a:lnSpc>
              <a:spcBef>
                <a:spcPts val="0"/>
              </a:spcBef>
              <a:buSzPct val="130000"/>
              <a:buFont typeface="Wingdings" panose="05000000000000000000" pitchFamily="2" charset="2"/>
              <a:buChar char="Ø"/>
              <a:defRPr sz="2000">
                <a:solidFill>
                  <a:schemeClr val="tx2"/>
                </a:solidFill>
                <a:latin typeface="Georgia" pitchFamily="18" charset="0"/>
              </a:defRPr>
            </a:lvl1pPr>
            <a:lvl2pPr marL="571500" indent="-228600">
              <a:lnSpc>
                <a:spcPct val="150000"/>
              </a:lnSpc>
              <a:spcBef>
                <a:spcPts val="0"/>
              </a:spcBef>
              <a:buSzPct val="60000"/>
              <a:buFont typeface="Courier New" pitchFamily="49" charset="0"/>
              <a:buChar char="o"/>
              <a:defRPr sz="2000">
                <a:solidFill>
                  <a:schemeClr val="tx2">
                    <a:lumMod val="60000"/>
                    <a:lumOff val="40000"/>
                  </a:schemeClr>
                </a:solidFill>
                <a:latin typeface="Arial" panose="020B0604020202020204" pitchFamily="34" charset="0"/>
                <a:cs typeface="Arial" panose="020B0604020202020204" pitchFamily="34"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388744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10972800" cy="91440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828801"/>
            <a:ext cx="53848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828801"/>
            <a:ext cx="53848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69B047A5-B5D4-4A45-BB70-82F87CB8BBC8}" type="datetime1">
              <a:rPr lang="en-US" smtClean="0"/>
              <a:t>11/15/2021</a:t>
            </a:fld>
            <a:endParaRPr lang="en-US"/>
          </a:p>
        </p:txBody>
      </p:sp>
      <p:sp>
        <p:nvSpPr>
          <p:cNvPr id="6" name="Footer Placeholder 5"/>
          <p:cNvSpPr>
            <a:spLocks noGrp="1"/>
          </p:cNvSpPr>
          <p:nvPr>
            <p:ph type="ftr" sz="quarter" idx="11"/>
          </p:nvPr>
        </p:nvSpPr>
        <p:spPr/>
        <p:txBody>
          <a:bodyPr/>
          <a:lstStyle/>
          <a:p>
            <a:r>
              <a:rPr lang="en-US"/>
              <a:t>IAF- Overall Planning System</a:t>
            </a:r>
          </a:p>
        </p:txBody>
      </p:sp>
      <p:sp>
        <p:nvSpPr>
          <p:cNvPr id="7" name="Slide Number Placeholder 6"/>
          <p:cNvSpPr>
            <a:spLocks noGrp="1"/>
          </p:cNvSpPr>
          <p:nvPr>
            <p:ph type="sldNum" sz="quarter" idx="12"/>
          </p:nvPr>
        </p:nvSpPr>
        <p:spPr/>
        <p:txBody>
          <a:bodyPr/>
          <a:lstStyle/>
          <a:p>
            <a:fld id="{515FC477-0A05-4F3E-8EE9-E015C9089D56}" type="slidenum">
              <a:rPr lang="en-US" smtClean="0"/>
              <a:pPr/>
              <a:t>‹#›</a:t>
            </a:fld>
            <a:endParaRPr lang="en-US"/>
          </a:p>
        </p:txBody>
      </p:sp>
    </p:spTree>
    <p:extLst>
      <p:ext uri="{BB962C8B-B14F-4D97-AF65-F5344CB8AC3E}">
        <p14:creationId xmlns:p14="http://schemas.microsoft.com/office/powerpoint/2010/main" val="395708507"/>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10972800" cy="609600"/>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1"/>
            <a:ext cx="2844800" cy="365125"/>
          </a:xfrm>
          <a:prstGeom prst="rect">
            <a:avLst/>
          </a:prstGeom>
        </p:spPr>
        <p:txBody>
          <a:bodyPr/>
          <a:lstStyle/>
          <a:p>
            <a:fld id="{1AB948FB-4D32-420F-88DD-50EE4BF17368}" type="datetime1">
              <a:rPr lang="en-US" smtClean="0"/>
              <a:t>11/15/2021</a:t>
            </a:fld>
            <a:endParaRPr lang="en-US"/>
          </a:p>
        </p:txBody>
      </p:sp>
      <p:sp>
        <p:nvSpPr>
          <p:cNvPr id="8" name="Footer Placeholder 7"/>
          <p:cNvSpPr>
            <a:spLocks noGrp="1"/>
          </p:cNvSpPr>
          <p:nvPr>
            <p:ph type="ftr" sz="quarter" idx="11"/>
          </p:nvPr>
        </p:nvSpPr>
        <p:spPr/>
        <p:txBody>
          <a:bodyPr/>
          <a:lstStyle/>
          <a:p>
            <a:r>
              <a:rPr lang="en-US"/>
              <a:t>IAF- Overall Planning System</a:t>
            </a:r>
          </a:p>
        </p:txBody>
      </p:sp>
      <p:sp>
        <p:nvSpPr>
          <p:cNvPr id="9" name="Slide Number Placeholder 8"/>
          <p:cNvSpPr>
            <a:spLocks noGrp="1"/>
          </p:cNvSpPr>
          <p:nvPr>
            <p:ph type="sldNum" sz="quarter" idx="12"/>
          </p:nvPr>
        </p:nvSpPr>
        <p:spPr/>
        <p:txBody>
          <a:bodyPr/>
          <a:lstStyle/>
          <a:p>
            <a:fld id="{515FC477-0A05-4F3E-8EE9-E015C9089D56}" type="slidenum">
              <a:rPr lang="en-US" smtClean="0"/>
              <a:pPr/>
              <a:t>‹#›</a:t>
            </a:fld>
            <a:endParaRPr lang="en-US"/>
          </a:p>
        </p:txBody>
      </p:sp>
    </p:spTree>
    <p:extLst>
      <p:ext uri="{BB962C8B-B14F-4D97-AF65-F5344CB8AC3E}">
        <p14:creationId xmlns:p14="http://schemas.microsoft.com/office/powerpoint/2010/main" val="4171822378"/>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10972800" cy="914400"/>
          </a:xfrm>
          <a:prstGeom prst="rect">
            <a:avLst/>
          </a:prstGeom>
        </p:spPr>
        <p:txBody>
          <a:bodyPr anchor="t">
            <a:normAutofit/>
          </a:bodyPr>
          <a:lstStyle>
            <a:lvl1pPr>
              <a:defRPr sz="2800"/>
            </a:lvl1pPr>
          </a:lstStyle>
          <a:p>
            <a:r>
              <a:rPr lang="en-US"/>
              <a:t>Click to edit Master title style</a:t>
            </a:r>
            <a:endParaRPr lang="en-US" dirty="0"/>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4E8A6BC2-5139-48EB-B8EF-3471B32DDB19}" type="datetime1">
              <a:rPr lang="en-US" smtClean="0"/>
              <a:t>11/15/2021</a:t>
            </a:fld>
            <a:endParaRPr lang="en-US"/>
          </a:p>
        </p:txBody>
      </p:sp>
      <p:sp>
        <p:nvSpPr>
          <p:cNvPr id="4" name="Footer Placeholder 3"/>
          <p:cNvSpPr>
            <a:spLocks noGrp="1"/>
          </p:cNvSpPr>
          <p:nvPr>
            <p:ph type="ftr" sz="quarter" idx="11"/>
          </p:nvPr>
        </p:nvSpPr>
        <p:spPr/>
        <p:txBody>
          <a:bodyPr/>
          <a:lstStyle/>
          <a:p>
            <a:r>
              <a:rPr lang="en-US"/>
              <a:t>IAF- Overall Planning System</a:t>
            </a:r>
          </a:p>
        </p:txBody>
      </p:sp>
      <p:sp>
        <p:nvSpPr>
          <p:cNvPr id="5" name="Slide Number Placeholder 4"/>
          <p:cNvSpPr>
            <a:spLocks noGrp="1"/>
          </p:cNvSpPr>
          <p:nvPr>
            <p:ph type="sldNum" sz="quarter" idx="12"/>
          </p:nvPr>
        </p:nvSpPr>
        <p:spPr/>
        <p:txBody>
          <a:bodyPr/>
          <a:lstStyle/>
          <a:p>
            <a:fld id="{515FC477-0A05-4F3E-8EE9-E015C9089D56}" type="slidenum">
              <a:rPr lang="en-US" smtClean="0"/>
              <a:pPr/>
              <a:t>‹#›</a:t>
            </a:fld>
            <a:endParaRPr lang="en-US"/>
          </a:p>
        </p:txBody>
      </p:sp>
    </p:spTree>
    <p:extLst>
      <p:ext uri="{BB962C8B-B14F-4D97-AF65-F5344CB8AC3E}">
        <p14:creationId xmlns:p14="http://schemas.microsoft.com/office/powerpoint/2010/main" val="501306285"/>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7B74F32D-EF47-4685-8097-F8844579C05D}" type="datetime1">
              <a:rPr lang="en-US" smtClean="0"/>
              <a:t>11/15/2021</a:t>
            </a:fld>
            <a:endParaRPr lang="en-US"/>
          </a:p>
        </p:txBody>
      </p:sp>
      <p:sp>
        <p:nvSpPr>
          <p:cNvPr id="3" name="Footer Placeholder 2"/>
          <p:cNvSpPr>
            <a:spLocks noGrp="1"/>
          </p:cNvSpPr>
          <p:nvPr>
            <p:ph type="ftr" sz="quarter" idx="11"/>
          </p:nvPr>
        </p:nvSpPr>
        <p:spPr/>
        <p:txBody>
          <a:bodyPr/>
          <a:lstStyle/>
          <a:p>
            <a:r>
              <a:rPr lang="en-US"/>
              <a:t>IAF- Overall Planning System</a:t>
            </a:r>
          </a:p>
        </p:txBody>
      </p:sp>
      <p:sp>
        <p:nvSpPr>
          <p:cNvPr id="4" name="Slide Number Placeholder 3"/>
          <p:cNvSpPr>
            <a:spLocks noGrp="1"/>
          </p:cNvSpPr>
          <p:nvPr>
            <p:ph type="sldNum" sz="quarter" idx="12"/>
          </p:nvPr>
        </p:nvSpPr>
        <p:spPr/>
        <p:txBody>
          <a:bodyPr/>
          <a:lstStyle/>
          <a:p>
            <a:fld id="{515FC477-0A05-4F3E-8EE9-E015C9089D56}" type="slidenum">
              <a:rPr lang="en-US" smtClean="0"/>
              <a:pPr/>
              <a:t>‹#›</a:t>
            </a:fld>
            <a:endParaRPr lang="en-US"/>
          </a:p>
        </p:txBody>
      </p:sp>
    </p:spTree>
    <p:extLst>
      <p:ext uri="{BB962C8B-B14F-4D97-AF65-F5344CB8AC3E}">
        <p14:creationId xmlns:p14="http://schemas.microsoft.com/office/powerpoint/2010/main" val="1786299090"/>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914400"/>
            <a:ext cx="4011084" cy="76200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914401"/>
            <a:ext cx="6815667"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752601"/>
            <a:ext cx="4011084"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045EF038-A7FE-437C-B6DB-8CE2ADA8207F}" type="datetime1">
              <a:rPr lang="en-US" smtClean="0"/>
              <a:t>11/15/2021</a:t>
            </a:fld>
            <a:endParaRPr lang="en-US"/>
          </a:p>
        </p:txBody>
      </p:sp>
      <p:sp>
        <p:nvSpPr>
          <p:cNvPr id="6" name="Footer Placeholder 5"/>
          <p:cNvSpPr>
            <a:spLocks noGrp="1"/>
          </p:cNvSpPr>
          <p:nvPr>
            <p:ph type="ftr" sz="quarter" idx="11"/>
          </p:nvPr>
        </p:nvSpPr>
        <p:spPr/>
        <p:txBody>
          <a:bodyPr/>
          <a:lstStyle/>
          <a:p>
            <a:r>
              <a:rPr lang="en-US"/>
              <a:t>IAF- Overall Planning System</a:t>
            </a:r>
          </a:p>
        </p:txBody>
      </p:sp>
      <p:sp>
        <p:nvSpPr>
          <p:cNvPr id="7" name="Slide Number Placeholder 6"/>
          <p:cNvSpPr>
            <a:spLocks noGrp="1"/>
          </p:cNvSpPr>
          <p:nvPr>
            <p:ph type="sldNum" sz="quarter" idx="12"/>
          </p:nvPr>
        </p:nvSpPr>
        <p:spPr/>
        <p:txBody>
          <a:bodyPr/>
          <a:lstStyle/>
          <a:p>
            <a:fld id="{515FC477-0A05-4F3E-8EE9-E015C9089D56}" type="slidenum">
              <a:rPr lang="en-US" smtClean="0"/>
              <a:pPr/>
              <a:t>‹#›</a:t>
            </a:fld>
            <a:endParaRPr lang="en-US"/>
          </a:p>
        </p:txBody>
      </p:sp>
    </p:spTree>
    <p:extLst>
      <p:ext uri="{BB962C8B-B14F-4D97-AF65-F5344CB8AC3E}">
        <p14:creationId xmlns:p14="http://schemas.microsoft.com/office/powerpoint/2010/main" val="1653069351"/>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E6B21515-C010-4432-BC75-CB8008BE2202}" type="datetime1">
              <a:rPr lang="en-US" smtClean="0"/>
              <a:t>11/15/2021</a:t>
            </a:fld>
            <a:endParaRPr lang="en-US"/>
          </a:p>
        </p:txBody>
      </p:sp>
      <p:sp>
        <p:nvSpPr>
          <p:cNvPr id="6" name="Footer Placeholder 5"/>
          <p:cNvSpPr>
            <a:spLocks noGrp="1"/>
          </p:cNvSpPr>
          <p:nvPr>
            <p:ph type="ftr" sz="quarter" idx="11"/>
          </p:nvPr>
        </p:nvSpPr>
        <p:spPr/>
        <p:txBody>
          <a:bodyPr/>
          <a:lstStyle/>
          <a:p>
            <a:r>
              <a:rPr lang="en-US"/>
              <a:t>IAF- Overall Planning System</a:t>
            </a:r>
          </a:p>
        </p:txBody>
      </p:sp>
      <p:sp>
        <p:nvSpPr>
          <p:cNvPr id="7" name="Slide Number Placeholder 6"/>
          <p:cNvSpPr>
            <a:spLocks noGrp="1"/>
          </p:cNvSpPr>
          <p:nvPr>
            <p:ph type="sldNum" sz="quarter" idx="12"/>
          </p:nvPr>
        </p:nvSpPr>
        <p:spPr/>
        <p:txBody>
          <a:bodyPr/>
          <a:lstStyle/>
          <a:p>
            <a:fld id="{515FC477-0A05-4F3E-8EE9-E015C9089D56}" type="slidenum">
              <a:rPr lang="en-US" smtClean="0"/>
              <a:pPr/>
              <a:t>‹#›</a:t>
            </a:fld>
            <a:endParaRPr lang="en-US"/>
          </a:p>
        </p:txBody>
      </p:sp>
    </p:spTree>
    <p:extLst>
      <p:ext uri="{BB962C8B-B14F-4D97-AF65-F5344CB8AC3E}">
        <p14:creationId xmlns:p14="http://schemas.microsoft.com/office/powerpoint/2010/main" val="2313455279"/>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143002"/>
            <a:ext cx="11582400" cy="498316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IAF- Overall Planning System</a:t>
            </a:r>
          </a:p>
        </p:txBody>
      </p:sp>
      <p:sp>
        <p:nvSpPr>
          <p:cNvPr id="6" name="Slide Number Placeholder 5"/>
          <p:cNvSpPr>
            <a:spLocks noGrp="1"/>
          </p:cNvSpPr>
          <p:nvPr>
            <p:ph type="sldNum" sz="quarter" idx="4"/>
          </p:nvPr>
        </p:nvSpPr>
        <p:spPr>
          <a:xfrm>
            <a:off x="8128000" y="6356351"/>
            <a:ext cx="3759200" cy="365125"/>
          </a:xfrm>
          <a:prstGeom prst="rect">
            <a:avLst/>
          </a:prstGeom>
        </p:spPr>
        <p:txBody>
          <a:bodyPr vert="horz" lIns="91440" tIns="45720" rIns="91440" bIns="45720" rtlCol="0" anchor="ctr"/>
          <a:lstStyle>
            <a:lvl1pPr algn="r">
              <a:defRPr sz="1400">
                <a:solidFill>
                  <a:schemeClr val="accent1"/>
                </a:solidFill>
                <a:latin typeface="Arial" panose="020B0604020202020204" pitchFamily="34" charset="0"/>
                <a:cs typeface="Arial" panose="020B0604020202020204" pitchFamily="34" charset="0"/>
              </a:defRPr>
            </a:lvl1pPr>
          </a:lstStyle>
          <a:p>
            <a:r>
              <a:rPr lang="en-US" dirty="0"/>
              <a:t>IAF-Operational Planning System</a:t>
            </a:r>
          </a:p>
        </p:txBody>
      </p:sp>
      <p:cxnSp>
        <p:nvCxnSpPr>
          <p:cNvPr id="9" name="Straight Connector 8"/>
          <p:cNvCxnSpPr/>
          <p:nvPr userDrawn="1"/>
        </p:nvCxnSpPr>
        <p:spPr>
          <a:xfrm>
            <a:off x="0" y="990600"/>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22400" y="6324600"/>
            <a:ext cx="10769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0" y="990600"/>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24600"/>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101600" y="6400801"/>
            <a:ext cx="4267200" cy="307777"/>
          </a:xfrm>
          <a:prstGeom prst="rect">
            <a:avLst/>
          </a:prstGeom>
          <a:noFill/>
        </p:spPr>
        <p:txBody>
          <a:bodyPr wrap="square" rtlCol="0">
            <a:spAutoFit/>
          </a:bodyPr>
          <a:lstStyle/>
          <a:p>
            <a:r>
              <a:rPr lang="en-US" sz="1400" i="1" dirty="0">
                <a:solidFill>
                  <a:schemeClr val="bg1">
                    <a:lumMod val="50000"/>
                  </a:schemeClr>
                </a:solidFill>
                <a:latin typeface="Arial" pitchFamily="34" charset="0"/>
                <a:cs typeface="Arial" pitchFamily="34" charset="0"/>
              </a:rPr>
              <a:t>NEW PATHS, NEW APPROACHES</a:t>
            </a:r>
          </a:p>
        </p:txBody>
      </p:sp>
      <p:pic>
        <p:nvPicPr>
          <p:cNvPr id="12" name="Picture 11"/>
          <p:cNvPicPr>
            <a:picLocks noChangeAspect="1"/>
          </p:cNvPicPr>
          <p:nvPr userDrawn="1"/>
        </p:nvPicPr>
        <p:blipFill>
          <a:blip r:embed="rId15" cstate="email">
            <a:extLst>
              <a:ext uri="{28A0092B-C50C-407E-A947-70E740481C1C}">
                <a14:useLocalDpi xmlns:a14="http://schemas.microsoft.com/office/drawing/2010/main" val="0"/>
              </a:ext>
            </a:extLst>
          </a:blip>
          <a:stretch>
            <a:fillRect/>
          </a:stretch>
        </p:blipFill>
        <p:spPr>
          <a:xfrm>
            <a:off x="7998304" y="136698"/>
            <a:ext cx="4092096" cy="701502"/>
          </a:xfrm>
          <a:prstGeom prst="rect">
            <a:avLst/>
          </a:prstGeom>
        </p:spPr>
      </p:pic>
    </p:spTree>
    <p:extLst>
      <p:ext uri="{BB962C8B-B14F-4D97-AF65-F5344CB8AC3E}">
        <p14:creationId xmlns:p14="http://schemas.microsoft.com/office/powerpoint/2010/main" val="1726559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slow">
    <p:fade/>
  </p:transition>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Wingdings" panose="05000000000000000000" pitchFamily="2" charset="2"/>
        <a:buChar char="Ø"/>
        <a:defRPr sz="22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000" kern="1200">
          <a:solidFill>
            <a:schemeClr val="tx2">
              <a:lumMod val="60000"/>
              <a:lumOff val="4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A8F9602-B8ED-41F9-ACA8-3A8862346EFC}"/>
              </a:ext>
            </a:extLst>
          </p:cNvPr>
          <p:cNvSpPr txBox="1">
            <a:spLocks/>
          </p:cNvSpPr>
          <p:nvPr/>
        </p:nvSpPr>
        <p:spPr>
          <a:xfrm>
            <a:off x="2598991" y="3061908"/>
            <a:ext cx="8152721" cy="2001612"/>
          </a:xfrm>
          <a:prstGeom prst="rect">
            <a:avLst/>
          </a:prstGeom>
          <a:ln>
            <a:solidFill>
              <a:srgbClr val="C00000"/>
            </a:solidFill>
          </a:ln>
        </p:spPr>
        <p:txBody>
          <a:bodyPr vert="horz" lIns="91440" tIns="45720" rIns="91440" bIns="45720" rtlCol="0">
            <a:normAutofit/>
          </a:bodyPr>
          <a:lstStyle>
            <a:lvl1pPr marL="342900" indent="-342900" algn="l" defTabSz="914400" rtl="0" eaLnBrk="1" latinLnBrk="0" hangingPunct="1">
              <a:lnSpc>
                <a:spcPct val="150000"/>
              </a:lnSpc>
              <a:spcBef>
                <a:spcPts val="0"/>
              </a:spcBef>
              <a:buSzPct val="130000"/>
              <a:buFont typeface="Wingdings" panose="05000000000000000000" pitchFamily="2" charset="2"/>
              <a:buChar char="Ø"/>
              <a:defRPr sz="2000" kern="1200">
                <a:solidFill>
                  <a:schemeClr val="tx2"/>
                </a:solidFill>
                <a:latin typeface="Georgia" pitchFamily="18" charset="0"/>
                <a:ea typeface="+mn-ea"/>
                <a:cs typeface="Arial" panose="020B0604020202020204" pitchFamily="34" charset="0"/>
              </a:defRPr>
            </a:lvl1pPr>
            <a:lvl2pPr marL="571500" indent="-228600" algn="l" defTabSz="914400" rtl="0" eaLnBrk="1" latinLnBrk="0" hangingPunct="1">
              <a:lnSpc>
                <a:spcPct val="150000"/>
              </a:lnSpc>
              <a:spcBef>
                <a:spcPts val="0"/>
              </a:spcBef>
              <a:buSzPct val="60000"/>
              <a:buFont typeface="Courier New" pitchFamily="49" charset="0"/>
              <a:buChar char="o"/>
              <a:defRPr sz="2000" kern="1200">
                <a:solidFill>
                  <a:schemeClr val="tx2">
                    <a:lumMod val="60000"/>
                    <a:lumOff val="4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solidFill>
                  <a:srgbClr val="444444"/>
                </a:solidFill>
                <a:latin typeface="Raleway" panose="020B0604020202020204" pitchFamily="2" charset="0"/>
              </a:rPr>
              <a:t>Marine Sector.</a:t>
            </a:r>
          </a:p>
          <a:p>
            <a:r>
              <a:rPr lang="en-US" sz="1400" dirty="0">
                <a:solidFill>
                  <a:srgbClr val="444444"/>
                </a:solidFill>
                <a:latin typeface="Raleway" panose="020B0604020202020204" pitchFamily="2" charset="0"/>
              </a:rPr>
              <a:t>Production of Marine Charts and publications data for Navigation</a:t>
            </a:r>
          </a:p>
          <a:p>
            <a:r>
              <a:rPr lang="en-US" sz="1400" dirty="0">
                <a:solidFill>
                  <a:srgbClr val="444444"/>
                </a:solidFill>
                <a:latin typeface="Raleway" panose="020B0604020202020204" pitchFamily="2" charset="0"/>
              </a:rPr>
              <a:t>Consultants on international standards for hydrography with over 25 years experience in pioneering digital navigation</a:t>
            </a:r>
          </a:p>
          <a:p>
            <a:r>
              <a:rPr lang="en-US" sz="1400" dirty="0">
                <a:solidFill>
                  <a:srgbClr val="444444"/>
                </a:solidFill>
                <a:latin typeface="Raleway" panose="020B0604020202020204" pitchFamily="2" charset="0"/>
              </a:rPr>
              <a:t>Senior Consultants specializing in modelling, development, data production and cross-sectoral integration.</a:t>
            </a:r>
            <a:endParaRPr lang="en-GB" sz="1600" dirty="0"/>
          </a:p>
        </p:txBody>
      </p:sp>
      <p:pic>
        <p:nvPicPr>
          <p:cNvPr id="1026" name="Picture 2" descr="layer1-background">
            <a:extLst>
              <a:ext uri="{FF2B5EF4-FFF2-40B4-BE49-F238E27FC236}">
                <a16:creationId xmlns:a16="http://schemas.microsoft.com/office/drawing/2014/main" id="{CE914213-F943-42E9-9DBC-32DEECFC5B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4839" y="5551438"/>
            <a:ext cx="4355206" cy="13065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299DCE6-6316-44EA-8B90-3C7B423A5C59}"/>
              </a:ext>
            </a:extLst>
          </p:cNvPr>
          <p:cNvSpPr txBox="1"/>
          <p:nvPr/>
        </p:nvSpPr>
        <p:spPr>
          <a:xfrm>
            <a:off x="121955" y="161054"/>
            <a:ext cx="3320140"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CA" sz="3200" dirty="0">
                <a:solidFill>
                  <a:srgbClr val="C00000"/>
                </a:solidFill>
                <a:effectLst>
                  <a:outerShdw blurRad="38100" dist="38100" dir="2700000" algn="tl">
                    <a:srgbClr val="000000">
                      <a:alpha val="43137"/>
                    </a:srgbClr>
                  </a:outerShdw>
                </a:effectLst>
                <a:latin typeface="Arial" pitchFamily="34" charset="0"/>
                <a:cs typeface="Arial" pitchFamily="34" charset="0"/>
              </a:rPr>
              <a:t>IIC Technologies</a:t>
            </a:r>
            <a:endParaRPr kumimoji="0" lang="en-CA" sz="3200" b="0"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4" name="Content Placeholder 2">
            <a:extLst>
              <a:ext uri="{FF2B5EF4-FFF2-40B4-BE49-F238E27FC236}">
                <a16:creationId xmlns:a16="http://schemas.microsoft.com/office/drawing/2014/main" id="{9D660284-C756-4CE2-B0D3-498498815F46}"/>
              </a:ext>
            </a:extLst>
          </p:cNvPr>
          <p:cNvSpPr>
            <a:spLocks noGrp="1"/>
          </p:cNvSpPr>
          <p:nvPr>
            <p:ph idx="1"/>
          </p:nvPr>
        </p:nvSpPr>
        <p:spPr>
          <a:xfrm>
            <a:off x="121955" y="1120942"/>
            <a:ext cx="8152721" cy="1769791"/>
          </a:xfrm>
          <a:ln>
            <a:solidFill>
              <a:srgbClr val="C00000"/>
            </a:solidFill>
          </a:ln>
        </p:spPr>
        <p:txBody>
          <a:bodyPr>
            <a:normAutofit/>
          </a:bodyPr>
          <a:lstStyle/>
          <a:p>
            <a:r>
              <a:rPr lang="en-US" sz="1400" b="0" i="0" dirty="0">
                <a:solidFill>
                  <a:srgbClr val="444444"/>
                </a:solidFill>
                <a:effectLst/>
                <a:latin typeface="Raleway" panose="020B0604020202020204" pitchFamily="2" charset="0"/>
              </a:rPr>
              <a:t>IIC Technologies provides solutions and services for the acquisition, management, integration and dissemination of geospatial data.</a:t>
            </a:r>
          </a:p>
          <a:p>
            <a:r>
              <a:rPr lang="en-US" sz="1400" b="0" i="0" dirty="0">
                <a:solidFill>
                  <a:srgbClr val="444444"/>
                </a:solidFill>
                <a:effectLst/>
                <a:latin typeface="Raleway" panose="020B0604020202020204" pitchFamily="2" charset="0"/>
              </a:rPr>
              <a:t>Global Presence – Clients in over 30 countries</a:t>
            </a:r>
          </a:p>
          <a:p>
            <a:r>
              <a:rPr lang="en-US" sz="1400" b="0" i="0" dirty="0">
                <a:solidFill>
                  <a:srgbClr val="444444"/>
                </a:solidFill>
                <a:effectLst/>
                <a:latin typeface="Raleway" panose="020B0604020202020204" pitchFamily="2" charset="0"/>
              </a:rPr>
              <a:t>End-to-end geospatial solutions to the Aeronautics, Defense, Government, Infrastructure, Marine, Oil &amp; Gas, Transportation and Utility sectors.</a:t>
            </a:r>
            <a:endParaRPr lang="en-GB" sz="1600" dirty="0"/>
          </a:p>
        </p:txBody>
      </p:sp>
      <p:pic>
        <p:nvPicPr>
          <p:cNvPr id="5" name="Picture 4">
            <a:extLst>
              <a:ext uri="{FF2B5EF4-FFF2-40B4-BE49-F238E27FC236}">
                <a16:creationId xmlns:a16="http://schemas.microsoft.com/office/drawing/2014/main" id="{14661EEF-0E07-4119-B087-80E9B4B2709B}"/>
              </a:ext>
            </a:extLst>
          </p:cNvPr>
          <p:cNvPicPr>
            <a:picLocks noChangeAspect="1"/>
          </p:cNvPicPr>
          <p:nvPr/>
        </p:nvPicPr>
        <p:blipFill rotWithShape="1">
          <a:blip r:embed="rId4"/>
          <a:srcRect b="-819"/>
          <a:stretch/>
        </p:blipFill>
        <p:spPr>
          <a:xfrm>
            <a:off x="8403466" y="1271965"/>
            <a:ext cx="3503466" cy="3118665"/>
          </a:xfrm>
          <a:prstGeom prst="rect">
            <a:avLst/>
          </a:prstGeom>
        </p:spPr>
      </p:pic>
      <p:pic>
        <p:nvPicPr>
          <p:cNvPr id="3" name="Picture 2">
            <a:extLst>
              <a:ext uri="{FF2B5EF4-FFF2-40B4-BE49-F238E27FC236}">
                <a16:creationId xmlns:a16="http://schemas.microsoft.com/office/drawing/2014/main" id="{0CA5F575-F299-4301-8CB1-AE57F422266D}"/>
              </a:ext>
            </a:extLst>
          </p:cNvPr>
          <p:cNvPicPr>
            <a:picLocks noChangeAspect="1"/>
          </p:cNvPicPr>
          <p:nvPr/>
        </p:nvPicPr>
        <p:blipFill rotWithShape="1">
          <a:blip r:embed="rId5"/>
          <a:srcRect l="22553" t="48797" r="23257" b="33210"/>
          <a:stretch/>
        </p:blipFill>
        <p:spPr>
          <a:xfrm>
            <a:off x="237865" y="5234695"/>
            <a:ext cx="5512552" cy="1004725"/>
          </a:xfrm>
          <a:prstGeom prst="rect">
            <a:avLst/>
          </a:prstGeom>
        </p:spPr>
      </p:pic>
    </p:spTree>
    <p:extLst>
      <p:ext uri="{BB962C8B-B14F-4D97-AF65-F5344CB8AC3E}">
        <p14:creationId xmlns:p14="http://schemas.microsoft.com/office/powerpoint/2010/main" val="2784740473"/>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543BAD-9F44-4305-8539-FAC5BA7A76BA}"/>
              </a:ext>
            </a:extLst>
          </p:cNvPr>
          <p:cNvSpPr>
            <a:spLocks noGrp="1"/>
          </p:cNvSpPr>
          <p:nvPr>
            <p:ph idx="1"/>
          </p:nvPr>
        </p:nvSpPr>
        <p:spPr/>
        <p:txBody>
          <a:bodyPr>
            <a:normAutofit/>
          </a:bodyPr>
          <a:lstStyle/>
          <a:p>
            <a:r>
              <a:rPr lang="en-GB" sz="1600" dirty="0"/>
              <a:t>Flesh out Metadata record structure for individual IHO data products</a:t>
            </a:r>
          </a:p>
          <a:p>
            <a:pPr lvl="1"/>
            <a:r>
              <a:rPr lang="en-GB" sz="1600" dirty="0"/>
              <a:t>Model Other S-100 products where we have data to demonstrate</a:t>
            </a:r>
          </a:p>
          <a:p>
            <a:pPr lvl="1"/>
            <a:r>
              <a:rPr lang="en-GB" sz="1600" dirty="0"/>
              <a:t> Map generic OGC API Records fields from IHO metadata (and data) for ENC</a:t>
            </a:r>
          </a:p>
          <a:p>
            <a:r>
              <a:rPr lang="en-GB" sz="1600" dirty="0"/>
              <a:t>In addition to </a:t>
            </a:r>
            <a:r>
              <a:rPr lang="en-GB" sz="1600" dirty="0" err="1"/>
              <a:t>geoJSON</a:t>
            </a:r>
            <a:r>
              <a:rPr lang="en-GB" sz="1600" dirty="0"/>
              <a:t> extracts, transform IHO Feature Catalogue specs into OAS3 formats</a:t>
            </a:r>
          </a:p>
          <a:p>
            <a:r>
              <a:rPr lang="en-GB" sz="1600" dirty="0"/>
              <a:t>Look deeper into enabling searching (and other enhancements) from </a:t>
            </a:r>
            <a:r>
              <a:rPr lang="en-GB" sz="1600" dirty="0" err="1"/>
              <a:t>pygeoapi</a:t>
            </a:r>
            <a:endParaRPr lang="en-GB" sz="1600" dirty="0"/>
          </a:p>
          <a:p>
            <a:r>
              <a:rPr lang="en-GB" sz="1600" dirty="0"/>
              <a:t>Broaden data (S-111 and S-102 are next)</a:t>
            </a:r>
          </a:p>
          <a:p>
            <a:r>
              <a:rPr lang="en-GB" sz="1600" dirty="0"/>
              <a:t>Look more at discoverability</a:t>
            </a:r>
          </a:p>
          <a:p>
            <a:pPr lvl="1"/>
            <a:r>
              <a:rPr lang="en-GB" sz="1600" dirty="0"/>
              <a:t>Best Practices doc</a:t>
            </a:r>
          </a:p>
          <a:p>
            <a:pPr lvl="2"/>
            <a:r>
              <a:rPr lang="en-GB" sz="1600" dirty="0"/>
              <a:t>Enhance model. E.g. place names</a:t>
            </a:r>
          </a:p>
          <a:p>
            <a:pPr lvl="1"/>
            <a:endParaRPr lang="en-GB" sz="1600" dirty="0"/>
          </a:p>
          <a:p>
            <a:pPr lvl="1"/>
            <a:r>
              <a:rPr lang="en-GB" sz="1600" dirty="0"/>
              <a:t>Previous testbed initiatives</a:t>
            </a:r>
          </a:p>
          <a:p>
            <a:pPr marL="914400" lvl="2" indent="0">
              <a:buNone/>
            </a:pPr>
            <a:endParaRPr lang="en-GB" sz="1600" dirty="0"/>
          </a:p>
          <a:p>
            <a:r>
              <a:rPr lang="en-GB" sz="1600" dirty="0"/>
              <a:t>Establish persistent demo system</a:t>
            </a:r>
          </a:p>
        </p:txBody>
      </p:sp>
      <p:sp>
        <p:nvSpPr>
          <p:cNvPr id="3" name="TextBox 2">
            <a:extLst>
              <a:ext uri="{FF2B5EF4-FFF2-40B4-BE49-F238E27FC236}">
                <a16:creationId xmlns:a16="http://schemas.microsoft.com/office/drawing/2014/main" id="{AD401A40-1400-498B-AABA-0E732B7CE91D}"/>
              </a:ext>
            </a:extLst>
          </p:cNvPr>
          <p:cNvSpPr txBox="1"/>
          <p:nvPr/>
        </p:nvSpPr>
        <p:spPr>
          <a:xfrm>
            <a:off x="400990" y="259146"/>
            <a:ext cx="1824538"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CA" sz="3200" dirty="0">
                <a:solidFill>
                  <a:srgbClr val="C00000"/>
                </a:solidFill>
                <a:effectLst>
                  <a:outerShdw blurRad="38100" dist="38100" dir="2700000" algn="tl">
                    <a:srgbClr val="000000">
                      <a:alpha val="43137"/>
                    </a:srgbClr>
                  </a:outerShdw>
                </a:effectLst>
                <a:latin typeface="Arial" pitchFamily="34" charset="0"/>
                <a:cs typeface="Arial" pitchFamily="34" charset="0"/>
              </a:rPr>
              <a:t>The Plan</a:t>
            </a:r>
            <a:endParaRPr kumimoji="0" lang="en-CA" sz="3200" b="0"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5" name="TextBox 4">
            <a:extLst>
              <a:ext uri="{FF2B5EF4-FFF2-40B4-BE49-F238E27FC236}">
                <a16:creationId xmlns:a16="http://schemas.microsoft.com/office/drawing/2014/main" id="{31CF5B5A-A03E-4129-AFE0-A33C3CBAC7A5}"/>
              </a:ext>
            </a:extLst>
          </p:cNvPr>
          <p:cNvSpPr txBox="1"/>
          <p:nvPr/>
        </p:nvSpPr>
        <p:spPr>
          <a:xfrm>
            <a:off x="7536976" y="3455424"/>
            <a:ext cx="4350224" cy="2769989"/>
          </a:xfrm>
          <a:prstGeom prst="rect">
            <a:avLst/>
          </a:prstGeom>
          <a:noFill/>
        </p:spPr>
        <p:txBody>
          <a:bodyPr wrap="square">
            <a:spAutoFit/>
          </a:bodyPr>
          <a:lstStyle/>
          <a:p>
            <a:r>
              <a:rPr lang="en-GB" sz="600" dirty="0">
                <a:solidFill>
                  <a:srgbClr val="000096"/>
                </a:solidFill>
                <a:highlight>
                  <a:srgbClr val="FFFFFF"/>
                </a:highlight>
              </a:rPr>
              <a:t>&lt;S100XC:metadataFileIdentifier&gt;</a:t>
            </a:r>
            <a:r>
              <a:rPr lang="en-GB" sz="600" dirty="0">
                <a:solidFill>
                  <a:srgbClr val="000000"/>
                </a:solidFill>
                <a:highlight>
                  <a:srgbClr val="FFFFFF"/>
                </a:highlight>
              </a:rPr>
              <a:t>111USA1_CBOFS_20211005T06Z_US4MD1AF.0001</a:t>
            </a:r>
            <a:r>
              <a:rPr lang="en-GB" sz="600" dirty="0">
                <a:solidFill>
                  <a:srgbClr val="000096"/>
                </a:solidFill>
                <a:highlight>
                  <a:srgbClr val="FFFFFF"/>
                </a:highlight>
              </a:rPr>
              <a:t>&lt;/S100XC:metadataFileIdentifier&gt;</a:t>
            </a:r>
            <a:br>
              <a:rPr lang="en-GB" sz="600" dirty="0">
                <a:solidFill>
                  <a:srgbClr val="000000"/>
                </a:solidFill>
                <a:highlight>
                  <a:srgbClr val="FFFFFF"/>
                </a:highlight>
              </a:rPr>
            </a:br>
            <a:r>
              <a:rPr lang="en-GB" sz="600" dirty="0">
                <a:solidFill>
                  <a:srgbClr val="000000"/>
                </a:solidFill>
                <a:highlight>
                  <a:srgbClr val="FFFFFF"/>
                </a:highlight>
              </a:rPr>
              <a:t>            </a:t>
            </a:r>
            <a:r>
              <a:rPr lang="en-GB" sz="600" dirty="0">
                <a:solidFill>
                  <a:srgbClr val="000096"/>
                </a:solidFill>
                <a:highlight>
                  <a:srgbClr val="FFFFFF"/>
                </a:highlight>
              </a:rPr>
              <a:t>&lt;S100XC:metadataPointOfContact&gt;</a:t>
            </a:r>
            <a:br>
              <a:rPr lang="en-GB" sz="600" dirty="0">
                <a:solidFill>
                  <a:srgbClr val="000000"/>
                </a:solidFill>
                <a:highlight>
                  <a:srgbClr val="FFFFFF"/>
                </a:highlight>
              </a:rPr>
            </a:br>
            <a:r>
              <a:rPr lang="en-GB" sz="600" dirty="0">
                <a:solidFill>
                  <a:srgbClr val="000000"/>
                </a:solidFill>
                <a:highlight>
                  <a:srgbClr val="FFFFFF"/>
                </a:highlight>
              </a:rPr>
              <a:t>                </a:t>
            </a:r>
            <a:r>
              <a:rPr lang="en-GB" sz="600" dirty="0">
                <a:solidFill>
                  <a:srgbClr val="000096"/>
                </a:solidFill>
                <a:highlight>
                  <a:srgbClr val="FFFFFF"/>
                </a:highlight>
              </a:rPr>
              <a:t>&lt;</a:t>
            </a:r>
            <a:r>
              <a:rPr lang="en-GB" sz="600" dirty="0" err="1">
                <a:solidFill>
                  <a:srgbClr val="000096"/>
                </a:solidFill>
                <a:highlight>
                  <a:srgbClr val="FFFFFF"/>
                </a:highlight>
              </a:rPr>
              <a:t>cit:CI_Responsibility</a:t>
            </a:r>
            <a:r>
              <a:rPr lang="en-GB" sz="600" dirty="0">
                <a:solidFill>
                  <a:srgbClr val="000096"/>
                </a:solidFill>
                <a:highlight>
                  <a:srgbClr val="FFFFFF"/>
                </a:highlight>
              </a:rPr>
              <a:t>&gt;</a:t>
            </a:r>
            <a:br>
              <a:rPr lang="en-GB" sz="600" dirty="0">
                <a:solidFill>
                  <a:srgbClr val="000000"/>
                </a:solidFill>
                <a:highlight>
                  <a:srgbClr val="FFFFFF"/>
                </a:highlight>
              </a:rPr>
            </a:br>
            <a:r>
              <a:rPr lang="en-GB" sz="600" dirty="0">
                <a:solidFill>
                  <a:srgbClr val="000000"/>
                </a:solidFill>
                <a:highlight>
                  <a:srgbClr val="FFFFFF"/>
                </a:highlight>
              </a:rPr>
              <a:t>                    </a:t>
            </a:r>
            <a:r>
              <a:rPr lang="en-GB" sz="600" dirty="0">
                <a:solidFill>
                  <a:srgbClr val="000096"/>
                </a:solidFill>
                <a:highlight>
                  <a:srgbClr val="FFFFFF"/>
                </a:highlight>
              </a:rPr>
              <a:t>&lt;</a:t>
            </a:r>
            <a:r>
              <a:rPr lang="en-GB" sz="600" dirty="0" err="1">
                <a:solidFill>
                  <a:srgbClr val="000096"/>
                </a:solidFill>
                <a:highlight>
                  <a:srgbClr val="FFFFFF"/>
                </a:highlight>
              </a:rPr>
              <a:t>cit:role</a:t>
            </a:r>
            <a:r>
              <a:rPr lang="en-GB" sz="600" dirty="0">
                <a:solidFill>
                  <a:srgbClr val="000096"/>
                </a:solidFill>
                <a:highlight>
                  <a:srgbClr val="FFFFFF"/>
                </a:highlight>
              </a:rPr>
              <a:t>&gt;</a:t>
            </a:r>
            <a:br>
              <a:rPr lang="en-GB" sz="600" dirty="0">
                <a:solidFill>
                  <a:srgbClr val="000000"/>
                </a:solidFill>
                <a:highlight>
                  <a:srgbClr val="FFFFFF"/>
                </a:highlight>
              </a:rPr>
            </a:br>
            <a:r>
              <a:rPr lang="en-GB" sz="600" dirty="0">
                <a:solidFill>
                  <a:srgbClr val="000000"/>
                </a:solidFill>
                <a:highlight>
                  <a:srgbClr val="FFFFFF"/>
                </a:highlight>
              </a:rPr>
              <a:t>                        </a:t>
            </a:r>
            <a:r>
              <a:rPr lang="en-GB" sz="600" dirty="0">
                <a:solidFill>
                  <a:srgbClr val="000096"/>
                </a:solidFill>
                <a:highlight>
                  <a:srgbClr val="FFFFFF"/>
                </a:highlight>
              </a:rPr>
              <a:t>&lt;</a:t>
            </a:r>
            <a:r>
              <a:rPr lang="en-GB" sz="600" dirty="0" err="1">
                <a:solidFill>
                  <a:srgbClr val="000096"/>
                </a:solidFill>
                <a:highlight>
                  <a:srgbClr val="FFFFFF"/>
                </a:highlight>
              </a:rPr>
              <a:t>cit:CI_RoleCode</a:t>
            </a:r>
            <a:br>
              <a:rPr lang="en-GB" sz="600" dirty="0">
                <a:solidFill>
                  <a:srgbClr val="000000"/>
                </a:solidFill>
                <a:highlight>
                  <a:srgbClr val="FFFFFF"/>
                </a:highlight>
              </a:rPr>
            </a:br>
            <a:r>
              <a:rPr lang="en-GB" sz="600" dirty="0">
                <a:solidFill>
                  <a:srgbClr val="F5844C"/>
                </a:solidFill>
                <a:highlight>
                  <a:srgbClr val="FFFFFF"/>
                </a:highlight>
              </a:rPr>
              <a:t>                            </a:t>
            </a:r>
            <a:r>
              <a:rPr lang="en-GB" sz="600" dirty="0" err="1">
                <a:solidFill>
                  <a:srgbClr val="F5844C"/>
                </a:solidFill>
                <a:highlight>
                  <a:srgbClr val="FFFFFF"/>
                </a:highlight>
              </a:rPr>
              <a:t>codeList</a:t>
            </a:r>
            <a:r>
              <a:rPr lang="en-GB" sz="600" dirty="0">
                <a:solidFill>
                  <a:srgbClr val="FF8040"/>
                </a:solidFill>
                <a:highlight>
                  <a:srgbClr val="FFFFFF"/>
                </a:highlight>
              </a:rPr>
              <a:t>=</a:t>
            </a:r>
            <a:r>
              <a:rPr lang="en-GB" sz="600" dirty="0">
                <a:solidFill>
                  <a:srgbClr val="993300"/>
                </a:solidFill>
                <a:highlight>
                  <a:srgbClr val="FFFFFF"/>
                </a:highlight>
              </a:rPr>
              <a:t>"http://standards.iso.org/iso/19115/resources/</a:t>
            </a:r>
            <a:r>
              <a:rPr lang="en-GB" sz="600" dirty="0" err="1">
                <a:solidFill>
                  <a:srgbClr val="993300"/>
                </a:solidFill>
                <a:highlight>
                  <a:srgbClr val="FFFFFF"/>
                </a:highlight>
              </a:rPr>
              <a:t>Codelists</a:t>
            </a:r>
            <a:r>
              <a:rPr lang="en-GB" sz="600" dirty="0">
                <a:solidFill>
                  <a:srgbClr val="993300"/>
                </a:solidFill>
                <a:highlight>
                  <a:srgbClr val="FFFFFF"/>
                </a:highlight>
              </a:rPr>
              <a:t>/cat/</a:t>
            </a:r>
            <a:r>
              <a:rPr lang="en-GB" sz="600" dirty="0" err="1">
                <a:solidFill>
                  <a:srgbClr val="993300"/>
                </a:solidFill>
                <a:highlight>
                  <a:srgbClr val="FFFFFF"/>
                </a:highlight>
              </a:rPr>
              <a:t>codelists.xml#CI_RoleCode</a:t>
            </a:r>
            <a:r>
              <a:rPr lang="en-GB" sz="600" dirty="0">
                <a:solidFill>
                  <a:srgbClr val="993300"/>
                </a:solidFill>
                <a:highlight>
                  <a:srgbClr val="FFFFFF"/>
                </a:highlight>
              </a:rPr>
              <a:t>"</a:t>
            </a:r>
            <a:br>
              <a:rPr lang="en-GB" sz="600" dirty="0">
                <a:solidFill>
                  <a:srgbClr val="000000"/>
                </a:solidFill>
                <a:highlight>
                  <a:srgbClr val="FFFFFF"/>
                </a:highlight>
              </a:rPr>
            </a:br>
            <a:r>
              <a:rPr lang="en-GB" sz="600" dirty="0">
                <a:solidFill>
                  <a:srgbClr val="F5844C"/>
                </a:solidFill>
                <a:highlight>
                  <a:srgbClr val="FFFFFF"/>
                </a:highlight>
              </a:rPr>
              <a:t>                            </a:t>
            </a:r>
            <a:r>
              <a:rPr lang="en-GB" sz="600" dirty="0" err="1">
                <a:solidFill>
                  <a:srgbClr val="F5844C"/>
                </a:solidFill>
                <a:highlight>
                  <a:srgbClr val="FFFFFF"/>
                </a:highlight>
              </a:rPr>
              <a:t>codeListValue</a:t>
            </a:r>
            <a:r>
              <a:rPr lang="en-GB" sz="600" dirty="0">
                <a:solidFill>
                  <a:srgbClr val="FF8040"/>
                </a:solidFill>
                <a:highlight>
                  <a:srgbClr val="FFFFFF"/>
                </a:highlight>
              </a:rPr>
              <a:t>=</a:t>
            </a:r>
            <a:r>
              <a:rPr lang="en-GB" sz="600" dirty="0">
                <a:solidFill>
                  <a:srgbClr val="993300"/>
                </a:solidFill>
                <a:highlight>
                  <a:srgbClr val="FFFFFF"/>
                </a:highlight>
              </a:rPr>
              <a:t>"publisher"</a:t>
            </a:r>
            <a:r>
              <a:rPr lang="en-GB" sz="600" dirty="0">
                <a:solidFill>
                  <a:srgbClr val="000096"/>
                </a:solidFill>
                <a:highlight>
                  <a:srgbClr val="FFFFFF"/>
                </a:highlight>
              </a:rPr>
              <a:t>&gt;</a:t>
            </a:r>
            <a:r>
              <a:rPr lang="en-GB" sz="600" dirty="0">
                <a:solidFill>
                  <a:srgbClr val="000000"/>
                </a:solidFill>
                <a:highlight>
                  <a:srgbClr val="FFFFFF"/>
                </a:highlight>
              </a:rPr>
              <a:t>publisher</a:t>
            </a:r>
            <a:r>
              <a:rPr lang="en-GB" sz="600" dirty="0">
                <a:solidFill>
                  <a:srgbClr val="000096"/>
                </a:solidFill>
                <a:highlight>
                  <a:srgbClr val="FFFFFF"/>
                </a:highlight>
              </a:rPr>
              <a:t>&lt;/</a:t>
            </a:r>
            <a:r>
              <a:rPr lang="en-GB" sz="600" dirty="0" err="1">
                <a:solidFill>
                  <a:srgbClr val="000096"/>
                </a:solidFill>
                <a:highlight>
                  <a:srgbClr val="FFFFFF"/>
                </a:highlight>
              </a:rPr>
              <a:t>cit:CI_RoleCode</a:t>
            </a:r>
            <a:r>
              <a:rPr lang="en-GB" sz="600" dirty="0">
                <a:solidFill>
                  <a:srgbClr val="000096"/>
                </a:solidFill>
                <a:highlight>
                  <a:srgbClr val="FFFFFF"/>
                </a:highlight>
              </a:rPr>
              <a:t>&gt;</a:t>
            </a:r>
            <a:br>
              <a:rPr lang="en-GB" sz="600" dirty="0">
                <a:solidFill>
                  <a:srgbClr val="000000"/>
                </a:solidFill>
                <a:highlight>
                  <a:srgbClr val="FFFFFF"/>
                </a:highlight>
              </a:rPr>
            </a:br>
            <a:r>
              <a:rPr lang="en-GB" sz="600" dirty="0">
                <a:solidFill>
                  <a:srgbClr val="000000"/>
                </a:solidFill>
                <a:highlight>
                  <a:srgbClr val="FFFFFF"/>
                </a:highlight>
              </a:rPr>
              <a:t>                    </a:t>
            </a:r>
            <a:r>
              <a:rPr lang="en-GB" sz="600" dirty="0">
                <a:solidFill>
                  <a:srgbClr val="000096"/>
                </a:solidFill>
                <a:highlight>
                  <a:srgbClr val="FFFFFF"/>
                </a:highlight>
              </a:rPr>
              <a:t>&lt;/</a:t>
            </a:r>
            <a:r>
              <a:rPr lang="en-GB" sz="600" dirty="0" err="1">
                <a:solidFill>
                  <a:srgbClr val="000096"/>
                </a:solidFill>
                <a:highlight>
                  <a:srgbClr val="FFFFFF"/>
                </a:highlight>
              </a:rPr>
              <a:t>cit:role</a:t>
            </a:r>
            <a:r>
              <a:rPr lang="en-GB" sz="600" dirty="0">
                <a:solidFill>
                  <a:srgbClr val="000096"/>
                </a:solidFill>
                <a:highlight>
                  <a:srgbClr val="FFFFFF"/>
                </a:highlight>
              </a:rPr>
              <a:t>&gt;</a:t>
            </a:r>
            <a:br>
              <a:rPr lang="en-GB" sz="600" dirty="0">
                <a:solidFill>
                  <a:srgbClr val="000000"/>
                </a:solidFill>
                <a:highlight>
                  <a:srgbClr val="FFFFFF"/>
                </a:highlight>
              </a:rPr>
            </a:br>
            <a:r>
              <a:rPr lang="en-GB" sz="600" dirty="0">
                <a:solidFill>
                  <a:srgbClr val="000000"/>
                </a:solidFill>
                <a:highlight>
                  <a:srgbClr val="FFFFFF"/>
                </a:highlight>
              </a:rPr>
              <a:t>                    </a:t>
            </a:r>
            <a:r>
              <a:rPr lang="en-GB" sz="600" dirty="0">
                <a:solidFill>
                  <a:srgbClr val="000096"/>
                </a:solidFill>
                <a:highlight>
                  <a:srgbClr val="FFFFFF"/>
                </a:highlight>
              </a:rPr>
              <a:t>&lt;</a:t>
            </a:r>
            <a:r>
              <a:rPr lang="en-GB" sz="600" dirty="0" err="1">
                <a:solidFill>
                  <a:srgbClr val="000096"/>
                </a:solidFill>
                <a:highlight>
                  <a:srgbClr val="FFFFFF"/>
                </a:highlight>
              </a:rPr>
              <a:t>cit:party</a:t>
            </a:r>
            <a:r>
              <a:rPr lang="en-GB" sz="600" dirty="0">
                <a:solidFill>
                  <a:srgbClr val="000096"/>
                </a:solidFill>
                <a:highlight>
                  <a:srgbClr val="FFFFFF"/>
                </a:highlight>
              </a:rPr>
              <a:t>&gt;</a:t>
            </a:r>
            <a:br>
              <a:rPr lang="en-GB" sz="600" dirty="0">
                <a:solidFill>
                  <a:srgbClr val="000000"/>
                </a:solidFill>
                <a:highlight>
                  <a:srgbClr val="FFFFFF"/>
                </a:highlight>
              </a:rPr>
            </a:br>
            <a:r>
              <a:rPr lang="en-GB" sz="600" dirty="0">
                <a:solidFill>
                  <a:srgbClr val="000000"/>
                </a:solidFill>
                <a:highlight>
                  <a:srgbClr val="FFFFFF"/>
                </a:highlight>
              </a:rPr>
              <a:t>                        </a:t>
            </a:r>
            <a:r>
              <a:rPr lang="en-GB" sz="600" dirty="0">
                <a:solidFill>
                  <a:srgbClr val="000096"/>
                </a:solidFill>
                <a:highlight>
                  <a:srgbClr val="FFFFFF"/>
                </a:highlight>
              </a:rPr>
              <a:t>&lt;</a:t>
            </a:r>
            <a:r>
              <a:rPr lang="en-GB" sz="600" dirty="0" err="1">
                <a:solidFill>
                  <a:srgbClr val="000096"/>
                </a:solidFill>
                <a:highlight>
                  <a:srgbClr val="FFFFFF"/>
                </a:highlight>
              </a:rPr>
              <a:t>cit:CI_Organisation</a:t>
            </a:r>
            <a:r>
              <a:rPr lang="en-GB" sz="600" dirty="0">
                <a:solidFill>
                  <a:srgbClr val="000096"/>
                </a:solidFill>
                <a:highlight>
                  <a:srgbClr val="FFFFFF"/>
                </a:highlight>
              </a:rPr>
              <a:t>&gt;</a:t>
            </a:r>
            <a:br>
              <a:rPr lang="en-GB" sz="600" dirty="0">
                <a:solidFill>
                  <a:srgbClr val="000000"/>
                </a:solidFill>
                <a:highlight>
                  <a:srgbClr val="FFFFFF"/>
                </a:highlight>
              </a:rPr>
            </a:br>
            <a:r>
              <a:rPr lang="en-GB" sz="600" dirty="0">
                <a:solidFill>
                  <a:srgbClr val="000000"/>
                </a:solidFill>
                <a:highlight>
                  <a:srgbClr val="FFFFFF"/>
                </a:highlight>
              </a:rPr>
              <a:t>                            </a:t>
            </a:r>
            <a:r>
              <a:rPr lang="en-GB" sz="600" dirty="0">
                <a:solidFill>
                  <a:srgbClr val="000096"/>
                </a:solidFill>
                <a:highlight>
                  <a:srgbClr val="FFFFFF"/>
                </a:highlight>
              </a:rPr>
              <a:t>&lt;</a:t>
            </a:r>
            <a:r>
              <a:rPr lang="en-GB" sz="600" dirty="0" err="1">
                <a:solidFill>
                  <a:srgbClr val="000096"/>
                </a:solidFill>
                <a:highlight>
                  <a:srgbClr val="FFFFFF"/>
                </a:highlight>
              </a:rPr>
              <a:t>cit:name</a:t>
            </a:r>
            <a:r>
              <a:rPr lang="en-GB" sz="600" dirty="0">
                <a:solidFill>
                  <a:srgbClr val="000096"/>
                </a:solidFill>
                <a:highlight>
                  <a:srgbClr val="FFFFFF"/>
                </a:highlight>
              </a:rPr>
              <a:t>&gt;</a:t>
            </a:r>
            <a:br>
              <a:rPr lang="en-GB" sz="600" dirty="0">
                <a:solidFill>
                  <a:srgbClr val="000000"/>
                </a:solidFill>
                <a:highlight>
                  <a:srgbClr val="FFFFFF"/>
                </a:highlight>
              </a:rPr>
            </a:br>
            <a:r>
              <a:rPr lang="en-GB" sz="600" dirty="0">
                <a:solidFill>
                  <a:srgbClr val="000000"/>
                </a:solidFill>
                <a:highlight>
                  <a:srgbClr val="FFFFFF"/>
                </a:highlight>
              </a:rPr>
              <a:t>                                </a:t>
            </a:r>
            <a:r>
              <a:rPr lang="en-GB" sz="600" dirty="0">
                <a:solidFill>
                  <a:srgbClr val="000096"/>
                </a:solidFill>
                <a:highlight>
                  <a:srgbClr val="FFFFFF"/>
                </a:highlight>
              </a:rPr>
              <a:t>&lt;</a:t>
            </a:r>
            <a:r>
              <a:rPr lang="en-GB" sz="600" dirty="0" err="1">
                <a:solidFill>
                  <a:srgbClr val="000096"/>
                </a:solidFill>
                <a:highlight>
                  <a:srgbClr val="FFFFFF"/>
                </a:highlight>
              </a:rPr>
              <a:t>gco:CharacterString</a:t>
            </a:r>
            <a:r>
              <a:rPr lang="en-GB" sz="600" dirty="0">
                <a:solidFill>
                  <a:srgbClr val="000096"/>
                </a:solidFill>
                <a:highlight>
                  <a:srgbClr val="FFFFFF"/>
                </a:highlight>
              </a:rPr>
              <a:t>&gt;</a:t>
            </a:r>
            <a:r>
              <a:rPr lang="en-GB" sz="600" dirty="0">
                <a:solidFill>
                  <a:srgbClr val="000000"/>
                </a:solidFill>
                <a:highlight>
                  <a:srgbClr val="FFFFFF"/>
                </a:highlight>
              </a:rPr>
              <a:t>NOAA</a:t>
            </a:r>
            <a:r>
              <a:rPr lang="en-GB" sz="600" dirty="0">
                <a:solidFill>
                  <a:srgbClr val="000096"/>
                </a:solidFill>
                <a:highlight>
                  <a:srgbClr val="FFFFFF"/>
                </a:highlight>
              </a:rPr>
              <a:t>&lt;/</a:t>
            </a:r>
            <a:r>
              <a:rPr lang="en-GB" sz="600" dirty="0" err="1">
                <a:solidFill>
                  <a:srgbClr val="000096"/>
                </a:solidFill>
                <a:highlight>
                  <a:srgbClr val="FFFFFF"/>
                </a:highlight>
              </a:rPr>
              <a:t>gco:CharacterString</a:t>
            </a:r>
            <a:r>
              <a:rPr lang="en-GB" sz="600" dirty="0">
                <a:solidFill>
                  <a:srgbClr val="000096"/>
                </a:solidFill>
                <a:highlight>
                  <a:srgbClr val="FFFFFF"/>
                </a:highlight>
              </a:rPr>
              <a:t>&gt;</a:t>
            </a:r>
            <a:br>
              <a:rPr lang="en-GB" sz="600" dirty="0">
                <a:solidFill>
                  <a:srgbClr val="000000"/>
                </a:solidFill>
                <a:highlight>
                  <a:srgbClr val="FFFFFF"/>
                </a:highlight>
              </a:rPr>
            </a:br>
            <a:r>
              <a:rPr lang="en-GB" sz="600" dirty="0">
                <a:solidFill>
                  <a:srgbClr val="000000"/>
                </a:solidFill>
                <a:highlight>
                  <a:srgbClr val="FFFFFF"/>
                </a:highlight>
              </a:rPr>
              <a:t>                            </a:t>
            </a:r>
            <a:r>
              <a:rPr lang="en-GB" sz="600" dirty="0">
                <a:solidFill>
                  <a:srgbClr val="000096"/>
                </a:solidFill>
                <a:highlight>
                  <a:srgbClr val="FFFFFF"/>
                </a:highlight>
              </a:rPr>
              <a:t>&lt;/</a:t>
            </a:r>
            <a:r>
              <a:rPr lang="en-GB" sz="600" dirty="0" err="1">
                <a:solidFill>
                  <a:srgbClr val="000096"/>
                </a:solidFill>
                <a:highlight>
                  <a:srgbClr val="FFFFFF"/>
                </a:highlight>
              </a:rPr>
              <a:t>cit:name</a:t>
            </a:r>
            <a:r>
              <a:rPr lang="en-GB" sz="600" dirty="0">
                <a:solidFill>
                  <a:srgbClr val="000096"/>
                </a:solidFill>
                <a:highlight>
                  <a:srgbClr val="FFFFFF"/>
                </a:highlight>
              </a:rPr>
              <a:t>&gt;</a:t>
            </a:r>
            <a:br>
              <a:rPr lang="en-GB" sz="600" dirty="0">
                <a:solidFill>
                  <a:srgbClr val="000000"/>
                </a:solidFill>
                <a:highlight>
                  <a:srgbClr val="FFFFFF"/>
                </a:highlight>
              </a:rPr>
            </a:br>
            <a:r>
              <a:rPr lang="en-GB" sz="600" dirty="0">
                <a:solidFill>
                  <a:srgbClr val="000000"/>
                </a:solidFill>
                <a:highlight>
                  <a:srgbClr val="FFFFFF"/>
                </a:highlight>
              </a:rPr>
              <a:t>                        </a:t>
            </a:r>
            <a:r>
              <a:rPr lang="en-GB" sz="600" dirty="0">
                <a:solidFill>
                  <a:srgbClr val="000096"/>
                </a:solidFill>
                <a:highlight>
                  <a:srgbClr val="FFFFFF"/>
                </a:highlight>
              </a:rPr>
              <a:t>&lt;/</a:t>
            </a:r>
            <a:r>
              <a:rPr lang="en-GB" sz="600" dirty="0" err="1">
                <a:solidFill>
                  <a:srgbClr val="000096"/>
                </a:solidFill>
                <a:highlight>
                  <a:srgbClr val="FFFFFF"/>
                </a:highlight>
              </a:rPr>
              <a:t>cit:CI_Organisation</a:t>
            </a:r>
            <a:r>
              <a:rPr lang="en-GB" sz="600" dirty="0">
                <a:solidFill>
                  <a:srgbClr val="000096"/>
                </a:solidFill>
                <a:highlight>
                  <a:srgbClr val="FFFFFF"/>
                </a:highlight>
              </a:rPr>
              <a:t>&gt;</a:t>
            </a:r>
            <a:br>
              <a:rPr lang="en-GB" sz="600" dirty="0">
                <a:solidFill>
                  <a:srgbClr val="000000"/>
                </a:solidFill>
                <a:highlight>
                  <a:srgbClr val="FFFFFF"/>
                </a:highlight>
              </a:rPr>
            </a:br>
            <a:r>
              <a:rPr lang="en-GB" sz="600" dirty="0">
                <a:solidFill>
                  <a:srgbClr val="000000"/>
                </a:solidFill>
                <a:highlight>
                  <a:srgbClr val="FFFFFF"/>
                </a:highlight>
              </a:rPr>
              <a:t>                    </a:t>
            </a:r>
            <a:r>
              <a:rPr lang="en-GB" sz="600" dirty="0">
                <a:solidFill>
                  <a:srgbClr val="000096"/>
                </a:solidFill>
                <a:highlight>
                  <a:srgbClr val="FFFFFF"/>
                </a:highlight>
              </a:rPr>
              <a:t>&lt;/</a:t>
            </a:r>
            <a:r>
              <a:rPr lang="en-GB" sz="600" dirty="0" err="1">
                <a:solidFill>
                  <a:srgbClr val="000096"/>
                </a:solidFill>
                <a:highlight>
                  <a:srgbClr val="FFFFFF"/>
                </a:highlight>
              </a:rPr>
              <a:t>cit:party</a:t>
            </a:r>
            <a:r>
              <a:rPr lang="en-GB" sz="600" dirty="0">
                <a:solidFill>
                  <a:srgbClr val="000096"/>
                </a:solidFill>
                <a:highlight>
                  <a:srgbClr val="FFFFFF"/>
                </a:highlight>
              </a:rPr>
              <a:t>&gt;</a:t>
            </a:r>
            <a:br>
              <a:rPr lang="en-GB" sz="600" dirty="0">
                <a:solidFill>
                  <a:srgbClr val="000000"/>
                </a:solidFill>
                <a:highlight>
                  <a:srgbClr val="FFFFFF"/>
                </a:highlight>
              </a:rPr>
            </a:br>
            <a:r>
              <a:rPr lang="en-GB" sz="600" dirty="0">
                <a:solidFill>
                  <a:srgbClr val="000000"/>
                </a:solidFill>
                <a:highlight>
                  <a:srgbClr val="FFFFFF"/>
                </a:highlight>
              </a:rPr>
              <a:t>                </a:t>
            </a:r>
            <a:r>
              <a:rPr lang="en-GB" sz="600" dirty="0">
                <a:solidFill>
                  <a:srgbClr val="000096"/>
                </a:solidFill>
                <a:highlight>
                  <a:srgbClr val="FFFFFF"/>
                </a:highlight>
              </a:rPr>
              <a:t>&lt;/</a:t>
            </a:r>
            <a:r>
              <a:rPr lang="en-GB" sz="600" dirty="0" err="1">
                <a:solidFill>
                  <a:srgbClr val="000096"/>
                </a:solidFill>
                <a:highlight>
                  <a:srgbClr val="FFFFFF"/>
                </a:highlight>
              </a:rPr>
              <a:t>cit:CI_Responsibility</a:t>
            </a:r>
            <a:r>
              <a:rPr lang="en-GB" sz="600" dirty="0">
                <a:solidFill>
                  <a:srgbClr val="000096"/>
                </a:solidFill>
                <a:highlight>
                  <a:srgbClr val="FFFFFF"/>
                </a:highlight>
              </a:rPr>
              <a:t>&gt;</a:t>
            </a:r>
            <a:br>
              <a:rPr lang="en-GB" sz="600" dirty="0">
                <a:solidFill>
                  <a:srgbClr val="000000"/>
                </a:solidFill>
                <a:highlight>
                  <a:srgbClr val="FFFFFF"/>
                </a:highlight>
              </a:rPr>
            </a:br>
            <a:r>
              <a:rPr lang="en-GB" sz="600" dirty="0">
                <a:solidFill>
                  <a:srgbClr val="000000"/>
                </a:solidFill>
                <a:highlight>
                  <a:srgbClr val="FFFFFF"/>
                </a:highlight>
              </a:rPr>
              <a:t>            </a:t>
            </a:r>
            <a:r>
              <a:rPr lang="en-GB" sz="600" dirty="0">
                <a:solidFill>
                  <a:srgbClr val="000096"/>
                </a:solidFill>
                <a:highlight>
                  <a:srgbClr val="FFFFFF"/>
                </a:highlight>
              </a:rPr>
              <a:t>&lt;/S100XC:metadataPointOfContact&gt;</a:t>
            </a:r>
            <a:br>
              <a:rPr lang="en-GB" sz="600" dirty="0">
                <a:solidFill>
                  <a:srgbClr val="000000"/>
                </a:solidFill>
                <a:highlight>
                  <a:srgbClr val="FFFFFF"/>
                </a:highlight>
              </a:rPr>
            </a:br>
            <a:r>
              <a:rPr lang="en-GB" sz="600" dirty="0">
                <a:solidFill>
                  <a:srgbClr val="000000"/>
                </a:solidFill>
                <a:highlight>
                  <a:srgbClr val="FFFFFF"/>
                </a:highlight>
              </a:rPr>
              <a:t>            </a:t>
            </a:r>
            <a:r>
              <a:rPr lang="en-GB" sz="600" dirty="0">
                <a:solidFill>
                  <a:srgbClr val="000096"/>
                </a:solidFill>
                <a:highlight>
                  <a:srgbClr val="FFFFFF"/>
                </a:highlight>
              </a:rPr>
              <a:t>&lt;S100XC:metadataDateStamp&gt;</a:t>
            </a:r>
            <a:r>
              <a:rPr lang="en-GB" sz="600" dirty="0">
                <a:solidFill>
                  <a:srgbClr val="000000"/>
                </a:solidFill>
                <a:highlight>
                  <a:srgbClr val="FFFFFF"/>
                </a:highlight>
              </a:rPr>
              <a:t>2021-10-05</a:t>
            </a:r>
            <a:r>
              <a:rPr lang="en-GB" sz="600" dirty="0">
                <a:solidFill>
                  <a:srgbClr val="000096"/>
                </a:solidFill>
                <a:highlight>
                  <a:srgbClr val="FFFFFF"/>
                </a:highlight>
              </a:rPr>
              <a:t>&lt;/S100XC:metadataDateStamp&gt;</a:t>
            </a:r>
            <a:br>
              <a:rPr lang="en-GB" sz="600" dirty="0">
                <a:solidFill>
                  <a:srgbClr val="000000"/>
                </a:solidFill>
                <a:highlight>
                  <a:srgbClr val="FFFFFF"/>
                </a:highlight>
              </a:rPr>
            </a:br>
            <a:r>
              <a:rPr lang="en-GB" sz="600" dirty="0">
                <a:solidFill>
                  <a:srgbClr val="000000"/>
                </a:solidFill>
                <a:highlight>
                  <a:srgbClr val="FFFFFF"/>
                </a:highlight>
              </a:rPr>
              <a:t>            </a:t>
            </a:r>
            <a:r>
              <a:rPr lang="en-GB" sz="600" dirty="0">
                <a:solidFill>
                  <a:srgbClr val="000096"/>
                </a:solidFill>
                <a:highlight>
                  <a:srgbClr val="FFFFFF"/>
                </a:highlight>
              </a:rPr>
              <a:t>&lt;S100XC:metadataLanguage&gt;</a:t>
            </a:r>
            <a:r>
              <a:rPr lang="en-GB" sz="600" dirty="0">
                <a:solidFill>
                  <a:srgbClr val="000000"/>
                </a:solidFill>
                <a:highlight>
                  <a:srgbClr val="FFFFFF"/>
                </a:highlight>
              </a:rPr>
              <a:t>English</a:t>
            </a:r>
            <a:r>
              <a:rPr lang="en-GB" sz="600" dirty="0">
                <a:solidFill>
                  <a:srgbClr val="000096"/>
                </a:solidFill>
                <a:highlight>
                  <a:srgbClr val="FFFFFF"/>
                </a:highlight>
              </a:rPr>
              <a:t>&lt;/S100XC:metadataLanguage&gt;</a:t>
            </a:r>
            <a:br>
              <a:rPr lang="en-GB" sz="600" dirty="0">
                <a:solidFill>
                  <a:srgbClr val="000000"/>
                </a:solidFill>
                <a:highlight>
                  <a:srgbClr val="FFFFFF"/>
                </a:highlight>
              </a:rPr>
            </a:br>
            <a:r>
              <a:rPr lang="en-GB" sz="600" dirty="0">
                <a:solidFill>
                  <a:srgbClr val="000000"/>
                </a:solidFill>
                <a:highlight>
                  <a:srgbClr val="FFFFFF"/>
                </a:highlight>
              </a:rPr>
              <a:t>            </a:t>
            </a:r>
            <a:r>
              <a:rPr lang="en-GB" sz="600" dirty="0">
                <a:solidFill>
                  <a:srgbClr val="000096"/>
                </a:solidFill>
                <a:highlight>
                  <a:srgbClr val="FFFFFF"/>
                </a:highlight>
              </a:rPr>
              <a:t>&lt;S100XC:S100_19115DatasetMetadata&gt;</a:t>
            </a:r>
            <a:br>
              <a:rPr lang="en-GB" sz="600" dirty="0">
                <a:solidFill>
                  <a:srgbClr val="000000"/>
                </a:solidFill>
                <a:highlight>
                  <a:srgbClr val="FFFFFF"/>
                </a:highlight>
              </a:rPr>
            </a:br>
            <a:r>
              <a:rPr lang="en-GB" sz="600" dirty="0">
                <a:solidFill>
                  <a:srgbClr val="000000"/>
                </a:solidFill>
                <a:highlight>
                  <a:srgbClr val="FFFFFF"/>
                </a:highlight>
              </a:rPr>
              <a:t>                </a:t>
            </a:r>
            <a:r>
              <a:rPr lang="en-GB" sz="600" dirty="0">
                <a:solidFill>
                  <a:srgbClr val="000096"/>
                </a:solidFill>
                <a:highlight>
                  <a:srgbClr val="FFFFFF"/>
                </a:highlight>
              </a:rPr>
              <a:t>&lt;</a:t>
            </a:r>
            <a:r>
              <a:rPr lang="en-GB" sz="600" dirty="0" err="1">
                <a:solidFill>
                  <a:srgbClr val="000096"/>
                </a:solidFill>
                <a:highlight>
                  <a:srgbClr val="FFFFFF"/>
                </a:highlight>
              </a:rPr>
              <a:t>gcx:FileName</a:t>
            </a:r>
            <a:r>
              <a:rPr lang="en-GB" sz="600" dirty="0">
                <a:solidFill>
                  <a:srgbClr val="F5844C"/>
                </a:solidFill>
                <a:highlight>
                  <a:srgbClr val="FFFFFF"/>
                </a:highlight>
              </a:rPr>
              <a:t> </a:t>
            </a:r>
            <a:r>
              <a:rPr lang="en-GB" sz="600" dirty="0" err="1">
                <a:solidFill>
                  <a:srgbClr val="F5844C"/>
                </a:solidFill>
                <a:highlight>
                  <a:srgbClr val="FFFFFF"/>
                </a:highlight>
              </a:rPr>
              <a:t>src</a:t>
            </a:r>
            <a:r>
              <a:rPr lang="en-GB" sz="600" dirty="0">
                <a:solidFill>
                  <a:srgbClr val="FF8040"/>
                </a:solidFill>
                <a:highlight>
                  <a:srgbClr val="FFFFFF"/>
                </a:highlight>
              </a:rPr>
              <a:t>=</a:t>
            </a:r>
            <a:r>
              <a:rPr lang="en-GB" sz="600" dirty="0">
                <a:solidFill>
                  <a:srgbClr val="993300"/>
                </a:solidFill>
                <a:highlight>
                  <a:srgbClr val="FFFFFF"/>
                </a:highlight>
              </a:rPr>
              <a:t>"MD_111USA1_CBOFS_20211005T06Z_US4MD1AF.XML"</a:t>
            </a:r>
            <a:br>
              <a:rPr lang="en-GB" sz="600" dirty="0">
                <a:solidFill>
                  <a:srgbClr val="000000"/>
                </a:solidFill>
                <a:highlight>
                  <a:srgbClr val="FFFFFF"/>
                </a:highlight>
              </a:rPr>
            </a:br>
            <a:r>
              <a:rPr lang="en-GB" sz="600" dirty="0">
                <a:solidFill>
                  <a:srgbClr val="F5844C"/>
                </a:solidFill>
                <a:highlight>
                  <a:srgbClr val="FFFFFF"/>
                </a:highlight>
              </a:rPr>
              <a:t>                    </a:t>
            </a:r>
            <a:r>
              <a:rPr lang="en-GB" sz="600" dirty="0">
                <a:solidFill>
                  <a:srgbClr val="000096"/>
                </a:solidFill>
                <a:highlight>
                  <a:srgbClr val="FFFFFF"/>
                </a:highlight>
              </a:rPr>
              <a:t>&gt;</a:t>
            </a:r>
            <a:r>
              <a:rPr lang="en-GB" sz="600" dirty="0">
                <a:solidFill>
                  <a:srgbClr val="000000"/>
                </a:solidFill>
                <a:highlight>
                  <a:srgbClr val="FFFFFF"/>
                </a:highlight>
              </a:rPr>
              <a:t>MD_111USA1_CBOFS_20211005T06Z_US4MD1AF.XML</a:t>
            </a:r>
            <a:r>
              <a:rPr lang="en-GB" sz="600" dirty="0">
                <a:solidFill>
                  <a:srgbClr val="000096"/>
                </a:solidFill>
                <a:highlight>
                  <a:srgbClr val="FFFFFF"/>
                </a:highlight>
              </a:rPr>
              <a:t>&lt;/</a:t>
            </a:r>
            <a:r>
              <a:rPr lang="en-GB" sz="600" dirty="0" err="1">
                <a:solidFill>
                  <a:srgbClr val="000096"/>
                </a:solidFill>
                <a:highlight>
                  <a:srgbClr val="FFFFFF"/>
                </a:highlight>
              </a:rPr>
              <a:t>gcx:FileName</a:t>
            </a:r>
            <a:r>
              <a:rPr lang="en-GB" sz="600" dirty="0">
                <a:solidFill>
                  <a:srgbClr val="000096"/>
                </a:solidFill>
                <a:highlight>
                  <a:srgbClr val="FFFFFF"/>
                </a:highlight>
              </a:rPr>
              <a:t>&gt;</a:t>
            </a:r>
            <a:br>
              <a:rPr lang="en-GB" sz="600" dirty="0">
                <a:solidFill>
                  <a:srgbClr val="000000"/>
                </a:solidFill>
                <a:highlight>
                  <a:srgbClr val="FFFFFF"/>
                </a:highlight>
              </a:rPr>
            </a:br>
            <a:r>
              <a:rPr lang="en-GB" sz="600" dirty="0">
                <a:solidFill>
                  <a:srgbClr val="000000"/>
                </a:solidFill>
                <a:highlight>
                  <a:srgbClr val="FFFFFF"/>
                </a:highlight>
              </a:rPr>
              <a:t>            </a:t>
            </a:r>
            <a:r>
              <a:rPr lang="en-GB" sz="600" dirty="0">
                <a:solidFill>
                  <a:srgbClr val="000096"/>
                </a:solidFill>
                <a:highlight>
                  <a:srgbClr val="FFFFFF"/>
                </a:highlight>
              </a:rPr>
              <a:t>&lt;/S100XC:S100_19115DatasetMetadata&gt;</a:t>
            </a:r>
            <a:br>
              <a:rPr lang="en-GB" sz="600" dirty="0">
                <a:solidFill>
                  <a:srgbClr val="000000"/>
                </a:solidFill>
                <a:highlight>
                  <a:srgbClr val="FFFFFF"/>
                </a:highlight>
              </a:rPr>
            </a:br>
            <a:r>
              <a:rPr lang="en-GB" sz="600" dirty="0">
                <a:solidFill>
                  <a:srgbClr val="000000"/>
                </a:solidFill>
                <a:highlight>
                  <a:srgbClr val="FFFFFF"/>
                </a:highlight>
              </a:rPr>
              <a:t>            </a:t>
            </a:r>
            <a:r>
              <a:rPr lang="en-GB" sz="600" dirty="0">
                <a:solidFill>
                  <a:srgbClr val="000096"/>
                </a:solidFill>
                <a:highlight>
                  <a:srgbClr val="FFFFFF"/>
                </a:highlight>
              </a:rPr>
              <a:t>&lt;S111XC:typeOfCurrentData&gt;</a:t>
            </a:r>
            <a:r>
              <a:rPr lang="en-GB" sz="600" dirty="0" err="1">
                <a:solidFill>
                  <a:srgbClr val="000000"/>
                </a:solidFill>
                <a:highlight>
                  <a:srgbClr val="FFFFFF"/>
                </a:highlight>
              </a:rPr>
              <a:t>hydrodynamicModelForecast</a:t>
            </a:r>
            <a:r>
              <a:rPr lang="en-GB" sz="600" dirty="0">
                <a:solidFill>
                  <a:srgbClr val="000096"/>
                </a:solidFill>
                <a:highlight>
                  <a:srgbClr val="FFFFFF"/>
                </a:highlight>
              </a:rPr>
              <a:t>&lt;/S111XC:typeOfCurrentData&gt;</a:t>
            </a:r>
            <a:br>
              <a:rPr lang="en-GB" sz="600" dirty="0">
                <a:solidFill>
                  <a:srgbClr val="000000"/>
                </a:solidFill>
                <a:highlight>
                  <a:srgbClr val="FFFFFF"/>
                </a:highlight>
              </a:rPr>
            </a:br>
            <a:r>
              <a:rPr lang="en-GB" sz="600" dirty="0">
                <a:solidFill>
                  <a:srgbClr val="000000"/>
                </a:solidFill>
                <a:highlight>
                  <a:srgbClr val="FFFFFF"/>
                </a:highlight>
              </a:rPr>
              <a:t>            </a:t>
            </a:r>
            <a:r>
              <a:rPr lang="en-GB" sz="600" dirty="0">
                <a:solidFill>
                  <a:srgbClr val="000096"/>
                </a:solidFill>
                <a:highlight>
                  <a:srgbClr val="FFFFFF"/>
                </a:highlight>
              </a:rPr>
              <a:t>&lt;S111XC:dataCodingFormat&gt;</a:t>
            </a:r>
            <a:r>
              <a:rPr lang="en-GB" sz="600" dirty="0" err="1">
                <a:solidFill>
                  <a:srgbClr val="000000"/>
                </a:solidFill>
                <a:highlight>
                  <a:srgbClr val="FFFFFF"/>
                </a:highlight>
              </a:rPr>
              <a:t>regularGrid</a:t>
            </a:r>
            <a:r>
              <a:rPr lang="en-GB" sz="600" dirty="0">
                <a:solidFill>
                  <a:srgbClr val="000096"/>
                </a:solidFill>
                <a:highlight>
                  <a:srgbClr val="FFFFFF"/>
                </a:highlight>
              </a:rPr>
              <a:t>&lt;/S111XC:dataCodingFormat&gt;</a:t>
            </a:r>
            <a:br>
              <a:rPr lang="en-GB" sz="600" dirty="0">
                <a:solidFill>
                  <a:srgbClr val="000000"/>
                </a:solidFill>
                <a:highlight>
                  <a:srgbClr val="FFFFFF"/>
                </a:highlight>
              </a:rPr>
            </a:br>
            <a:r>
              <a:rPr lang="en-GB" sz="600" dirty="0">
                <a:solidFill>
                  <a:srgbClr val="000000"/>
                </a:solidFill>
                <a:highlight>
                  <a:srgbClr val="FFFFFF"/>
                </a:highlight>
              </a:rPr>
              <a:t>            </a:t>
            </a:r>
            <a:r>
              <a:rPr lang="en-GB" sz="600" dirty="0">
                <a:solidFill>
                  <a:srgbClr val="000096"/>
                </a:solidFill>
                <a:highlight>
                  <a:srgbClr val="FFFFFF"/>
                </a:highlight>
              </a:rPr>
              <a:t>&lt;S111XC:methodCurrentsProduct&gt;</a:t>
            </a:r>
            <a:r>
              <a:rPr lang="en-GB" sz="600" dirty="0" err="1">
                <a:solidFill>
                  <a:srgbClr val="000000"/>
                </a:solidFill>
                <a:highlight>
                  <a:srgbClr val="FFFFFF"/>
                </a:highlight>
              </a:rPr>
              <a:t>ROMS_Hydrodynamic_Model_Forecasts</a:t>
            </a:r>
            <a:r>
              <a:rPr lang="en-GB" sz="600" dirty="0">
                <a:solidFill>
                  <a:srgbClr val="000096"/>
                </a:solidFill>
                <a:highlight>
                  <a:srgbClr val="FFFFFF"/>
                </a:highlight>
              </a:rPr>
              <a:t>&lt;/S111XC:methodCurrentsProduct&gt;</a:t>
            </a:r>
            <a:br>
              <a:rPr lang="en-GB" sz="600" dirty="0">
                <a:solidFill>
                  <a:srgbClr val="000000"/>
                </a:solidFill>
                <a:highlight>
                  <a:srgbClr val="FFFFFF"/>
                </a:highlight>
              </a:rPr>
            </a:br>
            <a:r>
              <a:rPr lang="en-GB" sz="600" dirty="0">
                <a:solidFill>
                  <a:srgbClr val="000000"/>
                </a:solidFill>
                <a:highlight>
                  <a:srgbClr val="FFFFFF"/>
                </a:highlight>
              </a:rPr>
              <a:t>            </a:t>
            </a:r>
            <a:r>
              <a:rPr lang="en-GB" sz="600" dirty="0">
                <a:solidFill>
                  <a:srgbClr val="000096"/>
                </a:solidFill>
                <a:highlight>
                  <a:srgbClr val="FFFFFF"/>
                </a:highlight>
              </a:rPr>
              <a:t>&lt;S111XC:minDatasetCurrentSpeed&gt;</a:t>
            </a:r>
            <a:r>
              <a:rPr lang="en-GB" sz="600" dirty="0">
                <a:solidFill>
                  <a:srgbClr val="000000"/>
                </a:solidFill>
                <a:highlight>
                  <a:srgbClr val="FFFFFF"/>
                </a:highlight>
              </a:rPr>
              <a:t>0.0</a:t>
            </a:r>
            <a:r>
              <a:rPr lang="en-GB" sz="600" dirty="0">
                <a:solidFill>
                  <a:srgbClr val="000096"/>
                </a:solidFill>
                <a:highlight>
                  <a:srgbClr val="FFFFFF"/>
                </a:highlight>
              </a:rPr>
              <a:t>&lt;/S111XC:minDatasetCurrentSpeed&gt;</a:t>
            </a:r>
            <a:br>
              <a:rPr lang="en-GB" sz="600" dirty="0">
                <a:solidFill>
                  <a:srgbClr val="000000"/>
                </a:solidFill>
                <a:highlight>
                  <a:srgbClr val="FFFFFF"/>
                </a:highlight>
              </a:rPr>
            </a:br>
            <a:r>
              <a:rPr lang="en-GB" sz="600" dirty="0">
                <a:solidFill>
                  <a:srgbClr val="000000"/>
                </a:solidFill>
                <a:highlight>
                  <a:srgbClr val="FFFFFF"/>
                </a:highlight>
              </a:rPr>
              <a:t>            </a:t>
            </a:r>
            <a:r>
              <a:rPr lang="en-GB" sz="600" dirty="0">
                <a:solidFill>
                  <a:srgbClr val="000096"/>
                </a:solidFill>
                <a:highlight>
                  <a:srgbClr val="FFFFFF"/>
                </a:highlight>
              </a:rPr>
              <a:t>&lt;S111XC:maxDatasetCurrentSpeed&gt;</a:t>
            </a:r>
            <a:r>
              <a:rPr lang="en-GB" sz="600" dirty="0">
                <a:solidFill>
                  <a:srgbClr val="000000"/>
                </a:solidFill>
                <a:highlight>
                  <a:srgbClr val="FFFFFF"/>
                </a:highlight>
              </a:rPr>
              <a:t>0.98</a:t>
            </a:r>
            <a:r>
              <a:rPr lang="en-GB" sz="600" dirty="0">
                <a:solidFill>
                  <a:srgbClr val="000096"/>
                </a:solidFill>
                <a:highlight>
                  <a:srgbClr val="FFFFFF"/>
                </a:highlight>
              </a:rPr>
              <a:t>&lt;/S111XC:maxDatasetCurrentSpeed&gt;</a:t>
            </a:r>
            <a:br>
              <a:rPr lang="en-GB" sz="600" dirty="0">
                <a:solidFill>
                  <a:srgbClr val="000000"/>
                </a:solidFill>
                <a:highlight>
                  <a:srgbClr val="FFFFFF"/>
                </a:highlight>
              </a:rPr>
            </a:br>
            <a:r>
              <a:rPr lang="en-GB" sz="600" dirty="0">
                <a:solidFill>
                  <a:srgbClr val="000000"/>
                </a:solidFill>
                <a:highlight>
                  <a:srgbClr val="FFFFFF"/>
                </a:highlight>
              </a:rPr>
              <a:t>        </a:t>
            </a:r>
            <a:r>
              <a:rPr lang="en-GB" sz="600" dirty="0">
                <a:solidFill>
                  <a:srgbClr val="000096"/>
                </a:solidFill>
                <a:highlight>
                  <a:srgbClr val="FFFFFF"/>
                </a:highlight>
              </a:rPr>
              <a:t>&lt;/S111_DatasetDiscoveryMetadata&gt;</a:t>
            </a:r>
            <a:endParaRPr lang="en-GB" sz="600" dirty="0"/>
          </a:p>
        </p:txBody>
      </p:sp>
      <p:sp>
        <p:nvSpPr>
          <p:cNvPr id="6" name="Rectangle 5">
            <a:extLst>
              <a:ext uri="{FF2B5EF4-FFF2-40B4-BE49-F238E27FC236}">
                <a16:creationId xmlns:a16="http://schemas.microsoft.com/office/drawing/2014/main" id="{4271F481-7FE1-46FF-ABE7-9C58F69A2CE2}"/>
              </a:ext>
            </a:extLst>
          </p:cNvPr>
          <p:cNvSpPr/>
          <p:nvPr/>
        </p:nvSpPr>
        <p:spPr>
          <a:xfrm>
            <a:off x="8878111" y="3956446"/>
            <a:ext cx="1785339" cy="1115971"/>
          </a:xfrm>
          <a:prstGeom prst="rect">
            <a:avLst/>
          </a:prstGeom>
          <a:solidFill>
            <a:schemeClr val="bg1"/>
          </a:solidFill>
          <a:ln w="9525"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sz="1400" dirty="0"/>
              <a:t>S-111 Surface Currents Metadata.</a:t>
            </a:r>
          </a:p>
        </p:txBody>
      </p:sp>
    </p:spTree>
    <p:extLst>
      <p:ext uri="{BB962C8B-B14F-4D97-AF65-F5344CB8AC3E}">
        <p14:creationId xmlns:p14="http://schemas.microsoft.com/office/powerpoint/2010/main" val="2073211515"/>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B122FF-A116-4F5E-BE13-0B37CBBE669E}"/>
              </a:ext>
            </a:extLst>
          </p:cNvPr>
          <p:cNvSpPr>
            <a:spLocks noGrp="1"/>
          </p:cNvSpPr>
          <p:nvPr>
            <p:ph idx="1"/>
          </p:nvPr>
        </p:nvSpPr>
        <p:spPr/>
        <p:txBody>
          <a:bodyPr>
            <a:normAutofit/>
          </a:bodyPr>
          <a:lstStyle/>
          <a:p>
            <a:pPr>
              <a:lnSpc>
                <a:spcPct val="110000"/>
              </a:lnSpc>
            </a:pPr>
            <a:r>
              <a:rPr lang="en-GB"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“Using the IHO’s S-100 framework as a representation of data content and modelling, execute an OGC API reference implementation of S-100 metadata and S-128 content for advanced dataset discovery”</a:t>
            </a:r>
          </a:p>
          <a:p>
            <a:pPr marL="0" indent="0">
              <a:lnSpc>
                <a:spcPct val="110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0000"/>
              </a:lnSpc>
              <a:spcAft>
                <a:spcPts val="800"/>
              </a:spcAft>
              <a:tabLst>
                <a:tab pos="457200" algn="l"/>
              </a:tabLst>
            </a:pPr>
            <a:r>
              <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objectives of the research are: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085850" lvl="2" indent="-285750" algn="just">
              <a:lnSpc>
                <a:spcPct val="110000"/>
              </a:lnSpc>
              <a:tabLst>
                <a:tab pos="457200" algn="l"/>
              </a:tabLst>
            </a:pPr>
            <a:r>
              <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Demonstrate how IHO S-100 marine data can be discovered using existing OGC API Records methodologies and the ISO 19115 metadata embedded in S-100 datasets and service discovery metadata within ISO S-128.</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085850" lvl="2" indent="-285750" algn="just">
              <a:lnSpc>
                <a:spcPct val="110000"/>
              </a:lnSpc>
              <a:tabLst>
                <a:tab pos="457200" algn="l"/>
              </a:tabLst>
            </a:pPr>
            <a:r>
              <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Setup a testbed for a region with multiple S-100 datasets and service definitions in S-128 and provide dataset discoverability services using OGC API methodologies.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085850" lvl="2" indent="-285750" algn="just">
              <a:lnSpc>
                <a:spcPct val="110000"/>
              </a:lnSpc>
              <a:tabLst>
                <a:tab pos="457200" algn="l"/>
              </a:tabLst>
            </a:pPr>
            <a:r>
              <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Feedback to the OGC community, primarily through OGC MDWG, and IHO and through the upcoming revision to S-100 (edition 5.0.0) on any modifications to the standards base to more easily enable interoperability between the two frameworks.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085850" lvl="2" indent="-285750" algn="just">
              <a:lnSpc>
                <a:spcPct val="110000"/>
              </a:lnSpc>
              <a:spcAft>
                <a:spcPts val="800"/>
              </a:spcAft>
              <a:tabLst>
                <a:tab pos="457200" algn="l"/>
              </a:tabLst>
            </a:pPr>
            <a:r>
              <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Produce a documented initial approach detailing how the discoverability elements can be used as a prototype to develop full OGC/IHO interoperability and the potential for such interoperability.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endParaRPr lang="en-GB" dirty="0"/>
          </a:p>
        </p:txBody>
      </p:sp>
    </p:spTree>
    <p:extLst>
      <p:ext uri="{BB962C8B-B14F-4D97-AF65-F5344CB8AC3E}">
        <p14:creationId xmlns:p14="http://schemas.microsoft.com/office/powerpoint/2010/main" val="1644881724"/>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70590E-5DAE-4387-BD24-69578C71C54F}"/>
              </a:ext>
            </a:extLst>
          </p:cNvPr>
          <p:cNvSpPr>
            <a:spLocks noGrp="1"/>
          </p:cNvSpPr>
          <p:nvPr>
            <p:ph idx="1"/>
          </p:nvPr>
        </p:nvSpPr>
        <p:spPr>
          <a:xfrm>
            <a:off x="980036" y="1140383"/>
            <a:ext cx="9033858" cy="1525943"/>
          </a:xfrm>
          <a:ln>
            <a:solidFill>
              <a:srgbClr val="C00000"/>
            </a:solidFill>
          </a:ln>
        </p:spPr>
        <p:txBody>
          <a:bodyPr>
            <a:normAutofit fontScale="85000" lnSpcReduction="10000"/>
          </a:bodyPr>
          <a:lstStyle/>
          <a:p>
            <a:r>
              <a:rPr lang="en-GB" dirty="0"/>
              <a:t>The objective is to make IHO marine geospatial metadata available through OGC API Records</a:t>
            </a:r>
          </a:p>
          <a:p>
            <a:r>
              <a:rPr lang="en-GB" dirty="0"/>
              <a:t>OGC API Records (draft) is an extension of OGC API Common with metadata specific elements within the API structure.</a:t>
            </a:r>
          </a:p>
        </p:txBody>
      </p:sp>
      <p:sp>
        <p:nvSpPr>
          <p:cNvPr id="3" name="TextBox 2">
            <a:extLst>
              <a:ext uri="{FF2B5EF4-FFF2-40B4-BE49-F238E27FC236}">
                <a16:creationId xmlns:a16="http://schemas.microsoft.com/office/drawing/2014/main" id="{0C3E47D1-6E51-4A34-96CB-DC46005B806E}"/>
              </a:ext>
            </a:extLst>
          </p:cNvPr>
          <p:cNvSpPr txBox="1"/>
          <p:nvPr/>
        </p:nvSpPr>
        <p:spPr>
          <a:xfrm>
            <a:off x="146231" y="213653"/>
            <a:ext cx="271099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CA" sz="3200" dirty="0">
                <a:solidFill>
                  <a:srgbClr val="C00000"/>
                </a:solidFill>
                <a:effectLst>
                  <a:outerShdw blurRad="38100" dist="38100" dir="2700000" algn="tl">
                    <a:srgbClr val="000000">
                      <a:alpha val="43137"/>
                    </a:srgbClr>
                  </a:outerShdw>
                </a:effectLst>
                <a:latin typeface="Arial" pitchFamily="34" charset="0"/>
                <a:cs typeface="Arial" pitchFamily="34" charset="0"/>
              </a:rPr>
              <a:t>The approach</a:t>
            </a:r>
            <a:endParaRPr kumimoji="0" lang="en-CA" sz="3200" b="0"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4" name="Rectangle 3">
            <a:extLst>
              <a:ext uri="{FF2B5EF4-FFF2-40B4-BE49-F238E27FC236}">
                <a16:creationId xmlns:a16="http://schemas.microsoft.com/office/drawing/2014/main" id="{DD84BD96-44A4-415D-BC64-F673A6B19DCD}"/>
              </a:ext>
            </a:extLst>
          </p:cNvPr>
          <p:cNvSpPr/>
          <p:nvPr/>
        </p:nvSpPr>
        <p:spPr>
          <a:xfrm>
            <a:off x="3235824" y="3693773"/>
            <a:ext cx="841572" cy="695915"/>
          </a:xfrm>
          <a:prstGeom prst="rect">
            <a:avLst/>
          </a:prstGeom>
          <a:solidFill>
            <a:schemeClr val="bg1"/>
          </a:solidFill>
          <a:ln w="9525"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dirty="0"/>
              <a:t>data</a:t>
            </a:r>
          </a:p>
        </p:txBody>
      </p:sp>
      <p:sp>
        <p:nvSpPr>
          <p:cNvPr id="5" name="Rectangle 4">
            <a:extLst>
              <a:ext uri="{FF2B5EF4-FFF2-40B4-BE49-F238E27FC236}">
                <a16:creationId xmlns:a16="http://schemas.microsoft.com/office/drawing/2014/main" id="{2A94C0CD-9F63-46A5-9D3B-C25A97C4CE33}"/>
              </a:ext>
            </a:extLst>
          </p:cNvPr>
          <p:cNvSpPr/>
          <p:nvPr/>
        </p:nvSpPr>
        <p:spPr>
          <a:xfrm>
            <a:off x="1227651" y="3693773"/>
            <a:ext cx="841572" cy="695915"/>
          </a:xfrm>
          <a:prstGeom prst="rect">
            <a:avLst/>
          </a:prstGeom>
          <a:solidFill>
            <a:schemeClr val="bg1"/>
          </a:solidFill>
          <a:ln w="9525"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dirty="0"/>
              <a:t>data</a:t>
            </a:r>
          </a:p>
        </p:txBody>
      </p:sp>
      <p:cxnSp>
        <p:nvCxnSpPr>
          <p:cNvPr id="7" name="Straight Arrow Connector 6">
            <a:extLst>
              <a:ext uri="{FF2B5EF4-FFF2-40B4-BE49-F238E27FC236}">
                <a16:creationId xmlns:a16="http://schemas.microsoft.com/office/drawing/2014/main" id="{B2368424-BE20-45EA-9CDC-2E81869E965C}"/>
              </a:ext>
            </a:extLst>
          </p:cNvPr>
          <p:cNvCxnSpPr>
            <a:stCxn id="5" idx="3"/>
            <a:endCxn id="4" idx="1"/>
          </p:cNvCxnSpPr>
          <p:nvPr/>
        </p:nvCxnSpPr>
        <p:spPr>
          <a:xfrm>
            <a:off x="2069223" y="4041731"/>
            <a:ext cx="1166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0D55DEE-5120-480E-80FD-2E19090F631D}"/>
              </a:ext>
            </a:extLst>
          </p:cNvPr>
          <p:cNvSpPr txBox="1"/>
          <p:nvPr/>
        </p:nvSpPr>
        <p:spPr>
          <a:xfrm>
            <a:off x="2267641" y="3746371"/>
            <a:ext cx="769763" cy="369332"/>
          </a:xfrm>
          <a:prstGeom prst="rect">
            <a:avLst/>
          </a:prstGeom>
          <a:noFill/>
        </p:spPr>
        <p:txBody>
          <a:bodyPr wrap="none" rtlCol="0">
            <a:spAutoFit/>
          </a:bodyPr>
          <a:lstStyle/>
          <a:p>
            <a:r>
              <a:rPr lang="en-GB" dirty="0"/>
              <a:t>about</a:t>
            </a:r>
          </a:p>
        </p:txBody>
      </p:sp>
      <p:sp>
        <p:nvSpPr>
          <p:cNvPr id="10" name="TextBox 9">
            <a:extLst>
              <a:ext uri="{FF2B5EF4-FFF2-40B4-BE49-F238E27FC236}">
                <a16:creationId xmlns:a16="http://schemas.microsoft.com/office/drawing/2014/main" id="{D541343B-2081-4ED9-A9ED-61DDF40A09AE}"/>
              </a:ext>
            </a:extLst>
          </p:cNvPr>
          <p:cNvSpPr txBox="1"/>
          <p:nvPr/>
        </p:nvSpPr>
        <p:spPr>
          <a:xfrm>
            <a:off x="449691" y="3229359"/>
            <a:ext cx="4305987" cy="369332"/>
          </a:xfrm>
          <a:prstGeom prst="rect">
            <a:avLst/>
          </a:prstGeom>
          <a:noFill/>
        </p:spPr>
        <p:txBody>
          <a:bodyPr wrap="none" rtlCol="0">
            <a:spAutoFit/>
          </a:bodyPr>
          <a:lstStyle/>
          <a:p>
            <a:r>
              <a:rPr lang="en-GB" dirty="0"/>
              <a:t>What is metadata? It’s “data about data”</a:t>
            </a:r>
          </a:p>
        </p:txBody>
      </p:sp>
      <p:sp>
        <p:nvSpPr>
          <p:cNvPr id="11" name="TextBox 10">
            <a:extLst>
              <a:ext uri="{FF2B5EF4-FFF2-40B4-BE49-F238E27FC236}">
                <a16:creationId xmlns:a16="http://schemas.microsoft.com/office/drawing/2014/main" id="{C919517C-EB07-4053-BA25-7766BF7AB603}"/>
              </a:ext>
            </a:extLst>
          </p:cNvPr>
          <p:cNvSpPr txBox="1"/>
          <p:nvPr/>
        </p:nvSpPr>
        <p:spPr>
          <a:xfrm>
            <a:off x="6059606" y="3243080"/>
            <a:ext cx="4696291" cy="1200329"/>
          </a:xfrm>
          <a:prstGeom prst="rect">
            <a:avLst/>
          </a:prstGeom>
          <a:noFill/>
        </p:spPr>
        <p:txBody>
          <a:bodyPr wrap="square" rtlCol="0">
            <a:spAutoFit/>
          </a:bodyPr>
          <a:lstStyle/>
          <a:p>
            <a:r>
              <a:rPr lang="en-GB" dirty="0"/>
              <a:t>OGC reflects this by making the API methodology for describing metadata (records) an extension of  the API for data content itself…</a:t>
            </a:r>
          </a:p>
        </p:txBody>
      </p:sp>
      <p:sp>
        <p:nvSpPr>
          <p:cNvPr id="12" name="TextBox 11">
            <a:extLst>
              <a:ext uri="{FF2B5EF4-FFF2-40B4-BE49-F238E27FC236}">
                <a16:creationId xmlns:a16="http://schemas.microsoft.com/office/drawing/2014/main" id="{EC7D565B-5C00-43F3-BFAE-99569A9D026C}"/>
              </a:ext>
            </a:extLst>
          </p:cNvPr>
          <p:cNvSpPr txBox="1"/>
          <p:nvPr/>
        </p:nvSpPr>
        <p:spPr>
          <a:xfrm>
            <a:off x="5674061" y="5020163"/>
            <a:ext cx="5656895" cy="1169551"/>
          </a:xfrm>
          <a:prstGeom prst="rect">
            <a:avLst/>
          </a:prstGeom>
          <a:noFill/>
        </p:spPr>
        <p:txBody>
          <a:bodyPr wrap="square" rtlCol="0">
            <a:spAutoFit/>
          </a:bodyPr>
          <a:lstStyle/>
          <a:p>
            <a:r>
              <a:rPr lang="en-GB" sz="1400" dirty="0"/>
              <a:t>IHO Standards don’t do it this way… </a:t>
            </a:r>
          </a:p>
          <a:p>
            <a:pPr marL="285750" indent="-285750">
              <a:buFont typeface="Arial" panose="020B0604020202020204" pitchFamily="34" charset="0"/>
              <a:buChar char="•"/>
            </a:pPr>
            <a:r>
              <a:rPr lang="en-GB" sz="1400" dirty="0"/>
              <a:t>Metadata is encoded in XML using ISO templates (for 19115)</a:t>
            </a:r>
          </a:p>
          <a:p>
            <a:pPr marL="285750" indent="-285750">
              <a:buFont typeface="Arial" panose="020B0604020202020204" pitchFamily="34" charset="0"/>
              <a:buChar char="•"/>
            </a:pPr>
            <a:r>
              <a:rPr lang="en-GB" sz="1400" dirty="0"/>
              <a:t>Data Content is modelled using the S-100 General Feature Model and described using S-100’s Feature Catalogue (XML)</a:t>
            </a:r>
          </a:p>
          <a:p>
            <a:pPr marL="285750" indent="-285750">
              <a:buFont typeface="Arial" panose="020B0604020202020204" pitchFamily="34" charset="0"/>
              <a:buChar char="•"/>
            </a:pPr>
            <a:r>
              <a:rPr lang="en-GB" sz="1400" dirty="0"/>
              <a:t>They’re both XML but stem from different models.</a:t>
            </a:r>
          </a:p>
        </p:txBody>
      </p:sp>
    </p:spTree>
    <p:extLst>
      <p:ext uri="{BB962C8B-B14F-4D97-AF65-F5344CB8AC3E}">
        <p14:creationId xmlns:p14="http://schemas.microsoft.com/office/powerpoint/2010/main" val="3091423718"/>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70590E-5DAE-4387-BD24-69578C71C54F}"/>
              </a:ext>
            </a:extLst>
          </p:cNvPr>
          <p:cNvSpPr>
            <a:spLocks noGrp="1"/>
          </p:cNvSpPr>
          <p:nvPr>
            <p:ph idx="1"/>
          </p:nvPr>
        </p:nvSpPr>
        <p:spPr>
          <a:xfrm>
            <a:off x="980036" y="1140383"/>
            <a:ext cx="9033858" cy="1525943"/>
          </a:xfrm>
        </p:spPr>
        <p:txBody>
          <a:bodyPr>
            <a:normAutofit/>
          </a:bodyPr>
          <a:lstStyle/>
          <a:p>
            <a:r>
              <a:rPr lang="en-GB" dirty="0"/>
              <a:t>The objective is to make metadata available through OGC API Records</a:t>
            </a:r>
          </a:p>
          <a:p>
            <a:r>
              <a:rPr lang="en-GB" dirty="0"/>
              <a:t>OGC API Records (draft) is an extension of OGC API Common with metadata specific elements within the API structure.</a:t>
            </a:r>
          </a:p>
        </p:txBody>
      </p:sp>
      <p:sp>
        <p:nvSpPr>
          <p:cNvPr id="3" name="TextBox 2">
            <a:extLst>
              <a:ext uri="{FF2B5EF4-FFF2-40B4-BE49-F238E27FC236}">
                <a16:creationId xmlns:a16="http://schemas.microsoft.com/office/drawing/2014/main" id="{0C3E47D1-6E51-4A34-96CB-DC46005B806E}"/>
              </a:ext>
            </a:extLst>
          </p:cNvPr>
          <p:cNvSpPr txBox="1"/>
          <p:nvPr/>
        </p:nvSpPr>
        <p:spPr>
          <a:xfrm>
            <a:off x="146231" y="213653"/>
            <a:ext cx="271099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CA" sz="3200" dirty="0">
                <a:solidFill>
                  <a:srgbClr val="C00000"/>
                </a:solidFill>
                <a:effectLst>
                  <a:outerShdw blurRad="38100" dist="38100" dir="2700000" algn="tl">
                    <a:srgbClr val="000000">
                      <a:alpha val="43137"/>
                    </a:srgbClr>
                  </a:outerShdw>
                </a:effectLst>
                <a:latin typeface="Arial" pitchFamily="34" charset="0"/>
                <a:cs typeface="Arial" pitchFamily="34" charset="0"/>
              </a:rPr>
              <a:t>The approach</a:t>
            </a:r>
            <a:endParaRPr kumimoji="0" lang="en-CA" sz="3200" b="0"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4" name="Rectangle 3">
            <a:extLst>
              <a:ext uri="{FF2B5EF4-FFF2-40B4-BE49-F238E27FC236}">
                <a16:creationId xmlns:a16="http://schemas.microsoft.com/office/drawing/2014/main" id="{DD84BD96-44A4-415D-BC64-F673A6B19DCD}"/>
              </a:ext>
            </a:extLst>
          </p:cNvPr>
          <p:cNvSpPr/>
          <p:nvPr/>
        </p:nvSpPr>
        <p:spPr>
          <a:xfrm>
            <a:off x="3376851" y="4171445"/>
            <a:ext cx="841572" cy="695915"/>
          </a:xfrm>
          <a:prstGeom prst="rect">
            <a:avLst/>
          </a:prstGeom>
          <a:solidFill>
            <a:schemeClr val="bg1"/>
          </a:solidFill>
          <a:ln w="9525"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dirty="0"/>
              <a:t>data</a:t>
            </a:r>
          </a:p>
        </p:txBody>
      </p:sp>
      <p:sp>
        <p:nvSpPr>
          <p:cNvPr id="5" name="Rectangle 4">
            <a:extLst>
              <a:ext uri="{FF2B5EF4-FFF2-40B4-BE49-F238E27FC236}">
                <a16:creationId xmlns:a16="http://schemas.microsoft.com/office/drawing/2014/main" id="{2A94C0CD-9F63-46A5-9D3B-C25A97C4CE33}"/>
              </a:ext>
            </a:extLst>
          </p:cNvPr>
          <p:cNvSpPr/>
          <p:nvPr/>
        </p:nvSpPr>
        <p:spPr>
          <a:xfrm>
            <a:off x="1368678" y="4171445"/>
            <a:ext cx="841572" cy="695915"/>
          </a:xfrm>
          <a:prstGeom prst="rect">
            <a:avLst/>
          </a:prstGeom>
          <a:solidFill>
            <a:schemeClr val="bg1"/>
          </a:solidFill>
          <a:ln w="9525"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dirty="0"/>
              <a:t>data</a:t>
            </a:r>
          </a:p>
        </p:txBody>
      </p:sp>
      <p:cxnSp>
        <p:nvCxnSpPr>
          <p:cNvPr id="7" name="Straight Arrow Connector 6">
            <a:extLst>
              <a:ext uri="{FF2B5EF4-FFF2-40B4-BE49-F238E27FC236}">
                <a16:creationId xmlns:a16="http://schemas.microsoft.com/office/drawing/2014/main" id="{B2368424-BE20-45EA-9CDC-2E81869E965C}"/>
              </a:ext>
            </a:extLst>
          </p:cNvPr>
          <p:cNvCxnSpPr>
            <a:stCxn id="5" idx="3"/>
            <a:endCxn id="4" idx="1"/>
          </p:cNvCxnSpPr>
          <p:nvPr/>
        </p:nvCxnSpPr>
        <p:spPr>
          <a:xfrm>
            <a:off x="2210250" y="4519403"/>
            <a:ext cx="1166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0D55DEE-5120-480E-80FD-2E19090F631D}"/>
              </a:ext>
            </a:extLst>
          </p:cNvPr>
          <p:cNvSpPr txBox="1"/>
          <p:nvPr/>
        </p:nvSpPr>
        <p:spPr>
          <a:xfrm>
            <a:off x="2408668" y="4224043"/>
            <a:ext cx="769763" cy="369332"/>
          </a:xfrm>
          <a:prstGeom prst="rect">
            <a:avLst/>
          </a:prstGeom>
          <a:noFill/>
        </p:spPr>
        <p:txBody>
          <a:bodyPr wrap="none" rtlCol="0">
            <a:spAutoFit/>
          </a:bodyPr>
          <a:lstStyle/>
          <a:p>
            <a:r>
              <a:rPr lang="en-GB" dirty="0"/>
              <a:t>about</a:t>
            </a:r>
          </a:p>
        </p:txBody>
      </p:sp>
      <p:sp>
        <p:nvSpPr>
          <p:cNvPr id="10" name="TextBox 9">
            <a:extLst>
              <a:ext uri="{FF2B5EF4-FFF2-40B4-BE49-F238E27FC236}">
                <a16:creationId xmlns:a16="http://schemas.microsoft.com/office/drawing/2014/main" id="{D541343B-2081-4ED9-A9ED-61DDF40A09AE}"/>
              </a:ext>
            </a:extLst>
          </p:cNvPr>
          <p:cNvSpPr txBox="1"/>
          <p:nvPr/>
        </p:nvSpPr>
        <p:spPr>
          <a:xfrm>
            <a:off x="590718" y="3707031"/>
            <a:ext cx="4305987" cy="369332"/>
          </a:xfrm>
          <a:prstGeom prst="rect">
            <a:avLst/>
          </a:prstGeom>
          <a:noFill/>
        </p:spPr>
        <p:txBody>
          <a:bodyPr wrap="none" rtlCol="0">
            <a:spAutoFit/>
          </a:bodyPr>
          <a:lstStyle/>
          <a:p>
            <a:r>
              <a:rPr lang="en-GB" dirty="0"/>
              <a:t>What is metadata? It’s “data about data”</a:t>
            </a:r>
          </a:p>
        </p:txBody>
      </p:sp>
      <p:sp>
        <p:nvSpPr>
          <p:cNvPr id="11" name="TextBox 10">
            <a:extLst>
              <a:ext uri="{FF2B5EF4-FFF2-40B4-BE49-F238E27FC236}">
                <a16:creationId xmlns:a16="http://schemas.microsoft.com/office/drawing/2014/main" id="{C919517C-EB07-4053-BA25-7766BF7AB603}"/>
              </a:ext>
            </a:extLst>
          </p:cNvPr>
          <p:cNvSpPr txBox="1"/>
          <p:nvPr/>
        </p:nvSpPr>
        <p:spPr>
          <a:xfrm>
            <a:off x="5378659" y="2751825"/>
            <a:ext cx="4696291" cy="1200329"/>
          </a:xfrm>
          <a:prstGeom prst="rect">
            <a:avLst/>
          </a:prstGeom>
          <a:noFill/>
        </p:spPr>
        <p:txBody>
          <a:bodyPr wrap="square" rtlCol="0">
            <a:spAutoFit/>
          </a:bodyPr>
          <a:lstStyle/>
          <a:p>
            <a:r>
              <a:rPr lang="en-GB" dirty="0"/>
              <a:t>OGC reflects this by making the API methodology for describing metadata (records) an extension of  the API for data content itself…</a:t>
            </a:r>
          </a:p>
        </p:txBody>
      </p:sp>
      <p:sp>
        <p:nvSpPr>
          <p:cNvPr id="12" name="TextBox 11">
            <a:extLst>
              <a:ext uri="{FF2B5EF4-FFF2-40B4-BE49-F238E27FC236}">
                <a16:creationId xmlns:a16="http://schemas.microsoft.com/office/drawing/2014/main" id="{EC7D565B-5C00-43F3-BFAE-99569A9D026C}"/>
              </a:ext>
            </a:extLst>
          </p:cNvPr>
          <p:cNvSpPr txBox="1"/>
          <p:nvPr/>
        </p:nvSpPr>
        <p:spPr>
          <a:xfrm>
            <a:off x="6242718" y="4224043"/>
            <a:ext cx="5656895" cy="2031325"/>
          </a:xfrm>
          <a:prstGeom prst="rect">
            <a:avLst/>
          </a:prstGeom>
          <a:noFill/>
        </p:spPr>
        <p:txBody>
          <a:bodyPr wrap="square" rtlCol="0">
            <a:spAutoFit/>
          </a:bodyPr>
          <a:lstStyle/>
          <a:p>
            <a:r>
              <a:rPr lang="en-GB" dirty="0"/>
              <a:t>IHO Standards don’t do it this way… </a:t>
            </a:r>
          </a:p>
          <a:p>
            <a:pPr marL="285750" indent="-285750">
              <a:buFont typeface="Arial" panose="020B0604020202020204" pitchFamily="34" charset="0"/>
              <a:buChar char="•"/>
            </a:pPr>
            <a:r>
              <a:rPr lang="en-GB" dirty="0"/>
              <a:t>Metadata is encoded in XML using ISO templates (for 19115)</a:t>
            </a:r>
          </a:p>
          <a:p>
            <a:pPr marL="285750" indent="-285750">
              <a:buFont typeface="Arial" panose="020B0604020202020204" pitchFamily="34" charset="0"/>
              <a:buChar char="•"/>
            </a:pPr>
            <a:r>
              <a:rPr lang="en-GB" dirty="0"/>
              <a:t>Data Content is modelled using the S-100 General Feature Model and described using S-100’s Feature Catalogue (XML)</a:t>
            </a:r>
          </a:p>
          <a:p>
            <a:pPr marL="285750" indent="-285750">
              <a:buFont typeface="Arial" panose="020B0604020202020204" pitchFamily="34" charset="0"/>
              <a:buChar char="•"/>
            </a:pPr>
            <a:r>
              <a:rPr lang="en-GB" dirty="0"/>
              <a:t>They’re both XML but stem from different models.</a:t>
            </a:r>
          </a:p>
        </p:txBody>
      </p:sp>
    </p:spTree>
    <p:extLst>
      <p:ext uri="{BB962C8B-B14F-4D97-AF65-F5344CB8AC3E}">
        <p14:creationId xmlns:p14="http://schemas.microsoft.com/office/powerpoint/2010/main" val="571775539"/>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85021A-6464-45BD-B0B1-B00D8498E512}"/>
              </a:ext>
            </a:extLst>
          </p:cNvPr>
          <p:cNvSpPr txBox="1"/>
          <p:nvPr/>
        </p:nvSpPr>
        <p:spPr>
          <a:xfrm>
            <a:off x="146231" y="213653"/>
            <a:ext cx="515076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CA" sz="3200" dirty="0">
                <a:solidFill>
                  <a:srgbClr val="C00000"/>
                </a:solidFill>
                <a:effectLst>
                  <a:outerShdw blurRad="38100" dist="38100" dir="2700000" algn="tl">
                    <a:srgbClr val="000000">
                      <a:alpha val="43137"/>
                    </a:srgbClr>
                  </a:outerShdw>
                </a:effectLst>
                <a:latin typeface="Arial" pitchFamily="34" charset="0"/>
                <a:cs typeface="Arial" pitchFamily="34" charset="0"/>
              </a:rPr>
              <a:t>Defining Data in IHO S-100</a:t>
            </a:r>
            <a:endParaRPr kumimoji="0" lang="en-CA" sz="3200" b="0"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4" name="TextBox 3">
            <a:extLst>
              <a:ext uri="{FF2B5EF4-FFF2-40B4-BE49-F238E27FC236}">
                <a16:creationId xmlns:a16="http://schemas.microsoft.com/office/drawing/2014/main" id="{4D4B7D1E-10D5-49AD-9E6E-300F1715493A}"/>
              </a:ext>
            </a:extLst>
          </p:cNvPr>
          <p:cNvSpPr txBox="1"/>
          <p:nvPr/>
        </p:nvSpPr>
        <p:spPr>
          <a:xfrm>
            <a:off x="205511" y="1514223"/>
            <a:ext cx="6617637" cy="45774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400" dirty="0"/>
              <a:t>Data structures are defined using a restricted set of UML primitives (defined in the framework) and building an application schema.</a:t>
            </a:r>
          </a:p>
          <a:p>
            <a:pPr marL="285750" indent="-285750">
              <a:lnSpc>
                <a:spcPct val="150000"/>
              </a:lnSpc>
              <a:buFont typeface="Arial" panose="020B0604020202020204" pitchFamily="34" charset="0"/>
              <a:buChar char="•"/>
            </a:pPr>
            <a:r>
              <a:rPr lang="en-GB" sz="1400" dirty="0"/>
              <a:t>Then a Feature Catalogue is (manually) built from the Application Schema</a:t>
            </a:r>
          </a:p>
          <a:p>
            <a:pPr marL="285750" indent="-285750">
              <a:lnSpc>
                <a:spcPct val="150000"/>
              </a:lnSpc>
              <a:buFont typeface="Arial" panose="020B0604020202020204" pitchFamily="34" charset="0"/>
              <a:buChar char="•"/>
            </a:pPr>
            <a:r>
              <a:rPr lang="en-GB" sz="1400" dirty="0"/>
              <a:t>The Feature Catalogue is then used to define datasets which conform to the feature catalogue.</a:t>
            </a:r>
          </a:p>
          <a:p>
            <a:pPr marL="285750" indent="-285750">
              <a:lnSpc>
                <a:spcPct val="150000"/>
              </a:lnSpc>
              <a:buFont typeface="Arial" panose="020B0604020202020204" pitchFamily="34" charset="0"/>
              <a:buChar char="•"/>
            </a:pPr>
            <a:r>
              <a:rPr lang="en-GB" sz="1400" dirty="0"/>
              <a:t>Encodings can be either raster (HDF5) or Vector (ISO8211 or GML)</a:t>
            </a:r>
          </a:p>
          <a:p>
            <a:pPr marL="285750" indent="-285750">
              <a:lnSpc>
                <a:spcPct val="150000"/>
              </a:lnSpc>
              <a:buFont typeface="Arial" panose="020B0604020202020204" pitchFamily="34" charset="0"/>
              <a:buChar char="•"/>
            </a:pPr>
            <a:r>
              <a:rPr lang="en-GB" sz="1400" dirty="0"/>
              <a:t>Each product specification can extend the generic metadata with their own fields by extending the generic S-100 metadata XML Schema</a:t>
            </a:r>
          </a:p>
          <a:p>
            <a:pPr marL="285750" indent="-285750">
              <a:lnSpc>
                <a:spcPct val="150000"/>
              </a:lnSpc>
              <a:buFont typeface="Arial" panose="020B0604020202020204" pitchFamily="34" charset="0"/>
              <a:buChar char="•"/>
            </a:pPr>
            <a:endParaRPr lang="en-GB" sz="1400" dirty="0"/>
          </a:p>
          <a:p>
            <a:pPr marL="285750" indent="-285750">
              <a:lnSpc>
                <a:spcPct val="150000"/>
              </a:lnSpc>
              <a:buFont typeface="Arial" panose="020B0604020202020204" pitchFamily="34" charset="0"/>
              <a:buChar char="•"/>
            </a:pPr>
            <a:r>
              <a:rPr lang="en-GB" sz="1400" dirty="0"/>
              <a:t>Examples:</a:t>
            </a:r>
          </a:p>
          <a:p>
            <a:pPr marL="742950" lvl="1" indent="-285750">
              <a:lnSpc>
                <a:spcPct val="150000"/>
              </a:lnSpc>
              <a:buFont typeface="Arial" panose="020B0604020202020204" pitchFamily="34" charset="0"/>
              <a:buChar char="•"/>
            </a:pPr>
            <a:r>
              <a:rPr lang="en-GB" sz="1400" dirty="0"/>
              <a:t>S-101 – electronic charts</a:t>
            </a:r>
          </a:p>
          <a:p>
            <a:pPr marL="742950" lvl="1" indent="-285750">
              <a:lnSpc>
                <a:spcPct val="150000"/>
              </a:lnSpc>
              <a:buFont typeface="Arial" panose="020B0604020202020204" pitchFamily="34" charset="0"/>
              <a:buChar char="•"/>
            </a:pPr>
            <a:r>
              <a:rPr lang="en-GB" sz="1400" dirty="0"/>
              <a:t>S-102 – Dense </a:t>
            </a:r>
            <a:r>
              <a:rPr lang="en-GB" sz="1400" dirty="0" err="1"/>
              <a:t>Bathymettry</a:t>
            </a:r>
            <a:endParaRPr lang="en-GB" sz="1400" dirty="0"/>
          </a:p>
          <a:p>
            <a:pPr marL="742950" lvl="1" indent="-285750">
              <a:lnSpc>
                <a:spcPct val="150000"/>
              </a:lnSpc>
              <a:buFont typeface="Arial" panose="020B0604020202020204" pitchFamily="34" charset="0"/>
              <a:buChar char="•"/>
            </a:pPr>
            <a:r>
              <a:rPr lang="en-GB" sz="1400" dirty="0"/>
              <a:t>S-127 – Vessel Traffic Management</a:t>
            </a:r>
          </a:p>
          <a:p>
            <a:pPr marL="742950" lvl="1" indent="-285750">
              <a:lnSpc>
                <a:spcPct val="150000"/>
              </a:lnSpc>
              <a:buFont typeface="Arial" panose="020B0604020202020204" pitchFamily="34" charset="0"/>
              <a:buChar char="•"/>
            </a:pPr>
            <a:endParaRPr lang="en-GB" sz="1400" dirty="0"/>
          </a:p>
        </p:txBody>
      </p:sp>
      <p:pic>
        <p:nvPicPr>
          <p:cNvPr id="8" name="Picture 7">
            <a:extLst>
              <a:ext uri="{FF2B5EF4-FFF2-40B4-BE49-F238E27FC236}">
                <a16:creationId xmlns:a16="http://schemas.microsoft.com/office/drawing/2014/main" id="{B872A9C9-EFE7-45CC-A4CC-972361F0B3DF}"/>
              </a:ext>
            </a:extLst>
          </p:cNvPr>
          <p:cNvPicPr>
            <a:picLocks noChangeAspect="1"/>
          </p:cNvPicPr>
          <p:nvPr/>
        </p:nvPicPr>
        <p:blipFill>
          <a:blip r:embed="rId2"/>
          <a:stretch>
            <a:fillRect/>
          </a:stretch>
        </p:blipFill>
        <p:spPr>
          <a:xfrm>
            <a:off x="7015280" y="894170"/>
            <a:ext cx="4591976" cy="3182623"/>
          </a:xfrm>
          <a:prstGeom prst="rect">
            <a:avLst/>
          </a:prstGeom>
        </p:spPr>
      </p:pic>
      <p:sp>
        <p:nvSpPr>
          <p:cNvPr id="10" name="TextBox 9">
            <a:extLst>
              <a:ext uri="{FF2B5EF4-FFF2-40B4-BE49-F238E27FC236}">
                <a16:creationId xmlns:a16="http://schemas.microsoft.com/office/drawing/2014/main" id="{4555CCEC-5C19-4CDA-8E14-600CAFE98759}"/>
              </a:ext>
            </a:extLst>
          </p:cNvPr>
          <p:cNvSpPr txBox="1"/>
          <p:nvPr/>
        </p:nvSpPr>
        <p:spPr>
          <a:xfrm>
            <a:off x="8155823" y="4184808"/>
            <a:ext cx="3791768" cy="2554545"/>
          </a:xfrm>
          <a:prstGeom prst="rect">
            <a:avLst/>
          </a:prstGeom>
          <a:noFill/>
          <a:ln>
            <a:solidFill>
              <a:schemeClr val="accent1"/>
            </a:solidFill>
          </a:ln>
        </p:spPr>
        <p:txBody>
          <a:bodyPr wrap="square">
            <a:spAutoFit/>
          </a:bodyPr>
          <a:lstStyle/>
          <a:p>
            <a:r>
              <a:rPr lang="en-GB" sz="500" dirty="0">
                <a:solidFill>
                  <a:srgbClr val="000096"/>
                </a:solidFill>
                <a:highlight>
                  <a:srgbClr val="FFFFFF"/>
                </a:highlight>
              </a:rPr>
              <a:t>&lt;S100FC:S100_FC_FeatureCatalogue</a:t>
            </a:r>
            <a:r>
              <a:rPr lang="en-GB" sz="500" dirty="0">
                <a:solidFill>
                  <a:srgbClr val="F5844C"/>
                </a:solidFill>
                <a:highlight>
                  <a:srgbClr val="FFFFFF"/>
                </a:highlight>
              </a:rPr>
              <a:t> </a:t>
            </a:r>
            <a:r>
              <a:rPr lang="en-GB" sz="500" dirty="0">
                <a:solidFill>
                  <a:srgbClr val="0099CC"/>
                </a:solidFill>
                <a:highlight>
                  <a:srgbClr val="FFFFFF"/>
                </a:highlight>
              </a:rPr>
              <a:t>xmlns:S100Base</a:t>
            </a:r>
            <a:r>
              <a:rPr lang="en-GB" sz="500" dirty="0">
                <a:solidFill>
                  <a:srgbClr val="FF8040"/>
                </a:solidFill>
                <a:highlight>
                  <a:srgbClr val="FFFFFF"/>
                </a:highlight>
              </a:rPr>
              <a:t>=</a:t>
            </a:r>
            <a:r>
              <a:rPr lang="en-GB" sz="500" dirty="0">
                <a:solidFill>
                  <a:srgbClr val="993300"/>
                </a:solidFill>
                <a:highlight>
                  <a:srgbClr val="FFFFFF"/>
                </a:highlight>
              </a:rPr>
              <a:t>"http://www.iho.int/S100Base"</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&lt;S100FC:name&gt;</a:t>
            </a:r>
            <a:r>
              <a:rPr lang="en-GB" sz="500" dirty="0">
                <a:solidFill>
                  <a:srgbClr val="000000"/>
                </a:solidFill>
                <a:highlight>
                  <a:srgbClr val="FFFFFF"/>
                </a:highlight>
              </a:rPr>
              <a:t>Feature Catalogue for S-127</a:t>
            </a:r>
            <a:r>
              <a:rPr lang="en-GB" sz="500" dirty="0">
                <a:solidFill>
                  <a:srgbClr val="000096"/>
                </a:solidFill>
                <a:highlight>
                  <a:srgbClr val="FFFFFF"/>
                </a:highlight>
              </a:rPr>
              <a:t>&lt;/S100FC:name&gt;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&lt;S100FC:scope&gt;</a:t>
            </a:r>
            <a:r>
              <a:rPr lang="en-GB" sz="500" dirty="0">
                <a:solidFill>
                  <a:srgbClr val="000000"/>
                </a:solidFill>
                <a:highlight>
                  <a:srgbClr val="FFFFFF"/>
                </a:highlight>
              </a:rPr>
              <a:t>Global coverage of maritime areas</a:t>
            </a:r>
            <a:r>
              <a:rPr lang="en-GB" sz="500" dirty="0">
                <a:solidFill>
                  <a:srgbClr val="000096"/>
                </a:solidFill>
                <a:highlight>
                  <a:srgbClr val="FFFFFF"/>
                </a:highlight>
              </a:rPr>
              <a:t>&lt;/S100FC:scope&gt;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&lt;S100FC:fieldOfApplication&gt;</a:t>
            </a:r>
            <a:r>
              <a:rPr lang="en-GB" sz="500" dirty="0">
                <a:solidFill>
                  <a:srgbClr val="000000"/>
                </a:solidFill>
                <a:highlight>
                  <a:srgbClr val="FFFFFF"/>
                </a:highlight>
              </a:rPr>
              <a:t>Marine Traffic Management</a:t>
            </a:r>
            <a:r>
              <a:rPr lang="en-GB" sz="500" dirty="0">
                <a:solidFill>
                  <a:srgbClr val="000096"/>
                </a:solidFill>
                <a:highlight>
                  <a:srgbClr val="FFFFFF"/>
                </a:highlight>
              </a:rPr>
              <a:t>&lt;/S100FC:fieldOfApplication&gt;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&lt;S100FC:versionNumber&gt;</a:t>
            </a:r>
            <a:r>
              <a:rPr lang="en-GB" sz="500" dirty="0">
                <a:solidFill>
                  <a:srgbClr val="000000"/>
                </a:solidFill>
                <a:highlight>
                  <a:srgbClr val="FFFFFF"/>
                </a:highlight>
              </a:rPr>
              <a:t>1.0.0-20181129</a:t>
            </a:r>
            <a:r>
              <a:rPr lang="en-GB" sz="500" dirty="0">
                <a:solidFill>
                  <a:srgbClr val="000096"/>
                </a:solidFill>
                <a:highlight>
                  <a:srgbClr val="FFFFFF"/>
                </a:highlight>
              </a:rPr>
              <a:t>&lt;/S100FC:versionNumber&gt;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&lt;S100FC:versionDate&gt;</a:t>
            </a:r>
            <a:r>
              <a:rPr lang="en-GB" sz="500" dirty="0">
                <a:solidFill>
                  <a:srgbClr val="000000"/>
                </a:solidFill>
                <a:highlight>
                  <a:srgbClr val="FFFFFF"/>
                </a:highlight>
              </a:rPr>
              <a:t>2018-11-29</a:t>
            </a:r>
            <a:r>
              <a:rPr lang="en-GB" sz="500" dirty="0">
                <a:solidFill>
                  <a:srgbClr val="000096"/>
                </a:solidFill>
                <a:highlight>
                  <a:srgbClr val="FFFFFF"/>
                </a:highlight>
              </a:rPr>
              <a:t>&lt;/S100FC:versionDate&gt;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&lt;S100FC:producer&gt;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&lt;S100CI:role&gt;</a:t>
            </a:r>
            <a:r>
              <a:rPr lang="en-GB" sz="500" dirty="0">
                <a:solidFill>
                  <a:srgbClr val="000000"/>
                </a:solidFill>
                <a:highlight>
                  <a:srgbClr val="FFFFFF"/>
                </a:highlight>
              </a:rPr>
              <a:t>publisher</a:t>
            </a:r>
            <a:r>
              <a:rPr lang="en-GB" sz="500" dirty="0">
                <a:solidFill>
                  <a:srgbClr val="000096"/>
                </a:solidFill>
                <a:highlight>
                  <a:srgbClr val="FFFFFF"/>
                </a:highlight>
              </a:rPr>
              <a:t>&lt;/S100CI:role&gt;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&lt;S100CI:party&gt;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&lt;S100CI:CI_Organisation&gt;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&lt;S100CI:name&gt;</a:t>
            </a:r>
            <a:r>
              <a:rPr lang="en-GB" sz="500" dirty="0">
                <a:solidFill>
                  <a:srgbClr val="000000"/>
                </a:solidFill>
                <a:highlight>
                  <a:srgbClr val="FFFFFF"/>
                </a:highlight>
              </a:rPr>
              <a:t>International Hydrographic Organization</a:t>
            </a:r>
            <a:r>
              <a:rPr lang="en-GB" sz="500" dirty="0">
                <a:solidFill>
                  <a:srgbClr val="000096"/>
                </a:solidFill>
                <a:highlight>
                  <a:srgbClr val="FFFFFF"/>
                </a:highlight>
              </a:rPr>
              <a:t>&lt;/S100CI:name&gt;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&lt;S100CI:contactInfo&gt;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&lt;S100CI:address&gt;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&lt;S100CI:deliveryPoint&gt;</a:t>
            </a:r>
            <a:r>
              <a:rPr lang="en-GB" sz="500" dirty="0">
                <a:solidFill>
                  <a:srgbClr val="000000"/>
                </a:solidFill>
                <a:highlight>
                  <a:srgbClr val="FFFFFF"/>
                </a:highlight>
              </a:rPr>
              <a:t>International Hydrographic Organization, 4 </a:t>
            </a:r>
            <a:r>
              <a:rPr lang="en-GB" sz="500" dirty="0" err="1">
                <a:solidFill>
                  <a:srgbClr val="000000"/>
                </a:solidFill>
                <a:highlight>
                  <a:srgbClr val="FFFFFF"/>
                </a:highlight>
              </a:rPr>
              <a:t>quai</a:t>
            </a:r>
            <a:r>
              <a:rPr lang="en-GB" sz="500" dirty="0">
                <a:solidFill>
                  <a:srgbClr val="000000"/>
                </a:solidFill>
                <a:highlight>
                  <a:srgbClr val="FFFFFF"/>
                </a:highlight>
              </a:rPr>
              <a:t> Antoine 1er, B.P. 445</a:t>
            </a:r>
            <a:r>
              <a:rPr lang="en-GB" sz="500" dirty="0">
                <a:solidFill>
                  <a:srgbClr val="000096"/>
                </a:solidFill>
                <a:highlight>
                  <a:srgbClr val="FFFFFF"/>
                </a:highlight>
              </a:rPr>
              <a:t>&lt;/S100CI:deliveryPoint&gt;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&lt;S100CI:postalCode&gt;</a:t>
            </a:r>
            <a:r>
              <a:rPr lang="en-GB" sz="500" dirty="0">
                <a:solidFill>
                  <a:srgbClr val="000000"/>
                </a:solidFill>
                <a:highlight>
                  <a:srgbClr val="FFFFFF"/>
                </a:highlight>
              </a:rPr>
              <a:t>MC 98011 MONACO CEDEX</a:t>
            </a:r>
            <a:r>
              <a:rPr lang="en-GB" sz="500" dirty="0">
                <a:solidFill>
                  <a:srgbClr val="000096"/>
                </a:solidFill>
                <a:highlight>
                  <a:srgbClr val="FFFFFF"/>
                </a:highlight>
              </a:rPr>
              <a:t>&lt;/S100CI:postalCode&gt;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&lt;/S100CI:address&gt;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&lt;S100CI:contactInstructions&gt;</a:t>
            </a:r>
            <a:r>
              <a:rPr lang="en-GB" sz="500" dirty="0">
                <a:solidFill>
                  <a:srgbClr val="000000"/>
                </a:solidFill>
                <a:highlight>
                  <a:srgbClr val="FFFFFF"/>
                </a:highlight>
              </a:rPr>
              <a:t>Contact IHO NIPWG Chair</a:t>
            </a:r>
            <a:r>
              <a:rPr lang="en-GB" sz="500" dirty="0">
                <a:solidFill>
                  <a:srgbClr val="000096"/>
                </a:solidFill>
                <a:highlight>
                  <a:srgbClr val="FFFFFF"/>
                </a:highlight>
              </a:rPr>
              <a:t>&lt;/S100CI:contactInstructions&gt;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&lt;/S100CI:contactInfo&gt;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&lt;/S100CI:CI_Organisation&gt;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&lt;/S100CI:party&gt;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&lt;/S100FC:producer&gt;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&lt;S100FC:classification&gt;</a:t>
            </a:r>
            <a:r>
              <a:rPr lang="en-GB" sz="500" dirty="0">
                <a:solidFill>
                  <a:srgbClr val="000000"/>
                </a:solidFill>
                <a:highlight>
                  <a:srgbClr val="FFFFFF"/>
                </a:highlight>
              </a:rPr>
              <a:t>unclassified</a:t>
            </a:r>
            <a:r>
              <a:rPr lang="en-GB" sz="500" dirty="0">
                <a:solidFill>
                  <a:srgbClr val="000096"/>
                </a:solidFill>
                <a:highlight>
                  <a:srgbClr val="FFFFFF"/>
                </a:highlight>
              </a:rPr>
              <a:t>&lt;/S100FC:classification&gt;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&lt;S100FC:S100_FC_SimpleAttributes&gt;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&lt;S100FC:S100_FC_SimpleAttribute&gt;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&lt;S100FC:name&gt;</a:t>
            </a:r>
            <a:r>
              <a:rPr lang="en-GB" sz="500" dirty="0">
                <a:solidFill>
                  <a:srgbClr val="000000"/>
                </a:solidFill>
                <a:highlight>
                  <a:srgbClr val="FFFFFF"/>
                </a:highlight>
              </a:rPr>
              <a:t>Administrative Division</a:t>
            </a:r>
            <a:r>
              <a:rPr lang="en-GB" sz="500" dirty="0">
                <a:solidFill>
                  <a:srgbClr val="000096"/>
                </a:solidFill>
                <a:highlight>
                  <a:srgbClr val="FFFFFF"/>
                </a:highlight>
              </a:rPr>
              <a:t>&lt;/S100FC:name&gt;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&lt;S100FC:definition&gt;</a:t>
            </a:r>
            <a:r>
              <a:rPr lang="en-GB" sz="500" dirty="0">
                <a:solidFill>
                  <a:srgbClr val="000000"/>
                </a:solidFill>
                <a:highlight>
                  <a:srgbClr val="FFFFFF"/>
                </a:highlight>
              </a:rPr>
              <a:t>Administrative division is a generic term for an administrative region within a country at a level below that of the sovereign state.</a:t>
            </a:r>
            <a:r>
              <a:rPr lang="en-GB" sz="500" dirty="0">
                <a:solidFill>
                  <a:srgbClr val="000096"/>
                </a:solidFill>
                <a:highlight>
                  <a:srgbClr val="FFFFFF"/>
                </a:highlight>
              </a:rPr>
              <a:t>&lt;/S100FC:definition&gt;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&lt;S100FC:code&gt;</a:t>
            </a:r>
            <a:r>
              <a:rPr lang="en-GB" sz="500" dirty="0" err="1">
                <a:solidFill>
                  <a:srgbClr val="000000"/>
                </a:solidFill>
                <a:highlight>
                  <a:srgbClr val="FFFFFF"/>
                </a:highlight>
              </a:rPr>
              <a:t>administrativeDivision</a:t>
            </a:r>
            <a:r>
              <a:rPr lang="en-GB" sz="500" dirty="0">
                <a:solidFill>
                  <a:srgbClr val="000096"/>
                </a:solidFill>
                <a:highlight>
                  <a:srgbClr val="FFFFFF"/>
                </a:highlight>
              </a:rPr>
              <a:t>&lt;/S100FC:code&gt;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&lt;S100FC:valueType&gt;</a:t>
            </a:r>
            <a:r>
              <a:rPr lang="en-GB" sz="500" dirty="0">
                <a:solidFill>
                  <a:srgbClr val="000000"/>
                </a:solidFill>
                <a:highlight>
                  <a:srgbClr val="FFFFFF"/>
                </a:highlight>
              </a:rPr>
              <a:t>text</a:t>
            </a:r>
            <a:r>
              <a:rPr lang="en-GB" sz="500" dirty="0">
                <a:solidFill>
                  <a:srgbClr val="000096"/>
                </a:solidFill>
                <a:highlight>
                  <a:srgbClr val="FFFFFF"/>
                </a:highlight>
              </a:rPr>
              <a:t>&lt;/S100FC:valueType&gt;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&lt;/S100FC:S100_FC_SimpleAttribute&gt;</a:t>
            </a:r>
            <a:br>
              <a:rPr lang="en-GB" sz="500" dirty="0">
                <a:solidFill>
                  <a:srgbClr val="000000"/>
                </a:solidFill>
                <a:highlight>
                  <a:srgbClr val="FFFFFF"/>
                </a:highlight>
              </a:rPr>
            </a:br>
            <a:endParaRPr lang="en-GB" sz="500" dirty="0">
              <a:solidFill>
                <a:srgbClr val="000096"/>
              </a:solidFill>
              <a:highlight>
                <a:srgbClr val="FFFFFF"/>
              </a:highlight>
            </a:endParaRPr>
          </a:p>
        </p:txBody>
      </p:sp>
      <p:sp>
        <p:nvSpPr>
          <p:cNvPr id="11" name="Rectangle 10">
            <a:extLst>
              <a:ext uri="{FF2B5EF4-FFF2-40B4-BE49-F238E27FC236}">
                <a16:creationId xmlns:a16="http://schemas.microsoft.com/office/drawing/2014/main" id="{B572F441-897A-4359-964E-D7AC215736F3}"/>
              </a:ext>
            </a:extLst>
          </p:cNvPr>
          <p:cNvSpPr/>
          <p:nvPr/>
        </p:nvSpPr>
        <p:spPr>
          <a:xfrm>
            <a:off x="9311268" y="2925251"/>
            <a:ext cx="1087703" cy="655454"/>
          </a:xfrm>
          <a:prstGeom prst="rect">
            <a:avLst/>
          </a:prstGeom>
          <a:solidFill>
            <a:schemeClr val="bg1"/>
          </a:solidFill>
          <a:ln w="9525"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sz="1400" dirty="0"/>
              <a:t>Model</a:t>
            </a:r>
          </a:p>
        </p:txBody>
      </p:sp>
      <p:sp>
        <p:nvSpPr>
          <p:cNvPr id="12" name="Rectangle 11">
            <a:extLst>
              <a:ext uri="{FF2B5EF4-FFF2-40B4-BE49-F238E27FC236}">
                <a16:creationId xmlns:a16="http://schemas.microsoft.com/office/drawing/2014/main" id="{9647C9AB-AD99-4D40-8A7A-46C69408F8BF}"/>
              </a:ext>
            </a:extLst>
          </p:cNvPr>
          <p:cNvSpPr/>
          <p:nvPr/>
        </p:nvSpPr>
        <p:spPr>
          <a:xfrm>
            <a:off x="11040678" y="4340994"/>
            <a:ext cx="1045895" cy="655454"/>
          </a:xfrm>
          <a:prstGeom prst="rect">
            <a:avLst/>
          </a:prstGeom>
          <a:solidFill>
            <a:schemeClr val="bg1"/>
          </a:solidFill>
          <a:ln w="19050"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sz="1200" dirty="0"/>
              <a:t>Feature Catalogue</a:t>
            </a:r>
          </a:p>
        </p:txBody>
      </p:sp>
    </p:spTree>
    <p:extLst>
      <p:ext uri="{BB962C8B-B14F-4D97-AF65-F5344CB8AC3E}">
        <p14:creationId xmlns:p14="http://schemas.microsoft.com/office/powerpoint/2010/main" val="2212338134"/>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D3551723-6A00-4206-BD23-1033E74F52A0}"/>
              </a:ext>
            </a:extLst>
          </p:cNvPr>
          <p:cNvSpPr/>
          <p:nvPr/>
        </p:nvSpPr>
        <p:spPr>
          <a:xfrm>
            <a:off x="3138985" y="72788"/>
            <a:ext cx="3370997" cy="837063"/>
          </a:xfrm>
          <a:prstGeom prst="rect">
            <a:avLst/>
          </a:prstGeom>
          <a:solidFill>
            <a:schemeClr val="bg1"/>
          </a:solidFill>
          <a:ln w="9525"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3" name="Rectangle 2">
            <a:extLst>
              <a:ext uri="{FF2B5EF4-FFF2-40B4-BE49-F238E27FC236}">
                <a16:creationId xmlns:a16="http://schemas.microsoft.com/office/drawing/2014/main" id="{A7BB2018-1E3C-42EC-B53F-A44A8AAAE193}"/>
              </a:ext>
            </a:extLst>
          </p:cNvPr>
          <p:cNvSpPr/>
          <p:nvPr/>
        </p:nvSpPr>
        <p:spPr>
          <a:xfrm>
            <a:off x="3673785" y="3020353"/>
            <a:ext cx="910354" cy="655454"/>
          </a:xfrm>
          <a:prstGeom prst="rect">
            <a:avLst/>
          </a:prstGeom>
          <a:solidFill>
            <a:schemeClr val="bg1"/>
          </a:solidFill>
          <a:ln w="9525"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sz="1400" dirty="0"/>
              <a:t>Model</a:t>
            </a:r>
          </a:p>
        </p:txBody>
      </p:sp>
      <p:sp>
        <p:nvSpPr>
          <p:cNvPr id="4" name="Rectangle 3">
            <a:extLst>
              <a:ext uri="{FF2B5EF4-FFF2-40B4-BE49-F238E27FC236}">
                <a16:creationId xmlns:a16="http://schemas.microsoft.com/office/drawing/2014/main" id="{F6B7D893-75BD-4F50-8C97-6F51ED8D8BC3}"/>
              </a:ext>
            </a:extLst>
          </p:cNvPr>
          <p:cNvSpPr/>
          <p:nvPr/>
        </p:nvSpPr>
        <p:spPr>
          <a:xfrm>
            <a:off x="2317019" y="2043240"/>
            <a:ext cx="910354" cy="655454"/>
          </a:xfrm>
          <a:prstGeom prst="rect">
            <a:avLst/>
          </a:prstGeom>
          <a:solidFill>
            <a:schemeClr val="bg1"/>
          </a:solidFill>
          <a:ln w="9525"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sz="1200" dirty="0"/>
              <a:t>Feature Catalogue</a:t>
            </a:r>
          </a:p>
        </p:txBody>
      </p:sp>
      <p:sp>
        <p:nvSpPr>
          <p:cNvPr id="5" name="Rectangle 4">
            <a:extLst>
              <a:ext uri="{FF2B5EF4-FFF2-40B4-BE49-F238E27FC236}">
                <a16:creationId xmlns:a16="http://schemas.microsoft.com/office/drawing/2014/main" id="{4934E9F1-10D5-48D6-9996-326EED9F5B19}"/>
              </a:ext>
            </a:extLst>
          </p:cNvPr>
          <p:cNvSpPr/>
          <p:nvPr/>
        </p:nvSpPr>
        <p:spPr>
          <a:xfrm>
            <a:off x="501033" y="2043240"/>
            <a:ext cx="910354" cy="655454"/>
          </a:xfrm>
          <a:prstGeom prst="rect">
            <a:avLst/>
          </a:prstGeom>
          <a:solidFill>
            <a:schemeClr val="bg1"/>
          </a:solidFill>
          <a:ln w="9525"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sz="1200" dirty="0"/>
              <a:t>data</a:t>
            </a:r>
          </a:p>
        </p:txBody>
      </p:sp>
      <p:sp>
        <p:nvSpPr>
          <p:cNvPr id="6" name="Rectangle 5">
            <a:extLst>
              <a:ext uri="{FF2B5EF4-FFF2-40B4-BE49-F238E27FC236}">
                <a16:creationId xmlns:a16="http://schemas.microsoft.com/office/drawing/2014/main" id="{4B452442-59EF-46F5-86D4-0CD73349F836}"/>
              </a:ext>
            </a:extLst>
          </p:cNvPr>
          <p:cNvSpPr/>
          <p:nvPr/>
        </p:nvSpPr>
        <p:spPr>
          <a:xfrm>
            <a:off x="2317019" y="2915831"/>
            <a:ext cx="910354" cy="655454"/>
          </a:xfrm>
          <a:prstGeom prst="rect">
            <a:avLst/>
          </a:prstGeom>
          <a:solidFill>
            <a:schemeClr val="bg1"/>
          </a:solidFill>
          <a:ln w="9525"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sz="1200" i="1" dirty="0"/>
              <a:t>GML Schema</a:t>
            </a:r>
          </a:p>
        </p:txBody>
      </p:sp>
      <p:sp>
        <p:nvSpPr>
          <p:cNvPr id="7" name="Rectangle 6">
            <a:extLst>
              <a:ext uri="{FF2B5EF4-FFF2-40B4-BE49-F238E27FC236}">
                <a16:creationId xmlns:a16="http://schemas.microsoft.com/office/drawing/2014/main" id="{A8345D1A-CE36-4B29-B034-159C4C5C0B14}"/>
              </a:ext>
            </a:extLst>
          </p:cNvPr>
          <p:cNvSpPr/>
          <p:nvPr/>
        </p:nvSpPr>
        <p:spPr>
          <a:xfrm>
            <a:off x="2317019" y="3882829"/>
            <a:ext cx="910354" cy="655454"/>
          </a:xfrm>
          <a:prstGeom prst="rect">
            <a:avLst/>
          </a:prstGeom>
          <a:solidFill>
            <a:schemeClr val="bg1"/>
          </a:solidFill>
          <a:ln w="9525"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sz="1200" dirty="0"/>
              <a:t>Metadata</a:t>
            </a:r>
          </a:p>
          <a:p>
            <a:pPr algn="ctr"/>
            <a:r>
              <a:rPr lang="en-GB" sz="1200" dirty="0"/>
              <a:t>(+)</a:t>
            </a:r>
          </a:p>
          <a:p>
            <a:pPr algn="ctr"/>
            <a:r>
              <a:rPr lang="en-GB" sz="1200" dirty="0"/>
              <a:t>Extension</a:t>
            </a:r>
          </a:p>
        </p:txBody>
      </p:sp>
      <p:sp>
        <p:nvSpPr>
          <p:cNvPr id="8" name="Right Brace 7">
            <a:extLst>
              <a:ext uri="{FF2B5EF4-FFF2-40B4-BE49-F238E27FC236}">
                <a16:creationId xmlns:a16="http://schemas.microsoft.com/office/drawing/2014/main" id="{3C0B02B0-0048-4B85-A1F8-D92EDE97F031}"/>
              </a:ext>
            </a:extLst>
          </p:cNvPr>
          <p:cNvSpPr/>
          <p:nvPr/>
        </p:nvSpPr>
        <p:spPr>
          <a:xfrm>
            <a:off x="3293459" y="1861169"/>
            <a:ext cx="222531" cy="297382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5319AF11-BE99-4F79-8DBB-60A27DBC43A7}"/>
              </a:ext>
            </a:extLst>
          </p:cNvPr>
          <p:cNvCxnSpPr>
            <a:stCxn id="5" idx="3"/>
            <a:endCxn id="4" idx="1"/>
          </p:cNvCxnSpPr>
          <p:nvPr/>
        </p:nvCxnSpPr>
        <p:spPr>
          <a:xfrm>
            <a:off x="1411387" y="2370967"/>
            <a:ext cx="905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A9ACC5A8-6012-4ADD-871D-2E87880C22BE}"/>
              </a:ext>
            </a:extLst>
          </p:cNvPr>
          <p:cNvCxnSpPr>
            <a:stCxn id="4" idx="3"/>
            <a:endCxn id="3" idx="0"/>
          </p:cNvCxnSpPr>
          <p:nvPr/>
        </p:nvCxnSpPr>
        <p:spPr>
          <a:xfrm>
            <a:off x="3227373" y="2370967"/>
            <a:ext cx="901589" cy="6493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BC8787D9-F457-47C9-9277-BB81A4094C3B}"/>
              </a:ext>
            </a:extLst>
          </p:cNvPr>
          <p:cNvCxnSpPr>
            <a:stCxn id="7" idx="3"/>
            <a:endCxn id="3" idx="2"/>
          </p:cNvCxnSpPr>
          <p:nvPr/>
        </p:nvCxnSpPr>
        <p:spPr>
          <a:xfrm flipV="1">
            <a:off x="3227373" y="3675807"/>
            <a:ext cx="901589" cy="5347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3E9C82A-BFE8-43A7-823A-0F1DB437039F}"/>
              </a:ext>
            </a:extLst>
          </p:cNvPr>
          <p:cNvSpPr/>
          <p:nvPr/>
        </p:nvSpPr>
        <p:spPr>
          <a:xfrm>
            <a:off x="501033" y="3882829"/>
            <a:ext cx="910354" cy="655454"/>
          </a:xfrm>
          <a:prstGeom prst="rect">
            <a:avLst/>
          </a:prstGeom>
          <a:solidFill>
            <a:schemeClr val="bg1"/>
          </a:solidFill>
          <a:ln w="9525"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sz="1200" dirty="0"/>
              <a:t>metadata</a:t>
            </a:r>
          </a:p>
        </p:txBody>
      </p:sp>
      <p:cxnSp>
        <p:nvCxnSpPr>
          <p:cNvPr id="19" name="Straight Arrow Connector 18">
            <a:extLst>
              <a:ext uri="{FF2B5EF4-FFF2-40B4-BE49-F238E27FC236}">
                <a16:creationId xmlns:a16="http://schemas.microsoft.com/office/drawing/2014/main" id="{59818A32-2CFD-4C3A-97B4-F9F818DDD2D2}"/>
              </a:ext>
            </a:extLst>
          </p:cNvPr>
          <p:cNvCxnSpPr>
            <a:stCxn id="17" idx="3"/>
            <a:endCxn id="7" idx="1"/>
          </p:cNvCxnSpPr>
          <p:nvPr/>
        </p:nvCxnSpPr>
        <p:spPr>
          <a:xfrm>
            <a:off x="1411387" y="4210556"/>
            <a:ext cx="905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EDF86B3-3BB9-4827-A8F1-D64E64015368}"/>
              </a:ext>
            </a:extLst>
          </p:cNvPr>
          <p:cNvSpPr/>
          <p:nvPr/>
        </p:nvSpPr>
        <p:spPr>
          <a:xfrm>
            <a:off x="8450109" y="1533442"/>
            <a:ext cx="910354" cy="655454"/>
          </a:xfrm>
          <a:prstGeom prst="rect">
            <a:avLst/>
          </a:prstGeom>
          <a:solidFill>
            <a:schemeClr val="bg1"/>
          </a:solidFill>
          <a:ln w="9525"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sz="1200" dirty="0"/>
              <a:t>API data</a:t>
            </a:r>
          </a:p>
        </p:txBody>
      </p:sp>
      <p:sp>
        <p:nvSpPr>
          <p:cNvPr id="21" name="Rectangle 20">
            <a:extLst>
              <a:ext uri="{FF2B5EF4-FFF2-40B4-BE49-F238E27FC236}">
                <a16:creationId xmlns:a16="http://schemas.microsoft.com/office/drawing/2014/main" id="{84A2973B-31B5-48D0-8E2C-06C59BED4A05}"/>
              </a:ext>
            </a:extLst>
          </p:cNvPr>
          <p:cNvSpPr/>
          <p:nvPr/>
        </p:nvSpPr>
        <p:spPr>
          <a:xfrm>
            <a:off x="9874981" y="1533442"/>
            <a:ext cx="910354" cy="655454"/>
          </a:xfrm>
          <a:prstGeom prst="rect">
            <a:avLst/>
          </a:prstGeom>
          <a:solidFill>
            <a:schemeClr val="bg1"/>
          </a:solidFill>
          <a:ln w="9525"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sz="1400" dirty="0"/>
              <a:t>API</a:t>
            </a:r>
          </a:p>
        </p:txBody>
      </p:sp>
      <p:sp>
        <p:nvSpPr>
          <p:cNvPr id="22" name="Rectangle 21">
            <a:extLst>
              <a:ext uri="{FF2B5EF4-FFF2-40B4-BE49-F238E27FC236}">
                <a16:creationId xmlns:a16="http://schemas.microsoft.com/office/drawing/2014/main" id="{FBC95427-C1DF-46E6-AF1C-BDC48D63844D}"/>
              </a:ext>
            </a:extLst>
          </p:cNvPr>
          <p:cNvSpPr/>
          <p:nvPr/>
        </p:nvSpPr>
        <p:spPr>
          <a:xfrm>
            <a:off x="6973313" y="1533442"/>
            <a:ext cx="910354" cy="655454"/>
          </a:xfrm>
          <a:prstGeom prst="rect">
            <a:avLst/>
          </a:prstGeom>
          <a:solidFill>
            <a:schemeClr val="bg1"/>
          </a:solidFill>
          <a:ln w="9525"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sz="1200" dirty="0"/>
              <a:t>API metadata</a:t>
            </a:r>
          </a:p>
        </p:txBody>
      </p:sp>
      <p:cxnSp>
        <p:nvCxnSpPr>
          <p:cNvPr id="24" name="Straight Arrow Connector 23">
            <a:extLst>
              <a:ext uri="{FF2B5EF4-FFF2-40B4-BE49-F238E27FC236}">
                <a16:creationId xmlns:a16="http://schemas.microsoft.com/office/drawing/2014/main" id="{668142B5-9713-44B1-BBE0-2469DDFC2BDA}"/>
              </a:ext>
            </a:extLst>
          </p:cNvPr>
          <p:cNvCxnSpPr>
            <a:stCxn id="20" idx="3"/>
            <a:endCxn id="21" idx="1"/>
          </p:cNvCxnSpPr>
          <p:nvPr/>
        </p:nvCxnSpPr>
        <p:spPr>
          <a:xfrm>
            <a:off x="9360463" y="1861169"/>
            <a:ext cx="514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E4F3DF8-15A6-4260-A16F-57901B6FC1BD}"/>
              </a:ext>
            </a:extLst>
          </p:cNvPr>
          <p:cNvCxnSpPr>
            <a:stCxn id="22" idx="3"/>
            <a:endCxn id="20" idx="1"/>
          </p:cNvCxnSpPr>
          <p:nvPr/>
        </p:nvCxnSpPr>
        <p:spPr>
          <a:xfrm>
            <a:off x="7883667" y="1861169"/>
            <a:ext cx="5664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227BA0D6-9572-4B6B-BB94-2C01905CABBC}"/>
              </a:ext>
            </a:extLst>
          </p:cNvPr>
          <p:cNvSpPr/>
          <p:nvPr/>
        </p:nvSpPr>
        <p:spPr>
          <a:xfrm>
            <a:off x="10099201" y="3919243"/>
            <a:ext cx="1087703" cy="655454"/>
          </a:xfrm>
          <a:prstGeom prst="rect">
            <a:avLst/>
          </a:prstGeom>
          <a:solidFill>
            <a:schemeClr val="bg1"/>
          </a:solidFill>
          <a:ln w="9525"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sz="1400" dirty="0"/>
              <a:t>Metadata</a:t>
            </a:r>
          </a:p>
          <a:p>
            <a:pPr algn="ctr"/>
            <a:r>
              <a:rPr lang="en-GB" sz="1400" dirty="0"/>
              <a:t>Model</a:t>
            </a:r>
          </a:p>
        </p:txBody>
      </p:sp>
      <p:sp>
        <p:nvSpPr>
          <p:cNvPr id="28" name="Rectangle 27">
            <a:extLst>
              <a:ext uri="{FF2B5EF4-FFF2-40B4-BE49-F238E27FC236}">
                <a16:creationId xmlns:a16="http://schemas.microsoft.com/office/drawing/2014/main" id="{279742E9-51C8-45DE-8411-B727422C2B49}"/>
              </a:ext>
            </a:extLst>
          </p:cNvPr>
          <p:cNvSpPr/>
          <p:nvPr/>
        </p:nvSpPr>
        <p:spPr>
          <a:xfrm>
            <a:off x="8377282" y="3919243"/>
            <a:ext cx="1045895" cy="655454"/>
          </a:xfrm>
          <a:prstGeom prst="rect">
            <a:avLst/>
          </a:prstGeom>
          <a:solidFill>
            <a:schemeClr val="bg1"/>
          </a:solidFill>
          <a:ln w="9525"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sz="1200" dirty="0"/>
              <a:t>(metadata)</a:t>
            </a:r>
          </a:p>
          <a:p>
            <a:pPr algn="ctr"/>
            <a:r>
              <a:rPr lang="en-GB" sz="1200" dirty="0"/>
              <a:t>Feature Catalogue</a:t>
            </a:r>
          </a:p>
        </p:txBody>
      </p:sp>
      <p:sp>
        <p:nvSpPr>
          <p:cNvPr id="30" name="Rectangle 29">
            <a:extLst>
              <a:ext uri="{FF2B5EF4-FFF2-40B4-BE49-F238E27FC236}">
                <a16:creationId xmlns:a16="http://schemas.microsoft.com/office/drawing/2014/main" id="{18D18976-F124-4678-B7F4-8D214C554714}"/>
              </a:ext>
            </a:extLst>
          </p:cNvPr>
          <p:cNvSpPr/>
          <p:nvPr/>
        </p:nvSpPr>
        <p:spPr>
          <a:xfrm>
            <a:off x="6973313" y="3919243"/>
            <a:ext cx="910354" cy="655454"/>
          </a:xfrm>
          <a:prstGeom prst="rect">
            <a:avLst/>
          </a:prstGeom>
          <a:solidFill>
            <a:schemeClr val="bg1"/>
          </a:solidFill>
          <a:ln w="9525"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sz="1200" dirty="0"/>
              <a:t>metadata</a:t>
            </a:r>
          </a:p>
        </p:txBody>
      </p:sp>
      <p:cxnSp>
        <p:nvCxnSpPr>
          <p:cNvPr id="34" name="Straight Arrow Connector 33">
            <a:extLst>
              <a:ext uri="{FF2B5EF4-FFF2-40B4-BE49-F238E27FC236}">
                <a16:creationId xmlns:a16="http://schemas.microsoft.com/office/drawing/2014/main" id="{F48DFCFD-8AB7-49EC-86C0-55152E89399E}"/>
              </a:ext>
            </a:extLst>
          </p:cNvPr>
          <p:cNvCxnSpPr>
            <a:cxnSpLocks/>
            <a:stCxn id="28" idx="3"/>
            <a:endCxn id="27" idx="1"/>
          </p:cNvCxnSpPr>
          <p:nvPr/>
        </p:nvCxnSpPr>
        <p:spPr>
          <a:xfrm>
            <a:off x="9423177" y="4246970"/>
            <a:ext cx="676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3ADC0CC-5CF1-4388-BAFC-B618ED71B8DE}"/>
              </a:ext>
            </a:extLst>
          </p:cNvPr>
          <p:cNvCxnSpPr>
            <a:cxnSpLocks/>
            <a:stCxn id="30" idx="3"/>
            <a:endCxn id="28" idx="1"/>
          </p:cNvCxnSpPr>
          <p:nvPr/>
        </p:nvCxnSpPr>
        <p:spPr>
          <a:xfrm>
            <a:off x="7883667" y="4246970"/>
            <a:ext cx="4936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55B7A2D-7505-4B25-A00A-CD95151B3CE1}"/>
              </a:ext>
            </a:extLst>
          </p:cNvPr>
          <p:cNvSpPr txBox="1"/>
          <p:nvPr/>
        </p:nvSpPr>
        <p:spPr>
          <a:xfrm>
            <a:off x="6426898" y="3958017"/>
            <a:ext cx="45719" cy="523220"/>
          </a:xfrm>
          <a:prstGeom prst="rect">
            <a:avLst/>
          </a:prstGeom>
          <a:noFill/>
        </p:spPr>
        <p:txBody>
          <a:bodyPr wrap="square" rtlCol="0">
            <a:spAutoFit/>
          </a:bodyPr>
          <a:lstStyle/>
          <a:p>
            <a:r>
              <a:rPr lang="en-GB" sz="2800" dirty="0">
                <a:solidFill>
                  <a:srgbClr val="FF0000"/>
                </a:solidFill>
              </a:rPr>
              <a:t>?</a:t>
            </a:r>
          </a:p>
        </p:txBody>
      </p:sp>
      <p:cxnSp>
        <p:nvCxnSpPr>
          <p:cNvPr id="43" name="Straight Arrow Connector 42">
            <a:extLst>
              <a:ext uri="{FF2B5EF4-FFF2-40B4-BE49-F238E27FC236}">
                <a16:creationId xmlns:a16="http://schemas.microsoft.com/office/drawing/2014/main" id="{BED6CA4E-17B4-47FC-8600-D551BD9ED980}"/>
              </a:ext>
            </a:extLst>
          </p:cNvPr>
          <p:cNvCxnSpPr/>
          <p:nvPr/>
        </p:nvCxnSpPr>
        <p:spPr>
          <a:xfrm>
            <a:off x="3424432" y="471654"/>
            <a:ext cx="905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47768CD6-3280-47E9-A436-036721D56236}"/>
              </a:ext>
            </a:extLst>
          </p:cNvPr>
          <p:cNvSpPr txBox="1"/>
          <p:nvPr/>
        </p:nvSpPr>
        <p:spPr>
          <a:xfrm>
            <a:off x="4517409" y="286988"/>
            <a:ext cx="1712328" cy="369332"/>
          </a:xfrm>
          <a:prstGeom prst="rect">
            <a:avLst/>
          </a:prstGeom>
          <a:noFill/>
        </p:spPr>
        <p:txBody>
          <a:bodyPr wrap="none" rtlCol="0">
            <a:spAutoFit/>
          </a:bodyPr>
          <a:lstStyle/>
          <a:p>
            <a:r>
              <a:rPr lang="en-GB" dirty="0"/>
              <a:t>= derived from</a:t>
            </a:r>
          </a:p>
        </p:txBody>
      </p:sp>
    </p:spTree>
    <p:extLst>
      <p:ext uri="{BB962C8B-B14F-4D97-AF65-F5344CB8AC3E}">
        <p14:creationId xmlns:p14="http://schemas.microsoft.com/office/powerpoint/2010/main" val="459594369"/>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AD08F5-5A3E-47B6-83B0-60B422687243}"/>
              </a:ext>
            </a:extLst>
          </p:cNvPr>
          <p:cNvSpPr txBox="1"/>
          <p:nvPr/>
        </p:nvSpPr>
        <p:spPr>
          <a:xfrm>
            <a:off x="146231" y="213653"/>
            <a:ext cx="232788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CA" sz="3200" dirty="0">
                <a:solidFill>
                  <a:srgbClr val="C00000"/>
                </a:solidFill>
                <a:effectLst>
                  <a:outerShdw blurRad="38100" dist="38100" dir="2700000" algn="tl">
                    <a:srgbClr val="000000">
                      <a:alpha val="43137"/>
                    </a:srgbClr>
                  </a:outerShdw>
                </a:effectLst>
                <a:latin typeface="Arial" pitchFamily="34" charset="0"/>
                <a:cs typeface="Arial" pitchFamily="34" charset="0"/>
              </a:rPr>
              <a:t>METADATA</a:t>
            </a:r>
            <a:endParaRPr kumimoji="0" lang="en-CA" sz="3200" b="0"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4" name="TextBox 3">
            <a:extLst>
              <a:ext uri="{FF2B5EF4-FFF2-40B4-BE49-F238E27FC236}">
                <a16:creationId xmlns:a16="http://schemas.microsoft.com/office/drawing/2014/main" id="{9D851DAC-E90E-4AD2-BDC8-0EBBC24DD696}"/>
              </a:ext>
            </a:extLst>
          </p:cNvPr>
          <p:cNvSpPr txBox="1"/>
          <p:nvPr/>
        </p:nvSpPr>
        <p:spPr>
          <a:xfrm>
            <a:off x="425717" y="1582340"/>
            <a:ext cx="5869086" cy="3693319"/>
          </a:xfrm>
          <a:prstGeom prst="rect">
            <a:avLst/>
          </a:prstGeom>
          <a:noFill/>
        </p:spPr>
        <p:txBody>
          <a:bodyPr wrap="square" rtlCol="0">
            <a:spAutoFit/>
          </a:bodyPr>
          <a:lstStyle/>
          <a:p>
            <a:pPr marL="285750" indent="-285750">
              <a:buFont typeface="Arial" panose="020B0604020202020204" pitchFamily="34" charset="0"/>
              <a:buChar char="•"/>
            </a:pPr>
            <a:r>
              <a:rPr lang="en-GB" dirty="0"/>
              <a:t>So a slightly different approach for metadata is to model it using the S-100 general feature model</a:t>
            </a:r>
          </a:p>
          <a:p>
            <a:pPr marL="285750" indent="-285750">
              <a:buFont typeface="Arial" panose="020B0604020202020204" pitchFamily="34" charset="0"/>
              <a:buChar char="•"/>
            </a:pPr>
            <a:r>
              <a:rPr lang="en-GB" dirty="0"/>
              <a:t>Use the same data modelling approach for metadata as data</a:t>
            </a:r>
          </a:p>
          <a:p>
            <a:pPr marL="285750" indent="-285750">
              <a:buFont typeface="Arial" panose="020B0604020202020204" pitchFamily="34" charset="0"/>
              <a:buChar char="•"/>
            </a:pPr>
            <a:r>
              <a:rPr lang="en-GB" dirty="0"/>
              <a:t>But use OGC Records API “attributes” and sub-attributes</a:t>
            </a:r>
          </a:p>
          <a:p>
            <a:pPr marL="285750" indent="-285750">
              <a:buFont typeface="Arial" panose="020B0604020202020204" pitchFamily="34" charset="0"/>
              <a:buChar char="•"/>
            </a:pPr>
            <a:r>
              <a:rPr lang="en-GB" dirty="0"/>
              <a:t>Then we can make metadata as an extension of S-100 data</a:t>
            </a:r>
          </a:p>
          <a:p>
            <a:pPr marL="742950" lvl="1" indent="-285750">
              <a:buFont typeface="Arial" panose="020B0604020202020204" pitchFamily="34" charset="0"/>
              <a:buChar char="•"/>
            </a:pPr>
            <a:r>
              <a:rPr lang="en-GB" dirty="0"/>
              <a:t>Conforms to S-100 GFM</a:t>
            </a:r>
          </a:p>
          <a:p>
            <a:pPr marL="742950" lvl="1" indent="-285750">
              <a:buFont typeface="Arial" panose="020B0604020202020204" pitchFamily="34" charset="0"/>
              <a:buChar char="•"/>
            </a:pPr>
            <a:r>
              <a:rPr lang="en-GB" dirty="0"/>
              <a:t>“native types”</a:t>
            </a:r>
          </a:p>
          <a:p>
            <a:pPr marL="742950" lvl="1" indent="-285750">
              <a:buFont typeface="Arial" panose="020B0604020202020204" pitchFamily="34" charset="0"/>
              <a:buChar char="•"/>
            </a:pPr>
            <a:r>
              <a:rPr lang="en-GB" dirty="0"/>
              <a:t>Similar to OGC API philosophy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This is (sort of) what IHO S-128 does…</a:t>
            </a:r>
          </a:p>
        </p:txBody>
      </p:sp>
      <p:sp>
        <p:nvSpPr>
          <p:cNvPr id="7" name="Rectangle 6">
            <a:extLst>
              <a:ext uri="{FF2B5EF4-FFF2-40B4-BE49-F238E27FC236}">
                <a16:creationId xmlns:a16="http://schemas.microsoft.com/office/drawing/2014/main" id="{E211A61E-B680-48EA-9956-C508D0E3AE87}"/>
              </a:ext>
            </a:extLst>
          </p:cNvPr>
          <p:cNvSpPr/>
          <p:nvPr/>
        </p:nvSpPr>
        <p:spPr>
          <a:xfrm>
            <a:off x="10296443" y="2773546"/>
            <a:ext cx="1087703" cy="655454"/>
          </a:xfrm>
          <a:prstGeom prst="rect">
            <a:avLst/>
          </a:prstGeom>
          <a:solidFill>
            <a:schemeClr val="bg1"/>
          </a:solidFill>
          <a:ln w="9525"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sz="1400" dirty="0"/>
              <a:t>Metadata</a:t>
            </a:r>
          </a:p>
          <a:p>
            <a:pPr algn="ctr"/>
            <a:r>
              <a:rPr lang="en-GB" sz="1400" dirty="0"/>
              <a:t>Model</a:t>
            </a:r>
          </a:p>
        </p:txBody>
      </p:sp>
      <p:sp>
        <p:nvSpPr>
          <p:cNvPr id="8" name="Rectangle 7">
            <a:extLst>
              <a:ext uri="{FF2B5EF4-FFF2-40B4-BE49-F238E27FC236}">
                <a16:creationId xmlns:a16="http://schemas.microsoft.com/office/drawing/2014/main" id="{D9DBE55C-90CD-4980-9971-57B05FA2C83D}"/>
              </a:ext>
            </a:extLst>
          </p:cNvPr>
          <p:cNvSpPr/>
          <p:nvPr/>
        </p:nvSpPr>
        <p:spPr>
          <a:xfrm>
            <a:off x="8574524" y="2773546"/>
            <a:ext cx="1045895" cy="655454"/>
          </a:xfrm>
          <a:prstGeom prst="rect">
            <a:avLst/>
          </a:prstGeom>
          <a:solidFill>
            <a:schemeClr val="bg1"/>
          </a:solidFill>
          <a:ln w="9525"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sz="1200" dirty="0"/>
              <a:t>(metadata)</a:t>
            </a:r>
          </a:p>
          <a:p>
            <a:pPr algn="ctr"/>
            <a:r>
              <a:rPr lang="en-GB" sz="1200" dirty="0"/>
              <a:t>Feature Catalogue</a:t>
            </a:r>
          </a:p>
        </p:txBody>
      </p:sp>
      <p:sp>
        <p:nvSpPr>
          <p:cNvPr id="9" name="Rectangle 8">
            <a:extLst>
              <a:ext uri="{FF2B5EF4-FFF2-40B4-BE49-F238E27FC236}">
                <a16:creationId xmlns:a16="http://schemas.microsoft.com/office/drawing/2014/main" id="{F536FD54-E73F-411B-8B0D-CC7A3B827F01}"/>
              </a:ext>
            </a:extLst>
          </p:cNvPr>
          <p:cNvSpPr/>
          <p:nvPr/>
        </p:nvSpPr>
        <p:spPr>
          <a:xfrm>
            <a:off x="7170555" y="2773546"/>
            <a:ext cx="910354" cy="655454"/>
          </a:xfrm>
          <a:prstGeom prst="rect">
            <a:avLst/>
          </a:prstGeom>
          <a:solidFill>
            <a:schemeClr val="bg1"/>
          </a:solidFill>
          <a:ln w="9525"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sz="1200" dirty="0"/>
              <a:t>metadata</a:t>
            </a:r>
          </a:p>
        </p:txBody>
      </p:sp>
      <p:cxnSp>
        <p:nvCxnSpPr>
          <p:cNvPr id="10" name="Straight Arrow Connector 9">
            <a:extLst>
              <a:ext uri="{FF2B5EF4-FFF2-40B4-BE49-F238E27FC236}">
                <a16:creationId xmlns:a16="http://schemas.microsoft.com/office/drawing/2014/main" id="{29E40695-73FE-44BA-9ECA-2C172C7AC417}"/>
              </a:ext>
            </a:extLst>
          </p:cNvPr>
          <p:cNvCxnSpPr>
            <a:cxnSpLocks/>
            <a:stCxn id="8" idx="3"/>
            <a:endCxn id="7" idx="1"/>
          </p:cNvCxnSpPr>
          <p:nvPr/>
        </p:nvCxnSpPr>
        <p:spPr>
          <a:xfrm>
            <a:off x="9620419" y="3101273"/>
            <a:ext cx="676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8CADF42-61C3-4270-A50A-A5A9FE548CFB}"/>
              </a:ext>
            </a:extLst>
          </p:cNvPr>
          <p:cNvCxnSpPr>
            <a:cxnSpLocks/>
            <a:stCxn id="9" idx="3"/>
            <a:endCxn id="8" idx="1"/>
          </p:cNvCxnSpPr>
          <p:nvPr/>
        </p:nvCxnSpPr>
        <p:spPr>
          <a:xfrm>
            <a:off x="8080909" y="3101273"/>
            <a:ext cx="4936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299870"/>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A77EAFA-6C1B-4E2B-B192-53BF0603CD92}"/>
              </a:ext>
            </a:extLst>
          </p:cNvPr>
          <p:cNvPicPr>
            <a:picLocks noChangeAspect="1"/>
          </p:cNvPicPr>
          <p:nvPr/>
        </p:nvPicPr>
        <p:blipFill>
          <a:blip r:embed="rId2"/>
          <a:stretch>
            <a:fillRect/>
          </a:stretch>
        </p:blipFill>
        <p:spPr>
          <a:xfrm>
            <a:off x="5183649" y="1640660"/>
            <a:ext cx="3147101" cy="3172078"/>
          </a:xfrm>
          <a:prstGeom prst="rect">
            <a:avLst/>
          </a:prstGeom>
        </p:spPr>
      </p:pic>
      <p:pic>
        <p:nvPicPr>
          <p:cNvPr id="4" name="Picture 3">
            <a:extLst>
              <a:ext uri="{FF2B5EF4-FFF2-40B4-BE49-F238E27FC236}">
                <a16:creationId xmlns:a16="http://schemas.microsoft.com/office/drawing/2014/main" id="{25C57FA2-CA1E-425D-9D0F-83BBCDF35034}"/>
              </a:ext>
            </a:extLst>
          </p:cNvPr>
          <p:cNvPicPr>
            <a:picLocks noChangeAspect="1"/>
          </p:cNvPicPr>
          <p:nvPr/>
        </p:nvPicPr>
        <p:blipFill>
          <a:blip r:embed="rId3"/>
          <a:stretch>
            <a:fillRect/>
          </a:stretch>
        </p:blipFill>
        <p:spPr>
          <a:xfrm>
            <a:off x="9636940" y="1780971"/>
            <a:ext cx="2177061" cy="2246839"/>
          </a:xfrm>
          <a:prstGeom prst="rect">
            <a:avLst/>
          </a:prstGeom>
        </p:spPr>
      </p:pic>
      <p:sp>
        <p:nvSpPr>
          <p:cNvPr id="6" name="TextBox 5">
            <a:extLst>
              <a:ext uri="{FF2B5EF4-FFF2-40B4-BE49-F238E27FC236}">
                <a16:creationId xmlns:a16="http://schemas.microsoft.com/office/drawing/2014/main" id="{F13A12BF-D6DE-42B6-9265-06F290C91B30}"/>
              </a:ext>
            </a:extLst>
          </p:cNvPr>
          <p:cNvSpPr txBox="1"/>
          <p:nvPr/>
        </p:nvSpPr>
        <p:spPr>
          <a:xfrm>
            <a:off x="6342132" y="1996406"/>
            <a:ext cx="2688579" cy="4247317"/>
          </a:xfrm>
          <a:prstGeom prst="rect">
            <a:avLst/>
          </a:prstGeom>
          <a:noFill/>
        </p:spPr>
        <p:txBody>
          <a:bodyPr wrap="square">
            <a:spAutoFit/>
          </a:bodyPr>
          <a:lstStyle/>
          <a:p>
            <a:r>
              <a:rPr lang="en-GB" sz="500" dirty="0">
                <a:solidFill>
                  <a:srgbClr val="000000"/>
                </a:solidFill>
                <a:highlight>
                  <a:srgbClr val="FFFFFF"/>
                </a:highlight>
              </a:rPr>
              <a:t> </a:t>
            </a:r>
            <a:r>
              <a:rPr lang="en-GB" sz="500" dirty="0">
                <a:solidFill>
                  <a:srgbClr val="000096"/>
                </a:solidFill>
                <a:highlight>
                  <a:srgbClr val="FFFFFF"/>
                </a:highlight>
              </a:rPr>
              <a:t>&lt;S100FC:name&gt;</a:t>
            </a:r>
            <a:r>
              <a:rPr lang="en-GB" sz="500" dirty="0" err="1">
                <a:solidFill>
                  <a:srgbClr val="000000"/>
                </a:solidFill>
                <a:highlight>
                  <a:srgbClr val="FFFFFF"/>
                </a:highlight>
              </a:rPr>
              <a:t>OGCRecordsFC</a:t>
            </a:r>
            <a:r>
              <a:rPr lang="en-GB" sz="500" dirty="0">
                <a:solidFill>
                  <a:srgbClr val="000096"/>
                </a:solidFill>
                <a:highlight>
                  <a:srgbClr val="FFFFFF"/>
                </a:highlight>
              </a:rPr>
              <a:t>&lt;/S100FC:name&gt;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&lt;S100FC:scope&gt;</a:t>
            </a:r>
            <a:r>
              <a:rPr lang="en-GB" sz="500" dirty="0">
                <a:solidFill>
                  <a:srgbClr val="000000"/>
                </a:solidFill>
                <a:highlight>
                  <a:srgbClr val="FFFFFF"/>
                </a:highlight>
              </a:rPr>
              <a:t>global</a:t>
            </a:r>
            <a:r>
              <a:rPr lang="en-GB" sz="500" dirty="0">
                <a:solidFill>
                  <a:srgbClr val="000096"/>
                </a:solidFill>
                <a:highlight>
                  <a:srgbClr val="FFFFFF"/>
                </a:highlight>
              </a:rPr>
              <a:t>&lt;/S100FC:scope&gt;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&lt;S100FC:fieldOfApplication&gt;</a:t>
            </a:r>
            <a:r>
              <a:rPr lang="en-GB" sz="500" dirty="0">
                <a:solidFill>
                  <a:srgbClr val="000000"/>
                </a:solidFill>
                <a:highlight>
                  <a:srgbClr val="FFFFFF"/>
                </a:highlight>
              </a:rPr>
              <a:t>none</a:t>
            </a:r>
            <a:r>
              <a:rPr lang="en-GB" sz="500" dirty="0">
                <a:solidFill>
                  <a:srgbClr val="000096"/>
                </a:solidFill>
                <a:highlight>
                  <a:srgbClr val="FFFFFF"/>
                </a:highlight>
              </a:rPr>
              <a:t>&lt;/S100FC:fieldOfApplication&gt;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&lt;S100FC:versionNumber&gt;</a:t>
            </a:r>
            <a:r>
              <a:rPr lang="en-GB" sz="500" dirty="0">
                <a:solidFill>
                  <a:srgbClr val="000000"/>
                </a:solidFill>
                <a:highlight>
                  <a:srgbClr val="FFFFFF"/>
                </a:highlight>
              </a:rPr>
              <a:t>0.0</a:t>
            </a:r>
            <a:r>
              <a:rPr lang="en-GB" sz="500" dirty="0">
                <a:solidFill>
                  <a:srgbClr val="000096"/>
                </a:solidFill>
                <a:highlight>
                  <a:srgbClr val="FFFFFF"/>
                </a:highlight>
              </a:rPr>
              <a:t>&lt;/S100FC:versionNumber&gt;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&lt;S100FC:versionDate&gt;</a:t>
            </a:r>
            <a:r>
              <a:rPr lang="en-GB" sz="500" dirty="0">
                <a:solidFill>
                  <a:srgbClr val="000000"/>
                </a:solidFill>
                <a:highlight>
                  <a:srgbClr val="FFFFFF"/>
                </a:highlight>
              </a:rPr>
              <a:t>2021-10-29+01:00</a:t>
            </a:r>
            <a:r>
              <a:rPr lang="en-GB" sz="500" dirty="0">
                <a:solidFill>
                  <a:srgbClr val="000096"/>
                </a:solidFill>
                <a:highlight>
                  <a:srgbClr val="FFFFFF"/>
                </a:highlight>
              </a:rPr>
              <a:t>&lt;/S100FC:versionDate&gt;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&lt;S100FC:producer&gt;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&lt;S100CI:role&gt;</a:t>
            </a:r>
            <a:r>
              <a:rPr lang="en-GB" sz="500" dirty="0">
                <a:solidFill>
                  <a:srgbClr val="000000"/>
                </a:solidFill>
                <a:highlight>
                  <a:srgbClr val="FFFFFF"/>
                </a:highlight>
              </a:rPr>
              <a:t>author</a:t>
            </a:r>
            <a:r>
              <a:rPr lang="en-GB" sz="500" dirty="0">
                <a:solidFill>
                  <a:srgbClr val="000096"/>
                </a:solidFill>
                <a:highlight>
                  <a:srgbClr val="FFFFFF"/>
                </a:highlight>
              </a:rPr>
              <a:t>&lt;/S100CI:role&gt;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&lt;S100CI:party&gt;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&lt;S100CI:CI_Organisation&gt;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&lt;S100CI:name&gt;</a:t>
            </a:r>
            <a:r>
              <a:rPr lang="en-GB" sz="500" dirty="0">
                <a:solidFill>
                  <a:srgbClr val="000000"/>
                </a:solidFill>
                <a:highlight>
                  <a:srgbClr val="FFFFFF"/>
                </a:highlight>
              </a:rPr>
              <a:t>None</a:t>
            </a:r>
            <a:r>
              <a:rPr lang="en-GB" sz="500" dirty="0">
                <a:solidFill>
                  <a:srgbClr val="000096"/>
                </a:solidFill>
                <a:highlight>
                  <a:srgbClr val="FFFFFF"/>
                </a:highlight>
              </a:rPr>
              <a:t>&lt;/S100CI:name&gt;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&lt;S100CI:contactInfo&gt;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&lt;S100CI:address&gt;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&lt;S100CI:city&gt;</a:t>
            </a:r>
            <a:r>
              <a:rPr lang="en-GB" sz="500" dirty="0">
                <a:solidFill>
                  <a:srgbClr val="000000"/>
                </a:solidFill>
                <a:highlight>
                  <a:srgbClr val="FFFFFF"/>
                </a:highlight>
              </a:rPr>
              <a:t>Frome</a:t>
            </a:r>
            <a:r>
              <a:rPr lang="en-GB" sz="500" dirty="0">
                <a:solidFill>
                  <a:srgbClr val="000096"/>
                </a:solidFill>
                <a:highlight>
                  <a:srgbClr val="FFFFFF"/>
                </a:highlight>
              </a:rPr>
              <a:t>&lt;/S100CI:city&gt;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&lt;S100CI:administrativeArea&gt;</a:t>
            </a:r>
            <a:r>
              <a:rPr lang="en-GB" sz="500" dirty="0">
                <a:solidFill>
                  <a:srgbClr val="000000"/>
                </a:solidFill>
                <a:highlight>
                  <a:srgbClr val="FFFFFF"/>
                </a:highlight>
              </a:rPr>
              <a:t>Somerset</a:t>
            </a:r>
            <a:r>
              <a:rPr lang="en-GB" sz="500" dirty="0">
                <a:solidFill>
                  <a:srgbClr val="000096"/>
                </a:solidFill>
                <a:highlight>
                  <a:srgbClr val="FFFFFF"/>
                </a:highlight>
              </a:rPr>
              <a:t>&lt;/S100CI:administrativeArea&gt;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&lt;S100CI:country&gt;</a:t>
            </a:r>
            <a:r>
              <a:rPr lang="en-GB" sz="500" dirty="0">
                <a:solidFill>
                  <a:srgbClr val="000000"/>
                </a:solidFill>
                <a:highlight>
                  <a:srgbClr val="FFFFFF"/>
                </a:highlight>
              </a:rPr>
              <a:t>UK</a:t>
            </a:r>
            <a:r>
              <a:rPr lang="en-GB" sz="500" dirty="0">
                <a:solidFill>
                  <a:srgbClr val="000096"/>
                </a:solidFill>
                <a:highlight>
                  <a:srgbClr val="FFFFFF"/>
                </a:highlight>
              </a:rPr>
              <a:t>&lt;/S100CI:country&gt;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&lt;S100CI:electronicMailAddress&gt;</a:t>
            </a:r>
            <a:r>
              <a:rPr lang="en-GB" sz="500" dirty="0">
                <a:solidFill>
                  <a:srgbClr val="000000"/>
                </a:solidFill>
                <a:highlight>
                  <a:srgbClr val="FFFFFF"/>
                </a:highlight>
              </a:rPr>
              <a:t>jp@jpsworldoffun.com</a:t>
            </a:r>
            <a:r>
              <a:rPr lang="en-GB" sz="500" dirty="0">
                <a:solidFill>
                  <a:srgbClr val="000096"/>
                </a:solidFill>
                <a:highlight>
                  <a:srgbClr val="FFFFFF"/>
                </a:highlight>
              </a:rPr>
              <a:t>&lt;/S100CI:electronicMailAddress&gt;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&lt;/S100CI:address&gt;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&lt;S100CI:onlineResource&gt;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&lt;S100CI:linkage&gt;</a:t>
            </a:r>
            <a:r>
              <a:rPr lang="en-GB" sz="500" dirty="0">
                <a:solidFill>
                  <a:srgbClr val="000000"/>
                </a:solidFill>
                <a:highlight>
                  <a:srgbClr val="FFFFFF"/>
                </a:highlight>
              </a:rPr>
              <a:t>www.iictechnologies.com</a:t>
            </a:r>
            <a:r>
              <a:rPr lang="en-GB" sz="500" dirty="0">
                <a:solidFill>
                  <a:srgbClr val="000096"/>
                </a:solidFill>
                <a:highlight>
                  <a:srgbClr val="FFFFFF"/>
                </a:highlight>
              </a:rPr>
              <a:t>&lt;/S100CI:linkage&gt;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&lt;/S100CI:onlineResource&gt;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&lt;/S100CI:contactInfo&gt;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&lt;/S100CI:CI_Organisation&gt;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&lt;/S100CI:party&gt;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&lt;/S100FC:producer&gt;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&lt;S100FC:classification&gt;</a:t>
            </a:r>
            <a:r>
              <a:rPr lang="en-GB" sz="500" dirty="0">
                <a:solidFill>
                  <a:srgbClr val="000000"/>
                </a:solidFill>
                <a:highlight>
                  <a:srgbClr val="FFFFFF"/>
                </a:highlight>
              </a:rPr>
              <a:t>unclassified</a:t>
            </a:r>
            <a:r>
              <a:rPr lang="en-GB" sz="500" dirty="0">
                <a:solidFill>
                  <a:srgbClr val="000096"/>
                </a:solidFill>
                <a:highlight>
                  <a:srgbClr val="FFFFFF"/>
                </a:highlight>
              </a:rPr>
              <a:t>&lt;/S100FC:classification&gt;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&lt;S100FC:S100_FC_SimpleAttributes&gt;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&lt;S100FC:S100_FC_SimpleAttribute&gt;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&lt;S100FC:name&gt;</a:t>
            </a:r>
            <a:r>
              <a:rPr lang="en-GB" sz="500" dirty="0" err="1">
                <a:solidFill>
                  <a:srgbClr val="000000"/>
                </a:solidFill>
                <a:highlight>
                  <a:srgbClr val="FFFFFF"/>
                </a:highlight>
              </a:rPr>
              <a:t>recordUpdated</a:t>
            </a:r>
            <a:r>
              <a:rPr lang="en-GB" sz="500" dirty="0">
                <a:solidFill>
                  <a:srgbClr val="000096"/>
                </a:solidFill>
                <a:highlight>
                  <a:srgbClr val="FFFFFF"/>
                </a:highlight>
              </a:rPr>
              <a:t>&lt;/S100FC:name&gt;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&lt;S100FC:definition&gt;</a:t>
            </a:r>
            <a:r>
              <a:rPr lang="en-GB" sz="500" dirty="0" err="1">
                <a:solidFill>
                  <a:srgbClr val="000000"/>
                </a:solidFill>
                <a:highlight>
                  <a:srgbClr val="FFFFFF"/>
                </a:highlight>
              </a:rPr>
              <a:t>recordUpdated</a:t>
            </a:r>
            <a:r>
              <a:rPr lang="en-GB" sz="500" dirty="0">
                <a:solidFill>
                  <a:srgbClr val="000096"/>
                </a:solidFill>
                <a:highlight>
                  <a:srgbClr val="FFFFFF"/>
                </a:highlight>
              </a:rPr>
              <a:t>&lt;/S100FC:definition&gt;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&lt;S100FC:code&gt;</a:t>
            </a:r>
            <a:r>
              <a:rPr lang="en-GB" sz="500" dirty="0" err="1">
                <a:solidFill>
                  <a:srgbClr val="000000"/>
                </a:solidFill>
                <a:highlight>
                  <a:srgbClr val="FFFFFF"/>
                </a:highlight>
              </a:rPr>
              <a:t>recordUpdated</a:t>
            </a:r>
            <a:r>
              <a:rPr lang="en-GB" sz="500" dirty="0">
                <a:solidFill>
                  <a:srgbClr val="000096"/>
                </a:solidFill>
                <a:highlight>
                  <a:srgbClr val="FFFFFF"/>
                </a:highlight>
              </a:rPr>
              <a:t>&lt;/S100FC:code&gt;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&lt;S100FC:alias&gt;&lt;/S100FC:alias&gt;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&lt;S100FC:valueType&gt;</a:t>
            </a:r>
            <a:r>
              <a:rPr lang="en-GB" sz="500" dirty="0" err="1">
                <a:solidFill>
                  <a:srgbClr val="000000"/>
                </a:solidFill>
                <a:highlight>
                  <a:srgbClr val="FFFFFF"/>
                </a:highlight>
              </a:rPr>
              <a:t>dateTime</a:t>
            </a:r>
            <a:r>
              <a:rPr lang="en-GB" sz="500" dirty="0">
                <a:solidFill>
                  <a:srgbClr val="000096"/>
                </a:solidFill>
                <a:highlight>
                  <a:srgbClr val="FFFFFF"/>
                </a:highlight>
              </a:rPr>
              <a:t>&lt;/S100FC:valueType&gt;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&lt;/S100FC:S100_FC_SimpleAttribute&gt;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&lt;S100FC:S100_FC_SimpleAttribute&gt;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&lt;S100FC:name&gt;</a:t>
            </a:r>
            <a:r>
              <a:rPr lang="en-GB" sz="500" dirty="0" err="1">
                <a:solidFill>
                  <a:srgbClr val="000000"/>
                </a:solidFill>
                <a:highlight>
                  <a:srgbClr val="FFFFFF"/>
                </a:highlight>
              </a:rPr>
              <a:t>griddingMethod</a:t>
            </a:r>
            <a:r>
              <a:rPr lang="en-GB" sz="500" dirty="0">
                <a:solidFill>
                  <a:srgbClr val="000096"/>
                </a:solidFill>
                <a:highlight>
                  <a:srgbClr val="FFFFFF"/>
                </a:highlight>
              </a:rPr>
              <a:t>&lt;/S100FC:name&gt;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&lt;S100FC:definition&gt;</a:t>
            </a:r>
            <a:r>
              <a:rPr lang="en-GB" sz="500" dirty="0" err="1">
                <a:solidFill>
                  <a:srgbClr val="000000"/>
                </a:solidFill>
                <a:highlight>
                  <a:srgbClr val="FFFFFF"/>
                </a:highlight>
              </a:rPr>
              <a:t>griddingMethod</a:t>
            </a:r>
            <a:r>
              <a:rPr lang="en-GB" sz="500" dirty="0">
                <a:solidFill>
                  <a:srgbClr val="000000"/>
                </a:solidFill>
                <a:highlight>
                  <a:srgbClr val="FFFFFF"/>
                </a:highlight>
              </a:rPr>
              <a:t>, used for S-102 grid data</a:t>
            </a:r>
            <a:r>
              <a:rPr lang="en-GB" sz="500" dirty="0">
                <a:solidFill>
                  <a:srgbClr val="000096"/>
                </a:solidFill>
                <a:highlight>
                  <a:srgbClr val="FFFFFF"/>
                </a:highlight>
              </a:rPr>
              <a:t>&lt;/S100FC:definition&gt;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&lt;S100FC:code&gt;</a:t>
            </a:r>
            <a:r>
              <a:rPr lang="en-GB" sz="500" dirty="0" err="1">
                <a:solidFill>
                  <a:srgbClr val="000000"/>
                </a:solidFill>
                <a:highlight>
                  <a:srgbClr val="FFFFFF"/>
                </a:highlight>
              </a:rPr>
              <a:t>griddingMethod</a:t>
            </a:r>
            <a:r>
              <a:rPr lang="en-GB" sz="500" dirty="0">
                <a:solidFill>
                  <a:srgbClr val="000096"/>
                </a:solidFill>
                <a:highlight>
                  <a:srgbClr val="FFFFFF"/>
                </a:highlight>
              </a:rPr>
              <a:t>&lt;/S100FC:code&gt;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&lt;S100FC:alias&gt;&lt;/S100FC:alias&gt;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&lt;S100FC:valueType&gt;</a:t>
            </a:r>
            <a:r>
              <a:rPr lang="en-GB" sz="500" dirty="0">
                <a:solidFill>
                  <a:srgbClr val="000000"/>
                </a:solidFill>
                <a:highlight>
                  <a:srgbClr val="FFFFFF"/>
                </a:highlight>
              </a:rPr>
              <a:t>enumeration</a:t>
            </a:r>
            <a:r>
              <a:rPr lang="en-GB" sz="500" dirty="0">
                <a:solidFill>
                  <a:srgbClr val="000096"/>
                </a:solidFill>
                <a:highlight>
                  <a:srgbClr val="FFFFFF"/>
                </a:highlight>
              </a:rPr>
              <a:t>&lt;/S100FC:valueType&gt;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&lt;S100FC:listedValues&gt;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&lt;S100FC:listedValue&gt;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&lt;S100FC:label&gt;</a:t>
            </a:r>
            <a:r>
              <a:rPr lang="en-GB" sz="500" dirty="0" err="1">
                <a:solidFill>
                  <a:srgbClr val="000000"/>
                </a:solidFill>
                <a:highlight>
                  <a:srgbClr val="FFFFFF"/>
                </a:highlight>
              </a:rPr>
              <a:t>historicalObservation</a:t>
            </a:r>
            <a:r>
              <a:rPr lang="en-GB" sz="500" dirty="0">
                <a:solidFill>
                  <a:srgbClr val="000096"/>
                </a:solidFill>
                <a:highlight>
                  <a:srgbClr val="FFFFFF"/>
                </a:highlight>
              </a:rPr>
              <a:t>&lt;/S100FC:label&gt;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&lt;S100FC:definition&gt;</a:t>
            </a:r>
            <a:r>
              <a:rPr lang="en-GB" sz="500" dirty="0" err="1">
                <a:solidFill>
                  <a:srgbClr val="000000"/>
                </a:solidFill>
                <a:highlight>
                  <a:srgbClr val="FFFFFF"/>
                </a:highlight>
              </a:rPr>
              <a:t>historicalObservation</a:t>
            </a:r>
            <a:r>
              <a:rPr lang="en-GB" sz="500" dirty="0">
                <a:solidFill>
                  <a:srgbClr val="000000"/>
                </a:solidFill>
                <a:highlight>
                  <a:srgbClr val="FFFFFF"/>
                </a:highlight>
              </a:rPr>
              <a:t> - from S-102 Product </a:t>
            </a:r>
            <a:r>
              <a:rPr lang="en-GB" sz="500" dirty="0" err="1">
                <a:solidFill>
                  <a:srgbClr val="000000"/>
                </a:solidFill>
                <a:highlight>
                  <a:srgbClr val="FFFFFF"/>
                </a:highlight>
              </a:rPr>
              <a:t>Specifcation</a:t>
            </a:r>
            <a:r>
              <a:rPr lang="en-GB" sz="500" dirty="0">
                <a:solidFill>
                  <a:srgbClr val="000096"/>
                </a:solidFill>
                <a:highlight>
                  <a:srgbClr val="FFFFFF"/>
                </a:highlight>
              </a:rPr>
              <a:t>&lt;/S100FC:definition&gt;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&lt;S100FC:code&gt;</a:t>
            </a:r>
            <a:r>
              <a:rPr lang="en-GB" sz="500" dirty="0">
                <a:solidFill>
                  <a:srgbClr val="000000"/>
                </a:solidFill>
                <a:highlight>
                  <a:srgbClr val="FFFFFF"/>
                </a:highlight>
              </a:rPr>
              <a:t>1</a:t>
            </a:r>
            <a:r>
              <a:rPr lang="en-GB" sz="500" dirty="0">
                <a:solidFill>
                  <a:srgbClr val="000096"/>
                </a:solidFill>
                <a:highlight>
                  <a:srgbClr val="FFFFFF"/>
                </a:highlight>
              </a:rPr>
              <a:t>&lt;/S100FC:code&gt;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&lt;/S100FC:listedValue&gt;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&lt;S100FC:listedValue&gt;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&lt;S100FC:label&gt;</a:t>
            </a:r>
            <a:r>
              <a:rPr lang="en-GB" sz="500" dirty="0" err="1">
                <a:solidFill>
                  <a:srgbClr val="000000"/>
                </a:solidFill>
                <a:highlight>
                  <a:srgbClr val="FFFFFF"/>
                </a:highlight>
              </a:rPr>
              <a:t>realtimeObservation</a:t>
            </a:r>
            <a:r>
              <a:rPr lang="en-GB" sz="500" dirty="0">
                <a:solidFill>
                  <a:srgbClr val="000096"/>
                </a:solidFill>
                <a:highlight>
                  <a:srgbClr val="FFFFFF"/>
                </a:highlight>
              </a:rPr>
              <a:t>&lt;/S100FC:label&gt;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&lt;S100FC:definition&gt;</a:t>
            </a:r>
            <a:r>
              <a:rPr lang="en-GB" sz="500" dirty="0" err="1">
                <a:solidFill>
                  <a:srgbClr val="000000"/>
                </a:solidFill>
                <a:highlight>
                  <a:srgbClr val="FFFFFF"/>
                </a:highlight>
              </a:rPr>
              <a:t>realtimeObservation</a:t>
            </a:r>
            <a:r>
              <a:rPr lang="en-GB" sz="500" dirty="0">
                <a:solidFill>
                  <a:srgbClr val="000096"/>
                </a:solidFill>
                <a:highlight>
                  <a:srgbClr val="FFFFFF"/>
                </a:highlight>
              </a:rPr>
              <a:t>&lt;/S100FC:definition&gt;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&lt;S100FC:code&gt;</a:t>
            </a:r>
            <a:r>
              <a:rPr lang="en-GB" sz="500" dirty="0">
                <a:solidFill>
                  <a:srgbClr val="000000"/>
                </a:solidFill>
                <a:highlight>
                  <a:srgbClr val="FFFFFF"/>
                </a:highlight>
              </a:rPr>
              <a:t>2</a:t>
            </a:r>
            <a:r>
              <a:rPr lang="en-GB" sz="500" dirty="0">
                <a:solidFill>
                  <a:srgbClr val="000096"/>
                </a:solidFill>
                <a:highlight>
                  <a:srgbClr val="FFFFFF"/>
                </a:highlight>
              </a:rPr>
              <a:t>&lt;/S100FC:code&gt;</a:t>
            </a:r>
            <a:br>
              <a:rPr lang="en-GB" sz="500" dirty="0">
                <a:solidFill>
                  <a:srgbClr val="000000"/>
                </a:solidFill>
                <a:highlight>
                  <a:srgbClr val="FFFFFF"/>
                </a:highlight>
              </a:rPr>
            </a:br>
            <a:r>
              <a:rPr lang="en-GB" sz="500" dirty="0">
                <a:solidFill>
                  <a:srgbClr val="000000"/>
                </a:solidFill>
                <a:highlight>
                  <a:srgbClr val="FFFFFF"/>
                </a:highlight>
              </a:rPr>
              <a:t>                </a:t>
            </a:r>
            <a:r>
              <a:rPr lang="en-GB" sz="500" dirty="0">
                <a:solidFill>
                  <a:srgbClr val="000096"/>
                </a:solidFill>
                <a:highlight>
                  <a:srgbClr val="FFFFFF"/>
                </a:highlight>
              </a:rPr>
              <a:t>&lt;/S100FC:listedValue&gt;</a:t>
            </a:r>
            <a:endParaRPr lang="en-GB" sz="500" dirty="0"/>
          </a:p>
        </p:txBody>
      </p:sp>
      <p:pic>
        <p:nvPicPr>
          <p:cNvPr id="10" name="Picture 9">
            <a:extLst>
              <a:ext uri="{FF2B5EF4-FFF2-40B4-BE49-F238E27FC236}">
                <a16:creationId xmlns:a16="http://schemas.microsoft.com/office/drawing/2014/main" id="{8072E4B0-674A-4A04-8C43-6845262655C8}"/>
              </a:ext>
            </a:extLst>
          </p:cNvPr>
          <p:cNvPicPr>
            <a:picLocks noChangeAspect="1"/>
          </p:cNvPicPr>
          <p:nvPr/>
        </p:nvPicPr>
        <p:blipFill rotWithShape="1">
          <a:blip r:embed="rId4"/>
          <a:srcRect b="7189"/>
          <a:stretch/>
        </p:blipFill>
        <p:spPr>
          <a:xfrm>
            <a:off x="134959" y="322207"/>
            <a:ext cx="2930397" cy="1767259"/>
          </a:xfrm>
          <a:prstGeom prst="rect">
            <a:avLst/>
          </a:prstGeom>
          <a:ln>
            <a:solidFill>
              <a:schemeClr val="tx1"/>
            </a:solidFill>
          </a:ln>
        </p:spPr>
      </p:pic>
      <p:sp>
        <p:nvSpPr>
          <p:cNvPr id="11" name="Rectangle 1">
            <a:extLst>
              <a:ext uri="{FF2B5EF4-FFF2-40B4-BE49-F238E27FC236}">
                <a16:creationId xmlns:a16="http://schemas.microsoft.com/office/drawing/2014/main" id="{2542A6B2-FDE9-4002-B1F0-5F0385CB0C65}"/>
              </a:ext>
            </a:extLst>
          </p:cNvPr>
          <p:cNvSpPr>
            <a:spLocks noChangeArrowheads="1"/>
          </p:cNvSpPr>
          <p:nvPr/>
        </p:nvSpPr>
        <p:spPr bwMode="auto">
          <a:xfrm>
            <a:off x="1000408" y="2150295"/>
            <a:ext cx="3530146" cy="409342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geoj.append</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geometry</a:t>
            </a:r>
            <a:r>
              <a:rPr kumimoji="0" lang="en-US" altLang="en-US" sz="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  </a:t>
            </a:r>
            <a:r>
              <a:rPr kumimoji="0" lang="en-US" altLang="en-US" sz="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type</a:t>
            </a:r>
            <a:r>
              <a:rPr kumimoji="0" lang="en-US" altLang="en-US" sz="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Polygon</a:t>
            </a:r>
            <a:r>
              <a:rPr kumimoji="0" lang="en-US" altLang="en-US" sz="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coordinates</a:t>
            </a:r>
            <a:r>
              <a:rPr kumimoji="0" lang="en-US" altLang="en-US" sz="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append(</a:t>
            </a: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wlon</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).append(</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).append(</a:t>
            </a: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nlat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).append(</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append(</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).append(</a:t>
            </a: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elon</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).append(</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).append(</a:t>
            </a: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nlat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).append(</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append(</a:t>
            </a: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elon</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).append(</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).append(slat).append(</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append(</a:t>
            </a: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wlon</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).append(</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).append(slat).append(</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append(</a:t>
            </a: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wlon</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).append(</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).append(</a:t>
            </a: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nlat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append(</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geomap.put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(nm , </a:t>
            </a: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geoj.toString</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geo =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st_geomfromtext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geo +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geo =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st_setsrid</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geo +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",4326)"</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stmt2 =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values("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nm +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base_isdt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edtn</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upd</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updn</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sz</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geoj.toString</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u +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 = </a:t>
            </a:r>
            <a:r>
              <a:rPr kumimoji="0" lang="en-US" altLang="en-US" sz="5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t>
            </a: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.getNextFeatureID</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&lt;treenod2&gt; </a:t>
            </a: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nds</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&lt;treenod2&gt;(){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add(</a:t>
            </a:r>
            <a:r>
              <a:rPr kumimoji="0" lang="en-US" altLang="en-US" sz="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treenod2(</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typeOfProductFormat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"ISO/IEC 8211"</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sA</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add(</a:t>
            </a:r>
            <a:r>
              <a:rPr kumimoji="0" lang="en-US" altLang="en-US" sz="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treenod2(</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chartNumber</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nm</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sA</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add(</a:t>
            </a:r>
            <a:r>
              <a:rPr kumimoji="0" lang="en-US" altLang="en-US" sz="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treenod2(</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compilationScale</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"45000"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sA</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add(</a:t>
            </a:r>
            <a:r>
              <a:rPr kumimoji="0" lang="en-US" altLang="en-US" sz="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treenod2(</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producerCode</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nm</a:t>
            </a: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.substring</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sA</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add(</a:t>
            </a:r>
            <a:r>
              <a:rPr kumimoji="0" lang="en-US" altLang="en-US" sz="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treenod2(</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"copyright"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"not applicable"</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sA</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add(</a:t>
            </a:r>
            <a:r>
              <a:rPr kumimoji="0" lang="en-US" altLang="en-US" sz="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treenod2(</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editionDate</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"2019-04-05"</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sA</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add(</a:t>
            </a:r>
            <a:r>
              <a:rPr kumimoji="0" lang="en-US" altLang="en-US" sz="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treenod2(</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7</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editionNumber</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edtn</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sA</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add(</a:t>
            </a:r>
            <a:r>
              <a:rPr kumimoji="0" lang="en-US" altLang="en-US" sz="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treenod2(</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8</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issueDate</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mbase_isdt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sA</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add(</a:t>
            </a:r>
            <a:r>
              <a:rPr kumimoji="0" lang="en-US" altLang="en-US" sz="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treenod2(</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productType</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"ENC"</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sA</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//add(new treenod2(10, 0, 0, t, "</a:t>
            </a:r>
            <a:r>
              <a:rPr kumimoji="0" lang="en-US" altLang="en-US" sz="5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specificUsage</a:t>
            </a:r>
            <a:r>
              <a:rPr kumimoji="0" lang="en-US" altLang="en-US" sz="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"approach", "</a:t>
            </a:r>
            <a:r>
              <a:rPr kumimoji="0" lang="en-US" altLang="en-US" sz="5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sA</a:t>
            </a:r>
            <a:r>
              <a:rPr kumimoji="0" lang="en-US" altLang="en-US" sz="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a:t>
            </a:r>
            <a:r>
              <a:rPr kumimoji="0" lang="en-US" altLang="en-US" sz="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treenod2(</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"recordCreated"</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"2021-10-30"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"sA"</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add(</a:t>
            </a:r>
            <a:r>
              <a:rPr kumimoji="0" lang="en-US" altLang="en-US" sz="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treenod2(</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"type"</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"ENC Chart"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sA</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add(</a:t>
            </a:r>
            <a:r>
              <a:rPr kumimoji="0" lang="en-US" altLang="en-US" sz="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treenod2(</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"title"</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nm</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"sA"</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add(</a:t>
            </a:r>
            <a:r>
              <a:rPr kumimoji="0" lang="en-US" altLang="en-US" sz="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treenod2(</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"description"</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"Auto-generated description"</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sA</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add(</a:t>
            </a:r>
            <a:r>
              <a:rPr kumimoji="0" lang="en-US" altLang="en-US" sz="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treenod2(</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"contactPoint"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"NOAA, US"</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sA</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add(</a:t>
            </a:r>
            <a:r>
              <a:rPr kumimoji="0" lang="en-US" altLang="en-US" sz="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treenod2(</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7</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"externalId"</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"ENC_"</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nm</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"sA"</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add(</a:t>
            </a:r>
            <a:r>
              <a:rPr kumimoji="0" lang="en-US" altLang="en-US" sz="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treenod2(</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8</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"themes"</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"oceans"</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"sA"</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add(</a:t>
            </a:r>
            <a:r>
              <a:rPr kumimoji="0" lang="en-US" altLang="en-US" sz="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treenod2(</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"themes"</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"navigation"</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"sA"</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add(</a:t>
            </a:r>
            <a:r>
              <a:rPr kumimoji="0" lang="en-US" altLang="en-US" sz="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treenod2(</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"_metadata-anytext"</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"7e46_"</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nm</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"sA"</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nds.add</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treenod2(</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11</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"recordUpdated"</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"sA"</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nds.add</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treenod2(</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12</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"updateNumber"</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,updn,</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"sA"</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t>
            </a: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.addFeature</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"Record"</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nds,nm,ftyp.</a:t>
            </a:r>
            <a:r>
              <a:rPr kumimoji="0" lang="en-US" altLang="en-US" sz="5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FEATURE_TYPE</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Prim.</a:t>
            </a:r>
            <a:r>
              <a:rPr kumimoji="0" lang="en-US" altLang="en-US" sz="5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SURFACE</a:t>
            </a: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5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"GID_"</a:t>
            </a: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+nm</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a:extLst>
              <a:ext uri="{FF2B5EF4-FFF2-40B4-BE49-F238E27FC236}">
                <a16:creationId xmlns:a16="http://schemas.microsoft.com/office/drawing/2014/main" id="{4CB2685B-D27F-44E4-9759-09762520D3AD}"/>
              </a:ext>
            </a:extLst>
          </p:cNvPr>
          <p:cNvSpPr/>
          <p:nvPr/>
        </p:nvSpPr>
        <p:spPr>
          <a:xfrm>
            <a:off x="10372162" y="4412857"/>
            <a:ext cx="1087703" cy="655454"/>
          </a:xfrm>
          <a:prstGeom prst="rect">
            <a:avLst/>
          </a:prstGeom>
          <a:solidFill>
            <a:schemeClr val="bg1"/>
          </a:solidFill>
          <a:ln w="9525"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sz="1400" dirty="0"/>
              <a:t>Metadata</a:t>
            </a:r>
          </a:p>
          <a:p>
            <a:pPr algn="ctr"/>
            <a:r>
              <a:rPr lang="en-GB" sz="1400" dirty="0"/>
              <a:t>Model</a:t>
            </a:r>
          </a:p>
        </p:txBody>
      </p:sp>
      <p:sp>
        <p:nvSpPr>
          <p:cNvPr id="14" name="Rectangle 13">
            <a:extLst>
              <a:ext uri="{FF2B5EF4-FFF2-40B4-BE49-F238E27FC236}">
                <a16:creationId xmlns:a16="http://schemas.microsoft.com/office/drawing/2014/main" id="{3FAA8E44-AC3E-40FD-B916-A73D0FE6F579}"/>
              </a:ext>
            </a:extLst>
          </p:cNvPr>
          <p:cNvSpPr/>
          <p:nvPr/>
        </p:nvSpPr>
        <p:spPr>
          <a:xfrm>
            <a:off x="6914503" y="4259108"/>
            <a:ext cx="1045895" cy="655454"/>
          </a:xfrm>
          <a:prstGeom prst="rect">
            <a:avLst/>
          </a:prstGeom>
          <a:solidFill>
            <a:schemeClr val="bg1"/>
          </a:solidFill>
          <a:ln w="19050"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sz="1200" dirty="0"/>
              <a:t>(metadata)</a:t>
            </a:r>
          </a:p>
          <a:p>
            <a:pPr algn="ctr"/>
            <a:r>
              <a:rPr lang="en-GB" sz="1200" dirty="0"/>
              <a:t>Feature Catalogue</a:t>
            </a:r>
          </a:p>
        </p:txBody>
      </p:sp>
      <p:sp>
        <p:nvSpPr>
          <p:cNvPr id="15" name="Rectangle 14">
            <a:extLst>
              <a:ext uri="{FF2B5EF4-FFF2-40B4-BE49-F238E27FC236}">
                <a16:creationId xmlns:a16="http://schemas.microsoft.com/office/drawing/2014/main" id="{2F741902-3610-4463-AE10-1A36FF4F9B43}"/>
              </a:ext>
            </a:extLst>
          </p:cNvPr>
          <p:cNvSpPr/>
          <p:nvPr/>
        </p:nvSpPr>
        <p:spPr>
          <a:xfrm>
            <a:off x="2912329" y="2919225"/>
            <a:ext cx="910354" cy="655454"/>
          </a:xfrm>
          <a:prstGeom prst="rect">
            <a:avLst/>
          </a:prstGeom>
          <a:solidFill>
            <a:schemeClr val="bg1"/>
          </a:solidFill>
          <a:ln w="19050"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sz="1200" dirty="0"/>
              <a:t>metadata</a:t>
            </a:r>
          </a:p>
        </p:txBody>
      </p:sp>
      <p:cxnSp>
        <p:nvCxnSpPr>
          <p:cNvPr id="16" name="Straight Arrow Connector 15">
            <a:extLst>
              <a:ext uri="{FF2B5EF4-FFF2-40B4-BE49-F238E27FC236}">
                <a16:creationId xmlns:a16="http://schemas.microsoft.com/office/drawing/2014/main" id="{BB3B072A-091D-446A-8A69-67A63F3AB97E}"/>
              </a:ext>
            </a:extLst>
          </p:cNvPr>
          <p:cNvCxnSpPr>
            <a:cxnSpLocks/>
            <a:stCxn id="14" idx="3"/>
            <a:endCxn id="13" idx="1"/>
          </p:cNvCxnSpPr>
          <p:nvPr/>
        </p:nvCxnSpPr>
        <p:spPr>
          <a:xfrm>
            <a:off x="7960398" y="4586835"/>
            <a:ext cx="2411764" cy="153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2D75D12-1E5E-46D5-93EF-8526DDFBE7E8}"/>
              </a:ext>
            </a:extLst>
          </p:cNvPr>
          <p:cNvCxnSpPr>
            <a:cxnSpLocks/>
            <a:stCxn id="15" idx="3"/>
            <a:endCxn id="14" idx="1"/>
          </p:cNvCxnSpPr>
          <p:nvPr/>
        </p:nvCxnSpPr>
        <p:spPr>
          <a:xfrm>
            <a:off x="3822683" y="3246952"/>
            <a:ext cx="3091820" cy="1339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726428"/>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47A342-82A4-49C1-9DA2-9A1BC786E70E}"/>
              </a:ext>
            </a:extLst>
          </p:cNvPr>
          <p:cNvSpPr txBox="1"/>
          <p:nvPr/>
        </p:nvSpPr>
        <p:spPr>
          <a:xfrm>
            <a:off x="167495" y="337329"/>
            <a:ext cx="6460423" cy="461665"/>
          </a:xfrm>
          <a:prstGeom prst="rect">
            <a:avLst/>
          </a:prstGeom>
          <a:noFill/>
        </p:spPr>
        <p:txBody>
          <a:bodyPr wrap="none" rtlCol="0">
            <a:spAutoFit/>
          </a:bodyPr>
          <a:lstStyle/>
          <a:p>
            <a:r>
              <a:rPr lang="en-GB" sz="2400" dirty="0"/>
              <a:t>So… this begins to look a bit like a “pipeline”…</a:t>
            </a:r>
          </a:p>
        </p:txBody>
      </p:sp>
      <p:sp>
        <p:nvSpPr>
          <p:cNvPr id="4" name="Rectangle 3">
            <a:extLst>
              <a:ext uri="{FF2B5EF4-FFF2-40B4-BE49-F238E27FC236}">
                <a16:creationId xmlns:a16="http://schemas.microsoft.com/office/drawing/2014/main" id="{D59B8B28-285E-4060-9304-C29E163F1BEA}"/>
              </a:ext>
            </a:extLst>
          </p:cNvPr>
          <p:cNvSpPr/>
          <p:nvPr/>
        </p:nvSpPr>
        <p:spPr>
          <a:xfrm>
            <a:off x="3873933" y="1809199"/>
            <a:ext cx="1087703" cy="655454"/>
          </a:xfrm>
          <a:prstGeom prst="rect">
            <a:avLst/>
          </a:prstGeom>
          <a:solidFill>
            <a:schemeClr val="bg1"/>
          </a:solidFill>
          <a:ln w="9525"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sz="1400" dirty="0"/>
              <a:t>Extract Fields</a:t>
            </a:r>
          </a:p>
        </p:txBody>
      </p:sp>
      <p:sp>
        <p:nvSpPr>
          <p:cNvPr id="5" name="Rectangle 4">
            <a:extLst>
              <a:ext uri="{FF2B5EF4-FFF2-40B4-BE49-F238E27FC236}">
                <a16:creationId xmlns:a16="http://schemas.microsoft.com/office/drawing/2014/main" id="{65259A7A-517B-4250-A75C-673EA7C78FA2}"/>
              </a:ext>
            </a:extLst>
          </p:cNvPr>
          <p:cNvSpPr/>
          <p:nvPr/>
        </p:nvSpPr>
        <p:spPr>
          <a:xfrm>
            <a:off x="2035042" y="1600151"/>
            <a:ext cx="1366541" cy="655454"/>
          </a:xfrm>
          <a:prstGeom prst="rect">
            <a:avLst/>
          </a:prstGeom>
          <a:solidFill>
            <a:schemeClr val="bg1"/>
          </a:solidFill>
          <a:ln w="9525"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sz="1200" dirty="0"/>
              <a:t>PRODUCTS.TXT</a:t>
            </a:r>
          </a:p>
          <a:p>
            <a:pPr algn="ctr"/>
            <a:r>
              <a:rPr lang="en-GB" sz="1200" dirty="0"/>
              <a:t>(metadata file)</a:t>
            </a:r>
          </a:p>
        </p:txBody>
      </p:sp>
      <p:sp>
        <p:nvSpPr>
          <p:cNvPr id="6" name="Rectangle 5">
            <a:extLst>
              <a:ext uri="{FF2B5EF4-FFF2-40B4-BE49-F238E27FC236}">
                <a16:creationId xmlns:a16="http://schemas.microsoft.com/office/drawing/2014/main" id="{92F5522A-C0DE-4044-95B2-A6B65278AA36}"/>
              </a:ext>
            </a:extLst>
          </p:cNvPr>
          <p:cNvSpPr/>
          <p:nvPr/>
        </p:nvSpPr>
        <p:spPr>
          <a:xfrm>
            <a:off x="177192" y="1599588"/>
            <a:ext cx="1252878" cy="807181"/>
          </a:xfrm>
          <a:prstGeom prst="rect">
            <a:avLst/>
          </a:prstGeom>
          <a:solidFill>
            <a:schemeClr val="bg1"/>
          </a:solidFill>
          <a:ln w="9525"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sz="1200" dirty="0"/>
              <a:t>ENC data </a:t>
            </a:r>
          </a:p>
          <a:p>
            <a:pPr algn="ctr"/>
            <a:r>
              <a:rPr lang="en-GB" sz="1200" dirty="0"/>
              <a:t>(s-57 for now)</a:t>
            </a:r>
          </a:p>
        </p:txBody>
      </p:sp>
      <p:cxnSp>
        <p:nvCxnSpPr>
          <p:cNvPr id="7" name="Straight Arrow Connector 6">
            <a:extLst>
              <a:ext uri="{FF2B5EF4-FFF2-40B4-BE49-F238E27FC236}">
                <a16:creationId xmlns:a16="http://schemas.microsoft.com/office/drawing/2014/main" id="{226C8850-49B9-4FDB-A44C-348E8F1F9A72}"/>
              </a:ext>
            </a:extLst>
          </p:cNvPr>
          <p:cNvCxnSpPr>
            <a:cxnSpLocks/>
            <a:stCxn id="5" idx="3"/>
            <a:endCxn id="4" idx="1"/>
          </p:cNvCxnSpPr>
          <p:nvPr/>
        </p:nvCxnSpPr>
        <p:spPr>
          <a:xfrm>
            <a:off x="3401583" y="1927878"/>
            <a:ext cx="472350" cy="209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5944FEC-B4C3-43F1-94ED-795CBD47F946}"/>
              </a:ext>
            </a:extLst>
          </p:cNvPr>
          <p:cNvCxnSpPr>
            <a:cxnSpLocks/>
            <a:stCxn id="6" idx="3"/>
            <a:endCxn id="5" idx="1"/>
          </p:cNvCxnSpPr>
          <p:nvPr/>
        </p:nvCxnSpPr>
        <p:spPr>
          <a:xfrm flipV="1">
            <a:off x="1430070" y="1927878"/>
            <a:ext cx="604972" cy="75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3ED1820-AF9A-48CE-8E93-061B7784457E}"/>
              </a:ext>
            </a:extLst>
          </p:cNvPr>
          <p:cNvSpPr/>
          <p:nvPr/>
        </p:nvSpPr>
        <p:spPr>
          <a:xfrm>
            <a:off x="5522416" y="3366317"/>
            <a:ext cx="1366541" cy="882706"/>
          </a:xfrm>
          <a:prstGeom prst="rect">
            <a:avLst/>
          </a:prstGeom>
          <a:solidFill>
            <a:schemeClr val="bg1"/>
          </a:solidFill>
          <a:ln w="9525"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sz="1200" dirty="0"/>
              <a:t>OGC API Records </a:t>
            </a:r>
          </a:p>
          <a:p>
            <a:pPr algn="ctr"/>
            <a:r>
              <a:rPr lang="en-GB" sz="1200" dirty="0"/>
              <a:t>Feature Catalogue</a:t>
            </a:r>
          </a:p>
        </p:txBody>
      </p:sp>
      <p:sp>
        <p:nvSpPr>
          <p:cNvPr id="18" name="Rectangle 17">
            <a:extLst>
              <a:ext uri="{FF2B5EF4-FFF2-40B4-BE49-F238E27FC236}">
                <a16:creationId xmlns:a16="http://schemas.microsoft.com/office/drawing/2014/main" id="{24BEFEBB-B9B1-46F5-A085-6D00FB89FFAE}"/>
              </a:ext>
            </a:extLst>
          </p:cNvPr>
          <p:cNvSpPr/>
          <p:nvPr/>
        </p:nvSpPr>
        <p:spPr>
          <a:xfrm>
            <a:off x="5518718" y="1921268"/>
            <a:ext cx="1366541" cy="655454"/>
          </a:xfrm>
          <a:prstGeom prst="rect">
            <a:avLst/>
          </a:prstGeom>
          <a:solidFill>
            <a:schemeClr val="bg1"/>
          </a:solidFill>
          <a:ln w="9525"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sz="1200" dirty="0"/>
              <a:t>Make OGC Records “feature”</a:t>
            </a:r>
          </a:p>
          <a:p>
            <a:pPr algn="ctr"/>
            <a:r>
              <a:rPr lang="en-GB" sz="1200" dirty="0"/>
              <a:t>(map fields)</a:t>
            </a:r>
          </a:p>
        </p:txBody>
      </p:sp>
      <p:cxnSp>
        <p:nvCxnSpPr>
          <p:cNvPr id="20" name="Straight Arrow Connector 19">
            <a:extLst>
              <a:ext uri="{FF2B5EF4-FFF2-40B4-BE49-F238E27FC236}">
                <a16:creationId xmlns:a16="http://schemas.microsoft.com/office/drawing/2014/main" id="{A24E19EC-E476-4A2F-AC94-E25637A4512D}"/>
              </a:ext>
            </a:extLst>
          </p:cNvPr>
          <p:cNvCxnSpPr>
            <a:cxnSpLocks/>
            <a:stCxn id="4" idx="3"/>
            <a:endCxn id="18" idx="1"/>
          </p:cNvCxnSpPr>
          <p:nvPr/>
        </p:nvCxnSpPr>
        <p:spPr>
          <a:xfrm>
            <a:off x="4961636" y="2136926"/>
            <a:ext cx="557082" cy="112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AD822DA-6D46-4687-811B-E2E41D1A75D7}"/>
              </a:ext>
            </a:extLst>
          </p:cNvPr>
          <p:cNvCxnSpPr>
            <a:stCxn id="17" idx="0"/>
            <a:endCxn id="18" idx="2"/>
          </p:cNvCxnSpPr>
          <p:nvPr/>
        </p:nvCxnSpPr>
        <p:spPr>
          <a:xfrm flipH="1" flipV="1">
            <a:off x="6201989" y="2576722"/>
            <a:ext cx="3698" cy="789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437C2C09-6E63-4DBC-A1CD-B3E981059381}"/>
              </a:ext>
            </a:extLst>
          </p:cNvPr>
          <p:cNvSpPr/>
          <p:nvPr/>
        </p:nvSpPr>
        <p:spPr>
          <a:xfrm>
            <a:off x="8708804" y="1272424"/>
            <a:ext cx="1067388" cy="655454"/>
          </a:xfrm>
          <a:prstGeom prst="rect">
            <a:avLst/>
          </a:prstGeom>
          <a:solidFill>
            <a:schemeClr val="bg1"/>
          </a:solidFill>
          <a:ln w="9525"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sz="1200" dirty="0" err="1"/>
              <a:t>GeoJSON</a:t>
            </a:r>
            <a:r>
              <a:rPr lang="en-GB" sz="1200" dirty="0"/>
              <a:t> </a:t>
            </a:r>
          </a:p>
          <a:p>
            <a:pPr algn="ctr"/>
            <a:r>
              <a:rPr lang="en-GB" sz="1200" dirty="0"/>
              <a:t>output</a:t>
            </a:r>
          </a:p>
        </p:txBody>
      </p:sp>
      <p:sp>
        <p:nvSpPr>
          <p:cNvPr id="50" name="Cylinder 49">
            <a:extLst>
              <a:ext uri="{FF2B5EF4-FFF2-40B4-BE49-F238E27FC236}">
                <a16:creationId xmlns:a16="http://schemas.microsoft.com/office/drawing/2014/main" id="{BD78B5C7-6219-4698-AB12-B0F5138D4F20}"/>
              </a:ext>
            </a:extLst>
          </p:cNvPr>
          <p:cNvSpPr/>
          <p:nvPr/>
        </p:nvSpPr>
        <p:spPr>
          <a:xfrm>
            <a:off x="7244952" y="1829324"/>
            <a:ext cx="744467" cy="845618"/>
          </a:xfrm>
          <a:prstGeom prst="can">
            <a:avLst/>
          </a:prstGeom>
          <a:solidFill>
            <a:schemeClr val="bg1"/>
          </a:solidFill>
          <a:ln w="9525" cap="flat" cmpd="sng" algn="ctr">
            <a:solidFill>
              <a:srgbClr val="C00000"/>
            </a:solidFill>
            <a:prstDash val="solid"/>
            <a:round/>
            <a:headEnd type="none" w="sm" len="med"/>
            <a:tailEnd type="non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dirty="0"/>
              <a:t>S100DB</a:t>
            </a:r>
          </a:p>
        </p:txBody>
      </p:sp>
      <p:sp>
        <p:nvSpPr>
          <p:cNvPr id="51" name="Rectangle 50">
            <a:extLst>
              <a:ext uri="{FF2B5EF4-FFF2-40B4-BE49-F238E27FC236}">
                <a16:creationId xmlns:a16="http://schemas.microsoft.com/office/drawing/2014/main" id="{B460CF79-D414-42C7-8B5C-92D0AF3B88FF}"/>
              </a:ext>
            </a:extLst>
          </p:cNvPr>
          <p:cNvSpPr/>
          <p:nvPr/>
        </p:nvSpPr>
        <p:spPr>
          <a:xfrm>
            <a:off x="9846117" y="2079042"/>
            <a:ext cx="1067388" cy="655454"/>
          </a:xfrm>
          <a:prstGeom prst="rect">
            <a:avLst/>
          </a:prstGeom>
          <a:solidFill>
            <a:schemeClr val="bg1"/>
          </a:solidFill>
          <a:ln w="9525"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sz="1200" dirty="0" err="1"/>
              <a:t>tinyDB</a:t>
            </a:r>
            <a:r>
              <a:rPr lang="en-GB" sz="1200" dirty="0"/>
              <a:t> Catalogue</a:t>
            </a:r>
          </a:p>
        </p:txBody>
      </p:sp>
      <p:cxnSp>
        <p:nvCxnSpPr>
          <p:cNvPr id="57" name="Straight Arrow Connector 56">
            <a:extLst>
              <a:ext uri="{FF2B5EF4-FFF2-40B4-BE49-F238E27FC236}">
                <a16:creationId xmlns:a16="http://schemas.microsoft.com/office/drawing/2014/main" id="{64DAFCF2-64F7-43AE-BD35-6637EE80F074}"/>
              </a:ext>
            </a:extLst>
          </p:cNvPr>
          <p:cNvCxnSpPr>
            <a:stCxn id="18" idx="3"/>
            <a:endCxn id="50" idx="2"/>
          </p:cNvCxnSpPr>
          <p:nvPr/>
        </p:nvCxnSpPr>
        <p:spPr>
          <a:xfrm>
            <a:off x="6885259" y="2248995"/>
            <a:ext cx="359693" cy="3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0E0A550B-26A6-41B9-A19C-4CC9A947EF4E}"/>
              </a:ext>
            </a:extLst>
          </p:cNvPr>
          <p:cNvCxnSpPr>
            <a:stCxn id="50" idx="1"/>
            <a:endCxn id="31" idx="1"/>
          </p:cNvCxnSpPr>
          <p:nvPr/>
        </p:nvCxnSpPr>
        <p:spPr>
          <a:xfrm rot="5400000" flipH="1" flipV="1">
            <a:off x="8048409" y="1168929"/>
            <a:ext cx="229173" cy="10916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7758511F-8AF1-4352-97CC-85CA1FC9E3AF}"/>
              </a:ext>
            </a:extLst>
          </p:cNvPr>
          <p:cNvSpPr/>
          <p:nvPr/>
        </p:nvSpPr>
        <p:spPr>
          <a:xfrm>
            <a:off x="9732935" y="3046087"/>
            <a:ext cx="1366540" cy="815867"/>
          </a:xfrm>
          <a:prstGeom prst="rect">
            <a:avLst/>
          </a:prstGeom>
          <a:solidFill>
            <a:schemeClr val="bg1"/>
          </a:solidFill>
          <a:ln w="9525"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r>
              <a:rPr lang="en-GB" sz="1200" dirty="0" err="1"/>
              <a:t>pygeoAPI</a:t>
            </a:r>
            <a:endParaRPr lang="en-GB" sz="1200" dirty="0"/>
          </a:p>
          <a:p>
            <a:pPr algn="ctr"/>
            <a:r>
              <a:rPr lang="en-GB" sz="1200" dirty="0"/>
              <a:t>(Records)</a:t>
            </a:r>
          </a:p>
        </p:txBody>
      </p:sp>
      <p:cxnSp>
        <p:nvCxnSpPr>
          <p:cNvPr id="63" name="Straight Arrow Connector 62">
            <a:extLst>
              <a:ext uri="{FF2B5EF4-FFF2-40B4-BE49-F238E27FC236}">
                <a16:creationId xmlns:a16="http://schemas.microsoft.com/office/drawing/2014/main" id="{41D4A575-C3AC-4F64-8BDD-31E9E36220B6}"/>
              </a:ext>
            </a:extLst>
          </p:cNvPr>
          <p:cNvCxnSpPr>
            <a:stCxn id="51" idx="2"/>
            <a:endCxn id="61" idx="0"/>
          </p:cNvCxnSpPr>
          <p:nvPr/>
        </p:nvCxnSpPr>
        <p:spPr>
          <a:xfrm>
            <a:off x="10379811" y="2734496"/>
            <a:ext cx="36394" cy="311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9A21E30C-5263-4CF2-A1FF-ED4DED795293}"/>
              </a:ext>
            </a:extLst>
          </p:cNvPr>
          <p:cNvCxnSpPr>
            <a:stCxn id="31" idx="3"/>
            <a:endCxn id="51" idx="0"/>
          </p:cNvCxnSpPr>
          <p:nvPr/>
        </p:nvCxnSpPr>
        <p:spPr>
          <a:xfrm>
            <a:off x="9776192" y="1600151"/>
            <a:ext cx="603619" cy="4788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B8D2C3E7-0AE4-4DCC-A80E-8CDD1B85B982}"/>
              </a:ext>
            </a:extLst>
          </p:cNvPr>
          <p:cNvCxnSpPr>
            <a:stCxn id="61" idx="2"/>
            <a:endCxn id="65" idx="0"/>
          </p:cNvCxnSpPr>
          <p:nvPr/>
        </p:nvCxnSpPr>
        <p:spPr>
          <a:xfrm rot="5400000">
            <a:off x="9611572" y="3553567"/>
            <a:ext cx="496246" cy="11130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C97B6C28-0E00-465D-AD60-DBF67FEBB20E}"/>
              </a:ext>
            </a:extLst>
          </p:cNvPr>
          <p:cNvPicPr>
            <a:picLocks noChangeAspect="1"/>
          </p:cNvPicPr>
          <p:nvPr/>
        </p:nvPicPr>
        <p:blipFill>
          <a:blip r:embed="rId2"/>
          <a:stretch>
            <a:fillRect/>
          </a:stretch>
        </p:blipFill>
        <p:spPr>
          <a:xfrm>
            <a:off x="5003944" y="4745269"/>
            <a:ext cx="3504013" cy="2000906"/>
          </a:xfrm>
          <a:prstGeom prst="rect">
            <a:avLst/>
          </a:prstGeom>
          <a:ln>
            <a:solidFill>
              <a:schemeClr val="tx1"/>
            </a:solidFill>
          </a:ln>
        </p:spPr>
      </p:pic>
      <p:sp>
        <p:nvSpPr>
          <p:cNvPr id="97" name="Rectangle 96">
            <a:extLst>
              <a:ext uri="{FF2B5EF4-FFF2-40B4-BE49-F238E27FC236}">
                <a16:creationId xmlns:a16="http://schemas.microsoft.com/office/drawing/2014/main" id="{759C0DFF-F0B6-492A-AA5D-FF301AE44937}"/>
              </a:ext>
            </a:extLst>
          </p:cNvPr>
          <p:cNvSpPr/>
          <p:nvPr/>
        </p:nvSpPr>
        <p:spPr>
          <a:xfrm>
            <a:off x="6096000" y="5923143"/>
            <a:ext cx="789259" cy="282040"/>
          </a:xfrm>
          <a:prstGeom prst="rect">
            <a:avLst/>
          </a:prstGeom>
          <a:noFill/>
          <a:ln w="9525" cap="flat" cmpd="sng" algn="ctr">
            <a:solidFill>
              <a:srgbClr val="C00000"/>
            </a:solidFill>
            <a:prstDash val="solid"/>
            <a:round/>
            <a:headEnd type="triangle" w="sm" len="med"/>
            <a:tailEnd type="triangle" w="sm"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sz="1200" dirty="0"/>
          </a:p>
        </p:txBody>
      </p:sp>
      <p:pic>
        <p:nvPicPr>
          <p:cNvPr id="65" name="Picture 64">
            <a:extLst>
              <a:ext uri="{FF2B5EF4-FFF2-40B4-BE49-F238E27FC236}">
                <a16:creationId xmlns:a16="http://schemas.microsoft.com/office/drawing/2014/main" id="{4A3357F8-4B71-4AEA-AB70-025E16262DB9}"/>
              </a:ext>
            </a:extLst>
          </p:cNvPr>
          <p:cNvPicPr>
            <a:picLocks noChangeAspect="1"/>
          </p:cNvPicPr>
          <p:nvPr/>
        </p:nvPicPr>
        <p:blipFill rotWithShape="1">
          <a:blip r:embed="rId3"/>
          <a:srcRect l="8731" t="13040" r="8619" b="9471"/>
          <a:stretch/>
        </p:blipFill>
        <p:spPr>
          <a:xfrm>
            <a:off x="7073312" y="4358200"/>
            <a:ext cx="4459743" cy="2295309"/>
          </a:xfrm>
          <a:prstGeom prst="rect">
            <a:avLst/>
          </a:prstGeom>
          <a:ln>
            <a:solidFill>
              <a:srgbClr val="C00000"/>
            </a:solidFill>
          </a:ln>
        </p:spPr>
      </p:pic>
    </p:spTree>
    <p:extLst>
      <p:ext uri="{BB962C8B-B14F-4D97-AF65-F5344CB8AC3E}">
        <p14:creationId xmlns:p14="http://schemas.microsoft.com/office/powerpoint/2010/main" val="1394346543"/>
      </p:ext>
    </p:extLst>
  </p:cSld>
  <p:clrMapOvr>
    <a:masterClrMapping/>
  </p:clrMapOvr>
  <p:transition spd="slow">
    <p:fade/>
  </p:transition>
</p:sld>
</file>

<file path=ppt/theme/theme1.xml><?xml version="1.0" encoding="utf-8"?>
<a:theme xmlns:a="http://schemas.openxmlformats.org/drawingml/2006/main" name="IIC Corp template 201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cap="flat" cmpd="sng" algn="ctr">
          <a:solidFill>
            <a:srgbClr val="C00000"/>
          </a:solidFill>
          <a:prstDash val="solid"/>
          <a:round/>
          <a:headEnd type="triangle" w="sm" len="med"/>
          <a:tailEnd type="triangle" w="sm" len="med"/>
        </a:ln>
      </a:spPr>
      <a:bodyPr rtlCol="0" anchor="ctr"/>
      <a:lstStyle>
        <a:defPPr algn="ctr">
          <a:defRPr/>
        </a:defPPr>
      </a:lstStyle>
      <a:style>
        <a:lnRef idx="0">
          <a:scrgbClr r="0" g="0" b="0"/>
        </a:lnRef>
        <a:fillRef idx="0">
          <a:scrgbClr r="0" g="0" b="0"/>
        </a:fillRef>
        <a:effectRef idx="0">
          <a:scrgbClr r="0" g="0" b="0"/>
        </a:effectRef>
        <a:fontRef idx="minor">
          <a:schemeClr val="tx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2973</Words>
  <Application>Microsoft Office PowerPoint</Application>
  <PresentationFormat>Widescreen</PresentationFormat>
  <Paragraphs>127</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Georgia</vt:lpstr>
      <vt:lpstr>Raleway</vt:lpstr>
      <vt:lpstr>Wingdings</vt:lpstr>
      <vt:lpstr>IIC Corp template 2011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S-100  IIC Technologies  Jonathan Pritchard  October 2020</dc:title>
  <dc:creator>jon pritchard</dc:creator>
  <cp:lastModifiedBy>jon pritchard</cp:lastModifiedBy>
  <cp:revision>67</cp:revision>
  <dcterms:created xsi:type="dcterms:W3CDTF">2020-10-26T16:21:04Z</dcterms:created>
  <dcterms:modified xsi:type="dcterms:W3CDTF">2021-11-15T23:21:10Z</dcterms:modified>
</cp:coreProperties>
</file>