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2" r:id="rId4"/>
    <p:sldId id="263" r:id="rId5"/>
    <p:sldId id="257" r:id="rId6"/>
    <p:sldId id="258" r:id="rId7"/>
    <p:sldId id="256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 Lingbeek" initials="KL" lastIdx="1" clrIdx="0">
    <p:extLst>
      <p:ext uri="{19B8F6BF-5375-455C-9EA6-DF929625EA0E}">
        <p15:presenceInfo xmlns:p15="http://schemas.microsoft.com/office/powerpoint/2012/main" userId="S::k.lingbeek@geonovum.nl::f2390735-05ad-4371-bf81-fc311706df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2809" autoAdjust="0"/>
  </p:normalViewPr>
  <p:slideViewPr>
    <p:cSldViewPr snapToGrid="0">
      <p:cViewPr varScale="1">
        <p:scale>
          <a:sx n="109" d="100"/>
          <a:sy n="10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514A-9113-4661-8A50-F22E3837FD1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75A78-11BF-424B-A62E-744C6B91B03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70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Laatste</a:t>
            </a:r>
            <a:r>
              <a:rPr lang="en-US" dirty="0"/>
              <a:t> set </a:t>
            </a:r>
            <a:r>
              <a:rPr lang="en-US" dirty="0" err="1"/>
              <a:t>bestanden</a:t>
            </a:r>
            <a:r>
              <a:rPr lang="en-US" dirty="0"/>
              <a:t> die </a:t>
            </a:r>
            <a:r>
              <a:rPr lang="en-US" dirty="0" err="1"/>
              <a:t>gepubliceerd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presentatiemodel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75A78-11BF-424B-A62E-744C6B91B03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913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Oud: de rode </a:t>
            </a:r>
            <a:r>
              <a:rPr lang="en-GB" dirty="0" err="1"/>
              <a:t>stippellijnen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handmatige</a:t>
            </a:r>
            <a:r>
              <a:rPr lang="en-GB" dirty="0"/>
              <a:t> </a:t>
            </a:r>
            <a:r>
              <a:rPr lang="en-GB" dirty="0" err="1"/>
              <a:t>bewerkingen</a:t>
            </a:r>
            <a:r>
              <a:rPr lang="en-GB" dirty="0"/>
              <a:t>. Excel </a:t>
            </a:r>
            <a:r>
              <a:rPr lang="en-GB" dirty="0" err="1"/>
              <a:t>bestanden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visualisatie</a:t>
            </a:r>
            <a:r>
              <a:rPr lang="en-GB" dirty="0"/>
              <a:t>.</a:t>
            </a:r>
          </a:p>
          <a:p>
            <a:r>
              <a:rPr lang="en-GB" dirty="0" err="1"/>
              <a:t>Nieuw</a:t>
            </a:r>
            <a:r>
              <a:rPr lang="en-GB" dirty="0"/>
              <a:t>: de </a:t>
            </a:r>
            <a:r>
              <a:rPr lang="en-GB" dirty="0" err="1"/>
              <a:t>groene</a:t>
            </a:r>
            <a:r>
              <a:rPr lang="en-GB" dirty="0"/>
              <a:t> </a:t>
            </a:r>
            <a:r>
              <a:rPr lang="en-GB" dirty="0" err="1"/>
              <a:t>lijnen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automatische</a:t>
            </a:r>
            <a:r>
              <a:rPr lang="en-GB" dirty="0"/>
              <a:t> </a:t>
            </a:r>
            <a:r>
              <a:rPr lang="en-GB" dirty="0" err="1"/>
              <a:t>processen</a:t>
            </a:r>
            <a:r>
              <a:rPr lang="en-GB" dirty="0"/>
              <a:t>; met </a:t>
            </a:r>
            <a:r>
              <a:rPr lang="en-GB" dirty="0" err="1"/>
              <a:t>een</a:t>
            </a:r>
            <a:r>
              <a:rPr lang="en-GB" dirty="0"/>
              <a:t> stylesheet die van de SLD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de </a:t>
            </a:r>
            <a:r>
              <a:rPr lang="en-GB" dirty="0" err="1"/>
              <a:t>waardelijsten</a:t>
            </a:r>
            <a:r>
              <a:rPr lang="en-GB" dirty="0"/>
              <a:t> in de browser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visualiseren</a:t>
            </a:r>
            <a:endParaRPr lang="en-GB" dirty="0"/>
          </a:p>
          <a:p>
            <a:r>
              <a:rPr lang="en-GB" dirty="0"/>
              <a:t>De </a:t>
            </a:r>
            <a:r>
              <a:rPr lang="en-GB" dirty="0" err="1"/>
              <a:t>symbolenbibliotheek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direct </a:t>
            </a:r>
            <a:r>
              <a:rPr lang="en-GB" dirty="0" err="1"/>
              <a:t>vanaf</a:t>
            </a:r>
            <a:r>
              <a:rPr lang="en-GB" dirty="0"/>
              <a:t> de SLD </a:t>
            </a:r>
            <a:r>
              <a:rPr lang="en-GB" dirty="0" err="1"/>
              <a:t>gemaakt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is met </a:t>
            </a:r>
            <a:r>
              <a:rPr lang="en-GB" dirty="0" err="1"/>
              <a:t>een</a:t>
            </a:r>
            <a:r>
              <a:rPr lang="en-GB" dirty="0"/>
              <a:t> stylesheet in de browser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visualiseren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B5E67-CB6E-4149-93E8-23913E2E23C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556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Oud: </a:t>
            </a:r>
            <a:r>
              <a:rPr lang="en-US" dirty="0" err="1"/>
              <a:t>alles</a:t>
            </a:r>
            <a:r>
              <a:rPr lang="en-US" dirty="0"/>
              <a:t> in 1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bak</a:t>
            </a:r>
            <a:r>
              <a:rPr lang="en-US" dirty="0"/>
              <a:t>, </a:t>
            </a:r>
            <a:r>
              <a:rPr lang="en-US" dirty="0" err="1"/>
              <a:t>weinig</a:t>
            </a:r>
            <a:r>
              <a:rPr lang="en-US" dirty="0"/>
              <a:t> </a:t>
            </a:r>
            <a:r>
              <a:rPr lang="en-US" dirty="0" err="1"/>
              <a:t>informatie</a:t>
            </a:r>
            <a:endParaRPr lang="en-US" dirty="0"/>
          </a:p>
          <a:p>
            <a:r>
              <a:rPr lang="en-US" dirty="0" err="1"/>
              <a:t>Nieuw</a:t>
            </a:r>
            <a:r>
              <a:rPr lang="en-US" dirty="0"/>
              <a:t>: per </a:t>
            </a:r>
            <a:r>
              <a:rPr lang="en-US" dirty="0" err="1"/>
              <a:t>soort</a:t>
            </a:r>
            <a:r>
              <a:rPr lang="en-US" dirty="0"/>
              <a:t> </a:t>
            </a:r>
            <a:r>
              <a:rPr lang="en-US" dirty="0" err="1"/>
              <a:t>geometrie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SLD, per </a:t>
            </a:r>
            <a:r>
              <a:rPr lang="en-US" dirty="0" err="1"/>
              <a:t>uitvoering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(</a:t>
            </a:r>
            <a:r>
              <a:rPr lang="en-US" dirty="0" err="1"/>
              <a:t>FeatureTypeStyle</a:t>
            </a:r>
            <a:r>
              <a:rPr lang="en-US" dirty="0"/>
              <a:t>)</a:t>
            </a:r>
          </a:p>
          <a:p>
            <a:r>
              <a:rPr lang="en-US" dirty="0"/>
              <a:t>Meer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omschrijvingen</a:t>
            </a:r>
            <a:r>
              <a:rPr lang="en-US" dirty="0"/>
              <a:t> </a:t>
            </a:r>
            <a:r>
              <a:rPr lang="en-US" dirty="0" err="1"/>
              <a:t>toegevoegd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75A78-11BF-424B-A62E-744C6B91B03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78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75A78-11BF-424B-A62E-744C6B91B03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37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Boven: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opgemaakte</a:t>
            </a:r>
            <a:r>
              <a:rPr lang="en-US" dirty="0"/>
              <a:t> XML </a:t>
            </a:r>
            <a:r>
              <a:rPr lang="en-US" dirty="0" err="1"/>
              <a:t>weergave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waarde</a:t>
            </a:r>
            <a:endParaRPr lang="en-US" dirty="0"/>
          </a:p>
          <a:p>
            <a:r>
              <a:rPr lang="en-US" dirty="0" err="1"/>
              <a:t>Onder</a:t>
            </a:r>
            <a:r>
              <a:rPr lang="en-US" dirty="0"/>
              <a:t>: </a:t>
            </a:r>
            <a:r>
              <a:rPr lang="en-US" dirty="0" err="1"/>
              <a:t>opgemaakt</a:t>
            </a:r>
            <a:r>
              <a:rPr lang="en-US" dirty="0"/>
              <a:t> met de stylesheet die van de SLD is </a:t>
            </a:r>
            <a:r>
              <a:rPr lang="en-US" dirty="0" err="1"/>
              <a:t>gemaakt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75A78-11BF-424B-A62E-744C6B91B03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543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 </a:t>
            </a:r>
            <a:r>
              <a:rPr lang="en-US" dirty="0" err="1"/>
              <a:t>voorbeeld</a:t>
            </a:r>
            <a:r>
              <a:rPr lang="en-US" dirty="0"/>
              <a:t> SLD </a:t>
            </a:r>
            <a:r>
              <a:rPr lang="en-US" dirty="0" err="1"/>
              <a:t>en</a:t>
            </a:r>
            <a:r>
              <a:rPr lang="en-US" dirty="0"/>
              <a:t> de stylesheet die </a:t>
            </a:r>
            <a:r>
              <a:rPr lang="en-US" dirty="0" err="1"/>
              <a:t>hiervan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gemaakt</a:t>
            </a:r>
            <a:endParaRPr lang="en-US" dirty="0"/>
          </a:p>
          <a:p>
            <a:r>
              <a:rPr lang="en-US" dirty="0" err="1"/>
              <a:t>Rechts</a:t>
            </a:r>
            <a:r>
              <a:rPr lang="en-US" dirty="0"/>
              <a:t>: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stijl</a:t>
            </a:r>
            <a:r>
              <a:rPr lang="en-US" dirty="0"/>
              <a:t> in </a:t>
            </a:r>
            <a:r>
              <a:rPr lang="en-US" dirty="0" err="1"/>
              <a:t>Mapbox</a:t>
            </a:r>
            <a:r>
              <a:rPr lang="en-US" dirty="0"/>
              <a:t>-</a:t>
            </a:r>
            <a:r>
              <a:rPr lang="en-US" dirty="0" err="1"/>
              <a:t>gl</a:t>
            </a:r>
            <a:r>
              <a:rPr lang="en-US" dirty="0"/>
              <a:t>-style </a:t>
            </a:r>
            <a:r>
              <a:rPr lang="en-US" dirty="0" err="1"/>
              <a:t>zoals</a:t>
            </a:r>
            <a:r>
              <a:rPr lang="en-US" dirty="0"/>
              <a:t> in de Ozon viewer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daaronder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de SLD </a:t>
            </a:r>
            <a:r>
              <a:rPr lang="en-US" dirty="0" err="1"/>
              <a:t>informatie</a:t>
            </a:r>
            <a:r>
              <a:rPr lang="en-US" dirty="0"/>
              <a:t> in de GIO </a:t>
            </a:r>
            <a:r>
              <a:rPr lang="en-US" dirty="0" err="1"/>
              <a:t>terecht</a:t>
            </a:r>
            <a:r>
              <a:rPr lang="en-US" dirty="0"/>
              <a:t> </a:t>
            </a:r>
            <a:r>
              <a:rPr lang="en-US" dirty="0" err="1"/>
              <a:t>komt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75A78-11BF-424B-A62E-744C6B91B03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78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50FA-FA49-4E76-B68D-5B506D16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7A6C431-4611-428D-A3A8-A88C5BEE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CC93AD-1F48-47DD-873D-F87D160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146777-D084-42C0-B9B8-69FBB5C3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55A870-2C0B-4209-AADA-EE956AD2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77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A6386-CC40-4320-ABFD-785F04F3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A4E74E-EC9C-4538-BC13-3EB4694D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612140-6982-44EC-96B0-9968DD03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9CCB0E-5EEF-4FFE-B012-C437A833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4F3CBF4-9586-48F0-9C96-BBAC765C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931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857A35-36ED-4488-8990-409513F9F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D47C9B-E415-44B7-A7CB-D445D1987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2BFE4C-90FF-419E-84B4-6E0C3F8F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5C9CCE-8560-4F93-9130-5EB2B4C9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C86668-D9C5-411C-B708-58694846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75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8F55C-68A2-46BE-92DD-7CDA155B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FF3A0C-CB1E-412D-92DF-A527988E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9E5FD9-0EA6-4792-BE0E-EEEF747E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6BE74F-4D10-4862-AB8B-F65012F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4D6B25-CC41-4B12-9450-758FFAD3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67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5894A-CE8C-4A82-99FC-D914A84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63D20A-AAE2-41F4-B4F8-89C8714D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B0B1D-D582-42F7-A2B9-6B67988A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B2F1B9-3784-4217-A059-3B6E466B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9A5DD-1182-4F50-B80C-9DB9316B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68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9AE3C-CFDC-4D89-A94B-475281E4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935704-B74D-49E8-9F10-8E769900F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6486D50-A16F-4B64-A283-A9891A633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979754-835A-4036-ACFB-4E235D1B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3A28C21-B08C-404C-99D7-B47ACDEE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03BE05-D1A4-4DB4-B8E7-E7ADF0D4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21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29795-80E9-49DE-B414-D20F82FD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6E4860-C3AD-4C38-B4DC-BBA4B9F2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E6B21BC-22E0-48AB-8AAF-AD99BB3A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801743-81B0-4647-8A4E-58B1E259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376ED5-8E15-405D-9B1E-4E215D3D6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BC2CE0-1C2D-43AB-8286-4A2FB6F9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9999FFB-C67A-4239-BC86-770B37C7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E7594A-FF58-4A0C-8551-9FD27C2A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D9958-8428-4485-A878-539DDB65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0485A95-E8FD-4CC8-A064-2DF7E903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125DCC-1ADB-42E4-9A8B-924A8034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CAFCE1-2791-4C54-8387-D0D1E847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77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1C18DA5-FEE0-4F7C-B9B4-BCD0F28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6139787-6EF5-47B3-9039-5FF18EAF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9F4F5C-9B81-4ED1-954E-1297E2A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1544F-B07A-4D33-8A98-458F6A9F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5912F2-1E6C-42FD-9A0F-EB79A750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35DB32D-606F-4D74-8037-340F6CDCA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A7A5D0-E536-4093-95AE-307CF7C8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5DE85-8D7B-4AB9-80C5-6DAD566B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1BB44C-1035-42C1-9CCD-88AA5AE9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6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502A7-7520-4D18-9CF4-6E42F8C5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93DBF3-0CB1-4D9E-AF51-7D20FA754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19D6B5-4847-4B33-9A4D-A84B762A8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5C638C-DA90-4DA2-B0A1-B4F00EA3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7C26ED-1138-486F-BDDF-95690049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32E873-15EB-40A6-A0C5-1DA7417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86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04DC3B-FEBC-4800-8F5F-5D974E84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0151FB-7966-4BD3-9293-D6C44532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6552C2-D2F6-4090-821E-66F426BBD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834C-B00C-4691-B4D0-2F446165102F}" type="datetimeFigureOut">
              <a:rPr lang="nl-NL" smtClean="0"/>
              <a:t>25-8-2020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19AFFF-CC2A-4001-B950-7EBD16EDB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B5EB1-F0B5-4E71-8F68-784DBF58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F7DF-212E-47A4-8AA2-46F81358CA0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EDCA4-79EE-4001-9393-94C7DFE0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Presentatiemodel</a:t>
            </a:r>
            <a:r>
              <a:rPr lang="en-US" dirty="0"/>
              <a:t> </a:t>
            </a:r>
            <a:r>
              <a:rPr lang="en-US" dirty="0" err="1"/>
              <a:t>technisch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1FEC55-BF50-4DBB-A5D9-15141E6F7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Stijlen voor op de kaart</a:t>
            </a:r>
          </a:p>
        </p:txBody>
      </p:sp>
    </p:spTree>
    <p:extLst>
      <p:ext uri="{BB962C8B-B14F-4D97-AF65-F5344CB8AC3E}">
        <p14:creationId xmlns:p14="http://schemas.microsoft.com/office/powerpoint/2010/main" val="332500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DF8E1-98F6-487E-85D6-7D44C211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Versie 0.98.1-kern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54E7CF-3B73-4F30-8B45-A7AA16DC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Waardelijsten</a:t>
            </a:r>
            <a:endParaRPr lang="en-US" dirty="0"/>
          </a:p>
          <a:p>
            <a:r>
              <a:rPr lang="en-US" dirty="0"/>
              <a:t>Styled Layer Descriptor (SLD)</a:t>
            </a:r>
          </a:p>
          <a:p>
            <a:r>
              <a:rPr lang="en-US" dirty="0" err="1"/>
              <a:t>Symbolenbibliotheek</a:t>
            </a:r>
            <a:r>
              <a:rPr lang="en-US" dirty="0"/>
              <a:t> (Excel)</a:t>
            </a:r>
          </a:p>
          <a:p>
            <a:r>
              <a:rPr lang="en-US" dirty="0" err="1"/>
              <a:t>Symbolisatietabellen</a:t>
            </a:r>
            <a:r>
              <a:rPr lang="en-US" dirty="0"/>
              <a:t> (Excel)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69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442C-CAD5-4009-8A01-CB8253A7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beeld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06DD8-4AD7-418B-964F-39AC1FCD2E49}"/>
              </a:ext>
            </a:extLst>
          </p:cNvPr>
          <p:cNvSpPr txBox="1"/>
          <p:nvPr/>
        </p:nvSpPr>
        <p:spPr>
          <a:xfrm>
            <a:off x="838200" y="1448833"/>
            <a:ext cx="3848100" cy="4748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/>
              <a:t>XML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F720E-6851-4F01-9D7F-C70A46A4C6F3}"/>
              </a:ext>
            </a:extLst>
          </p:cNvPr>
          <p:cNvSpPr txBox="1"/>
          <p:nvPr/>
        </p:nvSpPr>
        <p:spPr>
          <a:xfrm>
            <a:off x="7505700" y="1448833"/>
            <a:ext cx="3848100" cy="4748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GB" dirty="0" err="1"/>
              <a:t>Visualisatie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C9628-BC41-4713-BA64-98047D2B0D30}"/>
              </a:ext>
            </a:extLst>
          </p:cNvPr>
          <p:cNvSpPr txBox="1"/>
          <p:nvPr/>
        </p:nvSpPr>
        <p:spPr>
          <a:xfrm>
            <a:off x="1050925" y="1839025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Waardelijsten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94976-E673-4470-81C8-C48F55E93B6E}"/>
              </a:ext>
            </a:extLst>
          </p:cNvPr>
          <p:cNvSpPr txBox="1"/>
          <p:nvPr/>
        </p:nvSpPr>
        <p:spPr>
          <a:xfrm>
            <a:off x="1050925" y="3006909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Styled Layer Descriptor (SLD)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187FB-9A10-4685-A620-0BD1A795418E}"/>
              </a:ext>
            </a:extLst>
          </p:cNvPr>
          <p:cNvSpPr txBox="1"/>
          <p:nvPr/>
        </p:nvSpPr>
        <p:spPr>
          <a:xfrm>
            <a:off x="7807325" y="1838509"/>
            <a:ext cx="2863850" cy="71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Symbolisatietabellen</a:t>
            </a:r>
            <a:r>
              <a:rPr lang="en-GB" dirty="0"/>
              <a:t> sheet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EE74E-6184-45DF-85EE-90BEBA7CACAA}"/>
              </a:ext>
            </a:extLst>
          </p:cNvPr>
          <p:cNvSpPr txBox="1"/>
          <p:nvPr/>
        </p:nvSpPr>
        <p:spPr>
          <a:xfrm>
            <a:off x="7807325" y="3006393"/>
            <a:ext cx="2863850" cy="71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Symbolenbibliotheek</a:t>
            </a:r>
            <a:r>
              <a:rPr lang="en-GB" dirty="0"/>
              <a:t> sheet</a:t>
            </a:r>
            <a:endParaRPr lang="nl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3FC9F-AE68-4F20-A0BD-FF2BEE0458B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914775" y="3361993"/>
            <a:ext cx="3892550" cy="5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4841EB-83AB-4CB6-8151-2E3C90DF810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914775" y="2194109"/>
            <a:ext cx="3892550" cy="1168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CAEE48-E318-437C-B075-C8B85847D63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914775" y="2194109"/>
            <a:ext cx="3892550" cy="5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E3F11F-0B7D-427B-87F2-FE0BE68A5FC8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>
            <a:off x="2482850" y="3718109"/>
            <a:ext cx="0" cy="45668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D0A8008-B3A4-43F1-8632-9E91FA03CF1A}"/>
              </a:ext>
            </a:extLst>
          </p:cNvPr>
          <p:cNvSpPr txBox="1"/>
          <p:nvPr/>
        </p:nvSpPr>
        <p:spPr>
          <a:xfrm>
            <a:off x="1050925" y="4174792"/>
            <a:ext cx="2863850" cy="711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Stylesheet (CSS)</a:t>
            </a:r>
            <a:endParaRPr lang="nl-N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5AD65-1E5F-4E88-B752-FC7839A4B2F4}"/>
              </a:ext>
            </a:extLst>
          </p:cNvPr>
          <p:cNvSpPr txBox="1"/>
          <p:nvPr/>
        </p:nvSpPr>
        <p:spPr>
          <a:xfrm>
            <a:off x="7807325" y="5332757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Symbolenbibliotheek</a:t>
            </a:r>
            <a:r>
              <a:rPr lang="en-GB" dirty="0"/>
              <a:t> </a:t>
            </a:r>
          </a:p>
          <a:p>
            <a:r>
              <a:rPr lang="en-GB" dirty="0"/>
              <a:t>(html)</a:t>
            </a:r>
            <a:endParaRPr lang="nl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B954DA-B659-4031-BAB8-D8CB1FAE0E7D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914775" y="2194625"/>
            <a:ext cx="3892550" cy="23294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87EFB0-96F5-431B-AD78-56344D34D909}"/>
              </a:ext>
            </a:extLst>
          </p:cNvPr>
          <p:cNvCxnSpPr>
            <a:cxnSpLocks/>
            <a:stCxn id="11" idx="3"/>
            <a:endCxn id="34" idx="1"/>
          </p:cNvCxnSpPr>
          <p:nvPr/>
        </p:nvCxnSpPr>
        <p:spPr>
          <a:xfrm>
            <a:off x="3914775" y="3362509"/>
            <a:ext cx="3892550" cy="23258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190C77-52E9-4C27-9B67-ED9162BB0783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 flipV="1">
            <a:off x="3914775" y="4524124"/>
            <a:ext cx="3892550" cy="62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3">
            <a:extLst>
              <a:ext uri="{FF2B5EF4-FFF2-40B4-BE49-F238E27FC236}">
                <a16:creationId xmlns:a16="http://schemas.microsoft.com/office/drawing/2014/main" id="{CA95CE91-08BF-4AD7-A6F9-600FDA5CC916}"/>
              </a:ext>
            </a:extLst>
          </p:cNvPr>
          <p:cNvSpPr txBox="1"/>
          <p:nvPr/>
        </p:nvSpPr>
        <p:spPr>
          <a:xfrm>
            <a:off x="7807325" y="4168524"/>
            <a:ext cx="2863850" cy="7112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GB" dirty="0" err="1"/>
              <a:t>Symbolisatietabellen</a:t>
            </a:r>
            <a:r>
              <a:rPr lang="en-GB" dirty="0"/>
              <a:t> </a:t>
            </a:r>
          </a:p>
          <a:p>
            <a:r>
              <a:rPr lang="en-GB" dirty="0"/>
              <a:t>(xml </a:t>
            </a:r>
            <a:r>
              <a:rPr lang="en-GB" dirty="0" err="1"/>
              <a:t>tonen</a:t>
            </a:r>
            <a:r>
              <a:rPr lang="en-GB" dirty="0"/>
              <a:t> in browser)</a:t>
            </a:r>
            <a:endParaRPr lang="nl-NL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E4FA02CE-8499-4F1F-A9D1-171B0CF1F401}"/>
              </a:ext>
            </a:extLst>
          </p:cNvPr>
          <p:cNvSpPr txBox="1"/>
          <p:nvPr/>
        </p:nvSpPr>
        <p:spPr>
          <a:xfrm>
            <a:off x="1050925" y="5341645"/>
            <a:ext cx="2863850" cy="7112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noAutofit/>
          </a:bodyPr>
          <a:lstStyle/>
          <a:p>
            <a:r>
              <a:rPr lang="en-GB" dirty="0"/>
              <a:t>Stylesheet (CSS)</a:t>
            </a:r>
            <a:endParaRPr lang="nl-NL" dirty="0"/>
          </a:p>
        </p:txBody>
      </p:sp>
      <p:cxnSp>
        <p:nvCxnSpPr>
          <p:cNvPr id="36" name="Straight Arrow Connector 41">
            <a:extLst>
              <a:ext uri="{FF2B5EF4-FFF2-40B4-BE49-F238E27FC236}">
                <a16:creationId xmlns:a16="http://schemas.microsoft.com/office/drawing/2014/main" id="{E24B313A-76B9-4DDC-B145-902AA54CF67B}"/>
              </a:ext>
            </a:extLst>
          </p:cNvPr>
          <p:cNvCxnSpPr>
            <a:cxnSpLocks/>
          </p:cNvCxnSpPr>
          <p:nvPr/>
        </p:nvCxnSpPr>
        <p:spPr>
          <a:xfrm flipV="1">
            <a:off x="3914775" y="5679471"/>
            <a:ext cx="3892550" cy="62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>
            <a:extLst>
              <a:ext uri="{FF2B5EF4-FFF2-40B4-BE49-F238E27FC236}">
                <a16:creationId xmlns:a16="http://schemas.microsoft.com/office/drawing/2014/main" id="{BE94122B-723A-4E91-880F-9345C95334FE}"/>
              </a:ext>
            </a:extLst>
          </p:cNvPr>
          <p:cNvSpPr txBox="1"/>
          <p:nvPr/>
        </p:nvSpPr>
        <p:spPr>
          <a:xfrm>
            <a:off x="5084610" y="3781519"/>
            <a:ext cx="317651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 err="1"/>
              <a:t>xslt</a:t>
            </a:r>
            <a:endParaRPr lang="nl-NL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BCBE5229-FEE3-4D40-892D-F8D2AD4700A8}"/>
              </a:ext>
            </a:extLst>
          </p:cNvPr>
          <p:cNvSpPr txBox="1"/>
          <p:nvPr/>
        </p:nvSpPr>
        <p:spPr>
          <a:xfrm>
            <a:off x="2482850" y="3781519"/>
            <a:ext cx="317651" cy="2769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dirty="0" err="1"/>
              <a:t>xslt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517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BF58-0C64-404C-AAFE-FC077C7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Indeling</a:t>
            </a:r>
            <a:r>
              <a:rPr lang="en-US" dirty="0"/>
              <a:t> SLD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F64281-8836-44FB-B783-88C34C9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Soort</a:t>
            </a:r>
            <a:r>
              <a:rPr lang="en-US" dirty="0"/>
              <a:t> </a:t>
            </a:r>
            <a:r>
              <a:rPr lang="en-US" dirty="0" err="1"/>
              <a:t>geometrie</a:t>
            </a:r>
            <a:endParaRPr lang="en-US" dirty="0"/>
          </a:p>
          <a:p>
            <a:pPr lvl="1"/>
            <a:r>
              <a:rPr lang="en-US" dirty="0" err="1"/>
              <a:t>Vlakken</a:t>
            </a:r>
            <a:r>
              <a:rPr lang="en-US" dirty="0"/>
              <a:t>, </a:t>
            </a:r>
            <a:r>
              <a:rPr lang="en-US" dirty="0" err="1"/>
              <a:t>Normwaarden</a:t>
            </a:r>
            <a:r>
              <a:rPr lang="en-US" dirty="0"/>
              <a:t>, </a:t>
            </a:r>
            <a:r>
              <a:rPr lang="en-US" dirty="0" err="1"/>
              <a:t>Lijnen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Punten</a:t>
            </a:r>
            <a:endParaRPr lang="en-US" dirty="0"/>
          </a:p>
          <a:p>
            <a:r>
              <a:rPr lang="en-US" dirty="0" err="1"/>
              <a:t>Uitvoering</a:t>
            </a:r>
            <a:endParaRPr lang="en-US" dirty="0"/>
          </a:p>
          <a:p>
            <a:pPr lvl="1"/>
            <a:r>
              <a:rPr lang="en-US" dirty="0"/>
              <a:t>Solid, </a:t>
            </a:r>
            <a:r>
              <a:rPr lang="en-US" dirty="0" err="1"/>
              <a:t>arcering</a:t>
            </a:r>
            <a:r>
              <a:rPr lang="en-US" dirty="0"/>
              <a:t>, </a:t>
            </a:r>
            <a:r>
              <a:rPr lang="en-US" dirty="0" err="1"/>
              <a:t>transparantie</a:t>
            </a:r>
            <a:r>
              <a:rPr lang="en-US" dirty="0"/>
              <a:t>, open, </a:t>
            </a:r>
            <a:r>
              <a:rPr lang="en-US" dirty="0" err="1"/>
              <a:t>gesloten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onderbroken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lijn</a:t>
            </a:r>
            <a:r>
              <a:rPr lang="en-US" dirty="0"/>
              <a:t>, </a:t>
            </a:r>
            <a:r>
              <a:rPr lang="en-US" dirty="0" err="1"/>
              <a:t>lijndikte</a:t>
            </a:r>
            <a:r>
              <a:rPr lang="en-US" dirty="0"/>
              <a:t>, </a:t>
            </a:r>
            <a:r>
              <a:rPr lang="en-US" dirty="0" err="1"/>
              <a:t>symbool</a:t>
            </a:r>
            <a:endParaRPr lang="en-US" dirty="0"/>
          </a:p>
          <a:p>
            <a:r>
              <a:rPr lang="nl-NL" dirty="0"/>
              <a:t>Kleuren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610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12B6189E-0EBC-490F-9BD0-4D344EDA3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9" r="67237" b="32982"/>
          <a:stretch/>
        </p:blipFill>
        <p:spPr>
          <a:xfrm>
            <a:off x="5438274" y="359750"/>
            <a:ext cx="6232358" cy="613849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8D4499E-7645-459D-8BB9-B62D49B49D4B}"/>
              </a:ext>
            </a:extLst>
          </p:cNvPr>
          <p:cNvSpPr txBox="1"/>
          <p:nvPr/>
        </p:nvSpPr>
        <p:spPr>
          <a:xfrm>
            <a:off x="553453" y="854242"/>
            <a:ext cx="2479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Symbolenbibliotheek</a:t>
            </a:r>
            <a:endParaRPr lang="en-US" dirty="0"/>
          </a:p>
          <a:p>
            <a:r>
              <a:rPr lang="en-US" dirty="0" err="1"/>
              <a:t>Visualisering</a:t>
            </a:r>
            <a:r>
              <a:rPr lang="en-US" dirty="0"/>
              <a:t> SLD in html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20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9D600C73-1511-49D1-8AC3-7F579A7CAB2D}"/>
              </a:ext>
            </a:extLst>
          </p:cNvPr>
          <p:cNvSpPr txBox="1"/>
          <p:nvPr/>
        </p:nvSpPr>
        <p:spPr>
          <a:xfrm>
            <a:off x="702644" y="683394"/>
            <a:ext cx="2626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Symbolisatietabellen</a:t>
            </a:r>
            <a:endParaRPr lang="en-US" dirty="0"/>
          </a:p>
          <a:p>
            <a:r>
              <a:rPr lang="en-US" dirty="0" err="1"/>
              <a:t>Visualiseren</a:t>
            </a:r>
            <a:r>
              <a:rPr lang="en-US" dirty="0"/>
              <a:t> </a:t>
            </a:r>
            <a:r>
              <a:rPr lang="en-US" dirty="0" err="1"/>
              <a:t>waardelijsten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45F3249-6CA1-4CCC-A124-09AB31F6D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158" r="31721" b="44561"/>
          <a:stretch/>
        </p:blipFill>
        <p:spPr>
          <a:xfrm>
            <a:off x="149534" y="4217225"/>
            <a:ext cx="11828661" cy="1196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061F8CB-9F9D-484D-ADD2-550049D7A1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41" t="25088" r="23026" b="57193"/>
          <a:stretch/>
        </p:blipFill>
        <p:spPr>
          <a:xfrm>
            <a:off x="149535" y="1379023"/>
            <a:ext cx="11828660" cy="16254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8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A47BA015-70E5-43DC-966D-602A1831AC5B}"/>
              </a:ext>
            </a:extLst>
          </p:cNvPr>
          <p:cNvSpPr/>
          <p:nvPr/>
        </p:nvSpPr>
        <p:spPr>
          <a:xfrm>
            <a:off x="112889" y="488284"/>
            <a:ext cx="3749964" cy="36625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se:FeatureTypeStyle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vsg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Volledige vlakvulling gesloten zwarte lijn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Beige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symbol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#ebf0d2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#000001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stroke-width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stroke-linejoin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round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se:PolygonSymbolizer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NL" sz="8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1AF183C-A077-4559-971B-F83B72BF42BF}"/>
              </a:ext>
            </a:extLst>
          </p:cNvPr>
          <p:cNvSpPr/>
          <p:nvPr/>
        </p:nvSpPr>
        <p:spPr>
          <a:xfrm>
            <a:off x="10363200" y="127588"/>
            <a:ext cx="163688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"id"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"vsg001"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"type"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"fill"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"paint"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"fill-opacity"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96"/>
                </a:solidFill>
                <a:highlight>
                  <a:srgbClr val="FFFFFF"/>
                </a:highlight>
              </a:rPr>
              <a:t>1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"fill-color"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"#ebf0d2"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,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800" dirty="0">
                <a:solidFill>
                  <a:srgbClr val="1E6496"/>
                </a:solidFill>
                <a:highlight>
                  <a:srgbClr val="FFFFFF"/>
                </a:highlight>
              </a:rPr>
              <a:t>"fill-outline-color"</a:t>
            </a:r>
            <a:r>
              <a:rPr lang="en-US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</a:rPr>
              <a:t>"#000001"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b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US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  <a:endParaRPr lang="en-US" sz="800" dirty="0">
              <a:solidFill>
                <a:srgbClr val="640032"/>
              </a:solidFill>
              <a:highlight>
                <a:srgbClr val="FFFFFF"/>
              </a:highlight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EF7F521A-6F60-484D-8C98-83494D5BB221}"/>
              </a:ext>
            </a:extLst>
          </p:cNvPr>
          <p:cNvSpPr/>
          <p:nvPr/>
        </p:nvSpPr>
        <p:spPr>
          <a:xfrm>
            <a:off x="6784622" y="2206097"/>
            <a:ext cx="5215467" cy="45243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FeatureTypeStyle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version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"1.1.0"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xsi:schemaLocation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"http://schemas.opengis.net/se/1.1.0/FeatureStyle.xsd"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F5844C"/>
                </a:solidFill>
                <a:highlight>
                  <a:srgbClr val="FFFFFF"/>
                </a:highlight>
              </a:rPr>
              <a:t>xmlns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"http://www.opengis.net/se"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xmlns:xsi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"http://www.w3.org/2001/XMLSchema-instance"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xmlns:ogc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"http://www.opengis.net/ogc"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0099CC"/>
                </a:solidFill>
                <a:highlight>
                  <a:srgbClr val="FFFFFF"/>
                </a:highlight>
              </a:rPr>
              <a:t>xmlns:geo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"https://standaarden.overheid.nl/stop/imop/geo/"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Verbeeldingsinformatie voor een GIO met bouwhoogtes 0-10, 10-20 en 20-30 als </a:t>
            </a:r>
            <a:r>
              <a:rPr lang="nl-NL" sz="800" dirty="0" err="1">
                <a:solidFill>
                  <a:srgbClr val="006400"/>
                </a:solidFill>
                <a:highlight>
                  <a:srgbClr val="FFFFFF"/>
                </a:highlight>
              </a:rPr>
              <a:t>kwantitatievenormwaarde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geo:Locatie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FeatureTypeName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SemanticTypeIdentifier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geo:kwantitatieveNormwaarde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SemanticTypeIdentifier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Bouwhoogte kleiner of gelijk aan 10 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&lt;/Name&gt;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ogc:PropertyIsLessThanOrEqualTo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kwantitatieveNormwaarde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ogc:PropertyName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10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ogc:Literal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ogc:PropertyIsLessThanOrEqualTo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ogc:Filter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vsgt407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&lt;/Name&gt;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symboolcode uit de IMOW symbolisatie bibliotheek --&gt;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10 meter en lager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Title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Tekst voor legenda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&lt;Abstract&gt;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Maximum bouwhoogte kleiner of gelijk aan 10 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&lt;/Abstract&gt;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6400"/>
                </a:solidFill>
                <a:highlight>
                  <a:srgbClr val="FFFFFF"/>
                </a:highlight>
              </a:rPr>
              <a:t>&lt;!-- toelichting op legenda tekst --&gt;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Description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#96ff96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fill-opacity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0.3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Fill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#005000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stroke-opacity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stroke-width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0.5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F5844C"/>
                </a:solidFill>
                <a:highlight>
                  <a:srgbClr val="FFFFFF"/>
                </a:highlight>
              </a:rPr>
              <a:t> name</a:t>
            </a:r>
            <a:r>
              <a:rPr lang="nl-NL" sz="8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 err="1">
                <a:solidFill>
                  <a:srgbClr val="993300"/>
                </a:solidFill>
                <a:highlight>
                  <a:srgbClr val="FFFFFF"/>
                </a:highlight>
              </a:rPr>
              <a:t>stroke-linejoin</a:t>
            </a:r>
            <a:r>
              <a:rPr lang="nl-NL" sz="8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nl-NL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round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SvgParameter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Stroke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PolygonSymbolizer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Rule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nl-NL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61D80C38-6235-4B7D-BA58-B0B9663E9262}"/>
              </a:ext>
            </a:extLst>
          </p:cNvPr>
          <p:cNvSpPr/>
          <p:nvPr/>
        </p:nvSpPr>
        <p:spPr>
          <a:xfrm>
            <a:off x="7416800" y="121562"/>
            <a:ext cx="2178756" cy="366722"/>
          </a:xfrm>
          <a:prstGeom prst="borderCallout1">
            <a:avLst>
              <a:gd name="adj1" fmla="val 53760"/>
              <a:gd name="adj2" fmla="val 102847"/>
              <a:gd name="adj3" fmla="val 155162"/>
              <a:gd name="adj4" fmla="val 1320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Mapbox</a:t>
            </a:r>
            <a:r>
              <a:rPr lang="en-US" sz="800" dirty="0"/>
              <a:t>-</a:t>
            </a:r>
            <a:r>
              <a:rPr lang="en-US" sz="800" dirty="0" err="1"/>
              <a:t>gl</a:t>
            </a:r>
            <a:r>
              <a:rPr lang="en-US" sz="800" dirty="0"/>
              <a:t>-style ten behoove van Ozon viewer</a:t>
            </a:r>
            <a:endParaRPr lang="nl-NL" sz="800" dirty="0"/>
          </a:p>
        </p:txBody>
      </p:sp>
      <p:sp>
        <p:nvSpPr>
          <p:cNvPr id="13" name="Bijschrift: lijn 12">
            <a:extLst>
              <a:ext uri="{FF2B5EF4-FFF2-40B4-BE49-F238E27FC236}">
                <a16:creationId xmlns:a16="http://schemas.microsoft.com/office/drawing/2014/main" id="{636504B5-72DD-48F3-8AA4-C755F3DA567A}"/>
              </a:ext>
            </a:extLst>
          </p:cNvPr>
          <p:cNvSpPr/>
          <p:nvPr/>
        </p:nvSpPr>
        <p:spPr>
          <a:xfrm>
            <a:off x="6784622" y="1327917"/>
            <a:ext cx="2377337" cy="681405"/>
          </a:xfrm>
          <a:prstGeom prst="borderCallout1">
            <a:avLst>
              <a:gd name="adj1" fmla="val 53760"/>
              <a:gd name="adj2" fmla="val 103262"/>
              <a:gd name="adj3" fmla="val 115720"/>
              <a:gd name="adj4" fmla="val 1123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GIO </a:t>
            </a:r>
            <a:r>
              <a:rPr lang="en-US" sz="800" dirty="0" err="1"/>
              <a:t>FeatureTypeStyle</a:t>
            </a:r>
            <a:r>
              <a:rPr lang="en-US" sz="800" dirty="0"/>
              <a:t> ten behoove van LVBB Viewer</a:t>
            </a:r>
            <a:endParaRPr lang="nl-NL" sz="80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D61822C-7DB0-4F72-9956-19DB5D6BA858}"/>
              </a:ext>
            </a:extLst>
          </p:cNvPr>
          <p:cNvSpPr/>
          <p:nvPr/>
        </p:nvSpPr>
        <p:spPr>
          <a:xfrm>
            <a:off x="3327607" y="5079847"/>
            <a:ext cx="3169445" cy="1323439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nl-NL" sz="800" dirty="0">
                <a:solidFill>
                  <a:srgbClr val="640050"/>
                </a:solidFill>
                <a:highlight>
                  <a:srgbClr val="FFFFFF"/>
                </a:highlight>
              </a:rPr>
              <a:t>symboolcode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[</a:t>
            </a:r>
            <a:r>
              <a:rPr lang="nl-NL" sz="800" dirty="0" err="1">
                <a:solidFill>
                  <a:srgbClr val="640050"/>
                </a:solidFill>
                <a:highlight>
                  <a:srgbClr val="FFFFFF"/>
                </a:highlight>
              </a:rPr>
              <a:t>id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=</a:t>
            </a:r>
            <a:r>
              <a:rPr lang="nl-NL" sz="800" dirty="0">
                <a:solidFill>
                  <a:srgbClr val="0000FF"/>
                </a:solidFill>
                <a:highlight>
                  <a:srgbClr val="FFFFFF"/>
                </a:highlight>
              </a:rPr>
              <a:t>'vsg001'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]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::</a:t>
            </a:r>
            <a:r>
              <a:rPr lang="nl-NL" sz="800" dirty="0" err="1">
                <a:solidFill>
                  <a:srgbClr val="640050"/>
                </a:solidFill>
                <a:highlight>
                  <a:srgbClr val="FFFFFF"/>
                </a:highlight>
              </a:rPr>
              <a:t>after</a:t>
            </a: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{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content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FF"/>
                </a:solidFill>
                <a:highlight>
                  <a:srgbClr val="FFFFFF"/>
                </a:highlight>
              </a:rPr>
              <a:t>'\00A0 \00A0 \00A0 \00A0 \00A0 \00A0 \00A0 \00A0 \00A0’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line-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height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40px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font-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size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30px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margin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10px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background-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color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rgba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(235,240,210,1)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border-width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1px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color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>
                <a:solidFill>
                  <a:srgbClr val="000096"/>
                </a:solidFill>
                <a:highlight>
                  <a:srgbClr val="FFFFFF"/>
                </a:highlight>
              </a:rPr>
              <a:t>#000001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800" dirty="0">
                <a:solidFill>
                  <a:srgbClr val="1E6496"/>
                </a:solidFill>
                <a:highlight>
                  <a:srgbClr val="FFFFFF"/>
                </a:highlight>
              </a:rPr>
              <a:t>border-</a:t>
            </a:r>
            <a:r>
              <a:rPr lang="nl-NL" sz="800" dirty="0" err="1">
                <a:solidFill>
                  <a:srgbClr val="1E6496"/>
                </a:solidFill>
                <a:highlight>
                  <a:srgbClr val="FFFFFF"/>
                </a:highlight>
              </a:rPr>
              <a:t>style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:</a:t>
            </a:r>
            <a: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800" dirty="0" err="1">
                <a:solidFill>
                  <a:srgbClr val="000096"/>
                </a:solidFill>
                <a:highlight>
                  <a:srgbClr val="FFFFFF"/>
                </a:highlight>
              </a:rPr>
              <a:t>solid</a:t>
            </a:r>
            <a:r>
              <a:rPr lang="nl-NL" sz="800" dirty="0">
                <a:solidFill>
                  <a:srgbClr val="640032"/>
                </a:solidFill>
                <a:highlight>
                  <a:srgbClr val="FFFFFF"/>
                </a:highlight>
              </a:rPr>
              <a:t>;</a:t>
            </a:r>
            <a:br>
              <a:rPr lang="nl-NL" sz="8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nl-NL" sz="800" dirty="0">
                <a:solidFill>
                  <a:srgbClr val="96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15" name="Bijschrift: lijn 14">
            <a:extLst>
              <a:ext uri="{FF2B5EF4-FFF2-40B4-BE49-F238E27FC236}">
                <a16:creationId xmlns:a16="http://schemas.microsoft.com/office/drawing/2014/main" id="{25CDBBC7-EF5E-465B-AC34-3494CCCDC1FB}"/>
              </a:ext>
            </a:extLst>
          </p:cNvPr>
          <p:cNvSpPr/>
          <p:nvPr/>
        </p:nvSpPr>
        <p:spPr>
          <a:xfrm>
            <a:off x="112888" y="6028751"/>
            <a:ext cx="2540001" cy="361243"/>
          </a:xfrm>
          <a:prstGeom prst="borderCallout1">
            <a:avLst>
              <a:gd name="adj1" fmla="val 53760"/>
              <a:gd name="adj2" fmla="val 102847"/>
              <a:gd name="adj3" fmla="val -30360"/>
              <a:gd name="adj4" fmla="val 1230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CSS ten </a:t>
            </a:r>
            <a:r>
              <a:rPr lang="en-US" sz="800" dirty="0" err="1"/>
              <a:t>behoeve</a:t>
            </a:r>
            <a:r>
              <a:rPr lang="en-US" sz="800" dirty="0"/>
              <a:t> van </a:t>
            </a:r>
            <a:r>
              <a:rPr lang="en-US" sz="800" dirty="0" err="1"/>
              <a:t>visualisatie</a:t>
            </a:r>
            <a:r>
              <a:rPr lang="en-US" sz="800" dirty="0"/>
              <a:t> (</a:t>
            </a:r>
            <a:r>
              <a:rPr lang="en-US" sz="800" dirty="0" err="1"/>
              <a:t>symbolisatietabellen</a:t>
            </a:r>
            <a:r>
              <a:rPr lang="en-US" sz="800" dirty="0"/>
              <a:t>)</a:t>
            </a:r>
            <a:endParaRPr lang="nl-NL" sz="800" dirty="0"/>
          </a:p>
        </p:txBody>
      </p:sp>
      <p:sp>
        <p:nvSpPr>
          <p:cNvPr id="16" name="Bijschrift: lijn 15">
            <a:extLst>
              <a:ext uri="{FF2B5EF4-FFF2-40B4-BE49-F238E27FC236}">
                <a16:creationId xmlns:a16="http://schemas.microsoft.com/office/drawing/2014/main" id="{75658D27-6928-44D0-96B3-D6391615E798}"/>
              </a:ext>
            </a:extLst>
          </p:cNvPr>
          <p:cNvSpPr/>
          <p:nvPr/>
        </p:nvSpPr>
        <p:spPr>
          <a:xfrm>
            <a:off x="112888" y="127588"/>
            <a:ext cx="1444977" cy="211079"/>
          </a:xfrm>
          <a:prstGeom prst="borderCallout1">
            <a:avLst>
              <a:gd name="adj1" fmla="val 53760"/>
              <a:gd name="adj2" fmla="val 102847"/>
              <a:gd name="adj3" fmla="val 132930"/>
              <a:gd name="adj4" fmla="val 1274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Symbolenbibliotheek</a:t>
            </a:r>
            <a:r>
              <a:rPr lang="en-US" sz="800" dirty="0"/>
              <a:t> SLD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5458367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1086</Words>
  <Application>Microsoft Office PowerPoint</Application>
  <PresentationFormat>Breedbeeld</PresentationFormat>
  <Paragraphs>57</Paragraphs>
  <Slides>7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Presentatiemodel technisch</vt:lpstr>
      <vt:lpstr>Versie 0.98.1-kern</vt:lpstr>
      <vt:lpstr>In beeld</vt:lpstr>
      <vt:lpstr>Indeling SLD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Kasper Lingbeek</dc:creator>
  <cp:lastModifiedBy>Kasper Lingbeek</cp:lastModifiedBy>
  <cp:revision>24</cp:revision>
  <dcterms:created xsi:type="dcterms:W3CDTF">2020-07-14T14:47:33Z</dcterms:created>
  <dcterms:modified xsi:type="dcterms:W3CDTF">2020-08-25T07:29:35Z</dcterms:modified>
</cp:coreProperties>
</file>