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65" r:id="rId12"/>
    <p:sldId id="266" r:id="rId13"/>
    <p:sldId id="267" r:id="rId14"/>
    <p:sldId id="276" r:id="rId15"/>
    <p:sldId id="277" r:id="rId16"/>
    <p:sldId id="282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3" r:id="rId25"/>
    <p:sldId id="291" r:id="rId26"/>
    <p:sldId id="285" r:id="rId27"/>
    <p:sldId id="286" r:id="rId28"/>
    <p:sldId id="287" r:id="rId29"/>
    <p:sldId id="288" r:id="rId30"/>
    <p:sldId id="284" r:id="rId31"/>
    <p:sldId id="292" r:id="rId32"/>
    <p:sldId id="280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1C7C9-EE19-4E08-91D3-86B528EB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2c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wijzigen van artikel (van plek 3 naar plek 2)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926F6-80E3-4FA1-9E9A-AF4D5EA9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2</a:t>
            </a:r>
          </a:p>
          <a:p>
            <a:pPr lvl="3"/>
            <a:r>
              <a:rPr lang="nl-NL" dirty="0"/>
              <a:t>Artikel 2.10 Gebruiksactiviteiten toegestaan na melding</a:t>
            </a:r>
          </a:p>
          <a:p>
            <a:pPr lvl="3"/>
            <a:r>
              <a:rPr lang="nl-NL" dirty="0"/>
              <a:t>Artikel 2.11 Gebruiksactiviteiten toegestaan na vergunning </a:t>
            </a:r>
            <a:r>
              <a:rPr lang="nl-NL" u="sng" dirty="0">
                <a:solidFill>
                  <a:schemeClr val="accent1"/>
                </a:solidFill>
              </a:rPr>
              <a:t>(naar 2.12)</a:t>
            </a:r>
            <a:endParaRPr lang="nl-NL" dirty="0"/>
          </a:p>
          <a:p>
            <a:pPr lvl="3"/>
            <a:r>
              <a:rPr lang="nl-NL" dirty="0"/>
              <a:t>Artikel 2.12 Omgevingswaarde stikstofdioxide </a:t>
            </a:r>
            <a:r>
              <a:rPr lang="nl-NL" u="sng" dirty="0">
                <a:solidFill>
                  <a:schemeClr val="accent1"/>
                </a:solidFill>
              </a:rPr>
              <a:t>(naar 2.11)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15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5472-1FAC-4CE8-9D7D-F1FFA19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2d) verfijnen van 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34079F-E7AD-4FC1-B4F4-D07E1AC8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Opnieuw rangschikken van bestaande objecten</a:t>
            </a:r>
          </a:p>
          <a:p>
            <a:pPr lvl="1"/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753CF8D-5706-4B5A-A39F-6E410C782FE1}"/>
              </a:ext>
            </a:extLst>
          </p:cNvPr>
          <p:cNvSpPr/>
          <p:nvPr/>
        </p:nvSpPr>
        <p:spPr>
          <a:xfrm>
            <a:off x="229298" y="2405109"/>
            <a:ext cx="116075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nl-NL" dirty="0"/>
              <a:t>Paragraaf 5 (oud)</a:t>
            </a:r>
          </a:p>
          <a:p>
            <a:pPr lvl="3"/>
            <a:r>
              <a:rPr lang="nl-NL" dirty="0"/>
              <a:t>Artikel 2.13: Omgevingsplanactiviteiten bouwen</a:t>
            </a:r>
          </a:p>
          <a:p>
            <a:pPr lvl="3"/>
            <a:r>
              <a:rPr lang="nl-NL" dirty="0"/>
              <a:t>Artikel 2.14: Bouwregels geluidsgevoelige gebouwen 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pPr lvl="3"/>
            <a:endParaRPr lang="nl-NL" dirty="0">
              <a:solidFill>
                <a:schemeClr val="accent1"/>
              </a:solidFill>
            </a:endParaRPr>
          </a:p>
          <a:p>
            <a:pPr lvl="2"/>
            <a:r>
              <a:rPr lang="nl-NL" dirty="0"/>
              <a:t>Paragraaf 5 (nieuw)</a:t>
            </a:r>
          </a:p>
          <a:p>
            <a:pPr lvl="3"/>
            <a:r>
              <a:rPr lang="nl-NL" dirty="0"/>
              <a:t>Artikel 2.13: Omgevingsplanactiviteiten bouwen</a:t>
            </a:r>
          </a:p>
          <a:p>
            <a:pPr lvl="3"/>
            <a:r>
              <a:rPr lang="nl-NL" dirty="0"/>
              <a:t>Artikel 2.13 lid a: Bouwregels geluidsgevoelige gebouwen </a:t>
            </a:r>
          </a:p>
          <a:p>
            <a:pPr lvl="3"/>
            <a:r>
              <a:rPr lang="nl-NL" dirty="0"/>
              <a:t>Artikel 2.13 lid b: Bouwregels bedrijfsgebouwen</a:t>
            </a:r>
          </a:p>
          <a:p>
            <a:pPr lvl="3"/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21E3-55D0-47CB-BBA5-AA4D8190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2e) verwijderen van artikel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129A35-CEE7-48F7-9BC3-83C9869A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2</a:t>
            </a:r>
          </a:p>
          <a:p>
            <a:pPr lvl="3"/>
            <a:r>
              <a:rPr lang="nl-NL" dirty="0"/>
              <a:t>Artikel 2.10 Gebruiksactiviteiten toegestaan na melding</a:t>
            </a:r>
          </a:p>
          <a:p>
            <a:pPr lvl="3"/>
            <a:r>
              <a:rPr lang="nl-NL" dirty="0"/>
              <a:t>Artikel 2.11 Gebruiksactiviteiten toegestaan na vergunning </a:t>
            </a:r>
            <a:r>
              <a:rPr lang="nl-NL" u="sng" dirty="0">
                <a:solidFill>
                  <a:schemeClr val="accent1"/>
                </a:solidFill>
              </a:rPr>
              <a:t>(</a:t>
            </a:r>
            <a:r>
              <a:rPr lang="nl-NL" u="sng" dirty="0" err="1">
                <a:solidFill>
                  <a:schemeClr val="accent1"/>
                </a:solidFill>
              </a:rPr>
              <a:t>wijzigArtikel</a:t>
            </a:r>
            <a:r>
              <a:rPr lang="nl-NL" u="sng" dirty="0">
                <a:solidFill>
                  <a:schemeClr val="accent1"/>
                </a:solidFill>
              </a:rPr>
              <a:t>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576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r>
              <a:rPr lang="nl-NL" sz="2000" i="1" dirty="0"/>
              <a:t>(Er valt over te praten indien softwareleveranciers liever alles aanleveren, maar dat heeft niet de voorkeur vanuit OZON.)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796FFC-11A5-4C12-AC8A-83D390A9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v1 einddatum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 </a:t>
            </a:r>
            <a:r>
              <a:rPr lang="nl-NL" u="sng" dirty="0">
                <a:solidFill>
                  <a:schemeClr val="accent1"/>
                </a:solidFill>
              </a:rPr>
              <a:t>v2 begindatum</a:t>
            </a:r>
            <a:endParaRPr lang="nl-NL" dirty="0">
              <a:solidFill>
                <a:schemeClr val="accent1"/>
              </a:solidFill>
            </a:endParaRPr>
          </a:p>
          <a:p>
            <a:pPr lvl="1"/>
            <a:r>
              <a:rPr lang="nl-NL" dirty="0">
                <a:solidFill>
                  <a:schemeClr val="accent6"/>
                </a:solidFill>
              </a:rPr>
              <a:t>Voor OW heeft dit alleen implicaties indien je besluit de activiteit anders te noemen, dat is in dit voorbeeld niet het geval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C23D84-16E0-4ACC-A76A-6BEF0906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&gt;kantoor&lt;/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&gt;kantoorruimte&lt;/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</a:p>
          <a:p>
            <a:pPr lvl="1"/>
            <a:r>
              <a:rPr lang="nl-NL" i="1" dirty="0">
                <a:solidFill>
                  <a:schemeClr val="accent6"/>
                </a:solidFill>
              </a:rPr>
              <a:t>Nl.imow-gm0037.activiteit.2019000680</a:t>
            </a:r>
            <a:r>
              <a:rPr lang="nl-NL" dirty="0">
                <a:solidFill>
                  <a:schemeClr val="accent6"/>
                </a:solidFill>
              </a:rPr>
              <a:t> (met naam: exploiteren van een kantoor) </a:t>
            </a:r>
            <a:br>
              <a:rPr lang="nl-NL" dirty="0">
                <a:solidFill>
                  <a:schemeClr val="accent6"/>
                </a:solidFill>
              </a:rPr>
            </a:br>
            <a:r>
              <a:rPr lang="nl-NL" i="1" dirty="0">
                <a:solidFill>
                  <a:schemeClr val="accent6"/>
                </a:solidFill>
              </a:rPr>
              <a:t>In plaats hiervan: komt een nieuwe activiteit:</a:t>
            </a:r>
          </a:p>
          <a:p>
            <a:pPr lvl="1"/>
            <a:r>
              <a:rPr lang="nl-NL" i="1" dirty="0">
                <a:solidFill>
                  <a:schemeClr val="accent6"/>
                </a:solidFill>
              </a:rPr>
              <a:t>Nl.imow-gm0037.activiteit.2019000680</a:t>
            </a:r>
            <a:r>
              <a:rPr lang="nl-NL" dirty="0">
                <a:solidFill>
                  <a:schemeClr val="accent6"/>
                </a:solidFill>
              </a:rPr>
              <a:t> (met naam: exploiteren van een kantoorruimte)</a:t>
            </a:r>
            <a:endParaRPr lang="nl-NL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gebiedsaanwijzing (functie) en locatie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 (nieuw): Nl.imow-gm0037.locatie.2019000416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Nl.imow-gm0037.gebied.2019000421. 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Nl.imow-gm0037.gebiedsaanwijzing.2019000438 (Type = ‘Functie’, Groep = ‘Kantoor’, noemer = ‘kantoorruimte’)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Activiteit (aanpassing): Nl.imow-gm0037.activiteit.2019000210 had naam ‘exploiteren van een kantoor’ en locatieaanduiding richting ‘Centrumgebied’ heeft nu locatieaanduiding ‘Kantoorruimte’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3e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v1 einddatum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3f) alleen GIO wijzigen (</a:t>
            </a:r>
            <a:r>
              <a:rPr lang="nl-NL"/>
              <a:t>locatie) TODO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lvl="1"/>
            <a:r>
              <a:rPr lang="nl-NL" dirty="0"/>
              <a:t>OP-gerelateerd wijzigingen</a:t>
            </a:r>
          </a:p>
          <a:p>
            <a:pPr lvl="1"/>
            <a:r>
              <a:rPr lang="nl-NL" dirty="0"/>
              <a:t>OW-gerelateerde wijzigingen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3g)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24E75-DE4D-4D25-B4BE-D715C5C5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3h) [TO-DO] wijzigen van de verwijzing naar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5033E2-F1C2-4778-A2DF-F79CA51B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Vraag: hoe werkt dit?</a:t>
            </a:r>
          </a:p>
        </p:txBody>
      </p:sp>
    </p:spTree>
    <p:extLst>
      <p:ext uri="{BB962C8B-B14F-4D97-AF65-F5344CB8AC3E}">
        <p14:creationId xmlns:p14="http://schemas.microsoft.com/office/powerpoint/2010/main" val="202513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Wijzigen van de naam van een activiteit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r>
              <a:rPr lang="nl-NL" dirty="0"/>
              <a:t>C) Wijzigen van bovenliggende activiteit</a:t>
            </a:r>
          </a:p>
          <a:p>
            <a:r>
              <a:rPr lang="nl-NL" dirty="0"/>
              <a:t>D) Wijzigen van gerelateerde activiteit</a:t>
            </a:r>
          </a:p>
          <a:p>
            <a:r>
              <a:rPr lang="nl-NL" dirty="0"/>
              <a:t>E) Toevoegen van een activiteit</a:t>
            </a:r>
          </a:p>
          <a:p>
            <a:r>
              <a:rPr lang="nl-NL" dirty="0"/>
              <a:t>F) Aanpassen van een activiteitgroep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 err="1"/>
              <a:t>Fallback</a:t>
            </a:r>
            <a:r>
              <a:rPr lang="nl-NL" dirty="0"/>
              <a:t>-scenario: regeling volledig intrekken en opnieuw publiceren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l-NL" dirty="0"/>
              <a:t>2	Wijziging artikelstructuur (toevoegen, verwijderen, wijzigen)</a:t>
            </a:r>
          </a:p>
          <a:p>
            <a:pPr lvl="1"/>
            <a:r>
              <a:rPr lang="nl-NL" sz="2000" b="1" dirty="0"/>
              <a:t>2a</a:t>
            </a:r>
            <a:r>
              <a:rPr lang="nl-NL" sz="2000" dirty="0"/>
              <a:t>) toevoegen van een artikel tussen twee andere artikelen</a:t>
            </a:r>
          </a:p>
          <a:p>
            <a:pPr lvl="1"/>
            <a:r>
              <a:rPr lang="nl-NL" sz="2000" b="1" dirty="0"/>
              <a:t>2b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verwijderen van een lid</a:t>
            </a:r>
          </a:p>
          <a:p>
            <a:pPr lvl="1"/>
            <a:r>
              <a:rPr lang="nl-NL" sz="2000" b="1" dirty="0"/>
              <a:t>2c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wijzigen van artikel (van plek 3 naar plek 2)</a:t>
            </a:r>
          </a:p>
          <a:p>
            <a:pPr lvl="1"/>
            <a:r>
              <a:rPr lang="nl-NL" sz="2000" b="1" dirty="0"/>
              <a:t>2d</a:t>
            </a:r>
            <a:r>
              <a:rPr lang="nl-NL" sz="2000" dirty="0"/>
              <a:t>) verfijnen van structuur (</a:t>
            </a:r>
            <a:r>
              <a:rPr lang="nl-NL" sz="2000" dirty="0" err="1"/>
              <a:t>subparagrafen</a:t>
            </a:r>
            <a:r>
              <a:rPr lang="nl-NL" sz="2000" dirty="0"/>
              <a:t> invoegen t.b.v. structurering)</a:t>
            </a:r>
          </a:p>
          <a:p>
            <a:pPr lvl="1"/>
            <a:r>
              <a:rPr lang="nl-NL" sz="2000" b="1" dirty="0"/>
              <a:t>2e</a:t>
            </a:r>
            <a:r>
              <a:rPr lang="nl-NL" sz="2000" dirty="0"/>
              <a:t>) verwijderen van artikel</a:t>
            </a:r>
          </a:p>
          <a:p>
            <a:r>
              <a:rPr lang="nl-NL" dirty="0"/>
              <a:t>3 en 4 Wijziging regeltekst en werkingsgebieden (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sz="2000" b="1" dirty="0"/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/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/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pPr lvl="1"/>
            <a:r>
              <a:rPr lang="nl-NL" sz="2000" b="1" dirty="0"/>
              <a:t>3e</a:t>
            </a:r>
            <a:r>
              <a:rPr lang="nl-NL" sz="2000" dirty="0"/>
              <a:t>) wijzigen van de tekst van het artikel, inclusief het wijzigen van een GIO </a:t>
            </a:r>
          </a:p>
          <a:p>
            <a:pPr lvl="1"/>
            <a:r>
              <a:rPr lang="nl-NL" sz="2000" b="1" dirty="0"/>
              <a:t>3f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3g</a:t>
            </a:r>
            <a:r>
              <a:rPr lang="nl-NL" sz="2000" dirty="0"/>
              <a:t>) alleen GIO wijzigen (normwaarde) </a:t>
            </a:r>
          </a:p>
          <a:p>
            <a:r>
              <a:rPr lang="nl-NL" sz="2400" dirty="0"/>
              <a:t>Directe mutaties (</a:t>
            </a:r>
            <a:r>
              <a:rPr lang="nl-NL" sz="2400" dirty="0" err="1"/>
              <a:t>directeMutatieOpdracht</a:t>
            </a:r>
            <a:r>
              <a:rPr lang="nl-NL" sz="2400" dirty="0"/>
              <a:t>)</a:t>
            </a:r>
          </a:p>
          <a:p>
            <a:pPr lvl="1"/>
            <a:r>
              <a:rPr lang="nl-NL" sz="2000" b="1" dirty="0"/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/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/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/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/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4D563D-EA25-477C-B838-7BA58B78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91" y="701643"/>
            <a:ext cx="10515600" cy="58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Intrekken en vervangen van een regeling conform OP</a:t>
            </a:r>
          </a:p>
          <a:p>
            <a:r>
              <a:rPr lang="nl-NL" dirty="0"/>
              <a:t>OW bevat mutatiescenario 3b, alleen dan binnen de OP-opdracht van vervangen en intrekken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2.6, en 2.6 naar 2.5.</a:t>
            </a:r>
          </a:p>
          <a:p>
            <a:r>
              <a:rPr lang="nl-NL" dirty="0"/>
              <a:t>B) </a:t>
            </a:r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2a) Toevoegen van artikel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1BC1A8-C811-4D4D-BD38-DD221D57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Legenda: </a:t>
            </a:r>
          </a:p>
          <a:p>
            <a:pPr lvl="1"/>
            <a:r>
              <a:rPr lang="nl-NL" dirty="0"/>
              <a:t>ZWART – functionele wijziging</a:t>
            </a:r>
          </a:p>
          <a:p>
            <a:pPr lvl="1"/>
            <a:r>
              <a:rPr lang="nl-NL" dirty="0">
                <a:solidFill>
                  <a:schemeClr val="accent1"/>
                </a:solidFill>
              </a:rPr>
              <a:t>BLAUW </a:t>
            </a:r>
            <a:r>
              <a:rPr lang="nl-NL" dirty="0"/>
              <a:t>– OP-aanlevering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GROEN</a:t>
            </a:r>
            <a:r>
              <a:rPr lang="nl-NL" dirty="0"/>
              <a:t> – OW-aanlevering</a:t>
            </a:r>
          </a:p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5:</a:t>
            </a:r>
          </a:p>
          <a:p>
            <a:pPr lvl="3"/>
            <a:r>
              <a:rPr lang="nl-NL" dirty="0"/>
              <a:t>Artikel 2.13: Omgevingsplanactiviteiten bouwen</a:t>
            </a:r>
          </a:p>
          <a:p>
            <a:pPr lvl="3"/>
            <a:r>
              <a:rPr lang="nl-NL" dirty="0"/>
              <a:t>(</a:t>
            </a:r>
            <a:r>
              <a:rPr lang="nl-NL" b="1" dirty="0"/>
              <a:t>NIEUW</a:t>
            </a:r>
            <a:r>
              <a:rPr lang="nl-NL" dirty="0"/>
              <a:t>) Artikel 2.14: Bouwregels geluidsgevoelige gebouwen</a:t>
            </a:r>
            <a:endParaRPr lang="nl-NL" u="sng" dirty="0">
              <a:solidFill>
                <a:schemeClr val="accent1"/>
              </a:solidFill>
            </a:endParaRPr>
          </a:p>
          <a:p>
            <a:pPr lvl="3"/>
            <a:r>
              <a:rPr lang="nl-NL" dirty="0"/>
              <a:t>Artikel 2.15: Bouwregels bedrijfsgebouwen </a:t>
            </a:r>
            <a:r>
              <a:rPr lang="nl-NL" i="1" dirty="0"/>
              <a:t>(dit was voorheen artikel 2.14)</a:t>
            </a:r>
          </a:p>
        </p:txBody>
      </p:sp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2b) Verwijderen van lid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DF0A60-3957-494A-A5BA-0A464679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2</a:t>
            </a:r>
          </a:p>
          <a:p>
            <a:pPr lvl="3"/>
            <a:r>
              <a:rPr lang="nl-NL" dirty="0"/>
              <a:t>(</a:t>
            </a:r>
            <a:r>
              <a:rPr lang="nl-NL" b="1" dirty="0"/>
              <a:t>VERWIJDEREN</a:t>
            </a:r>
            <a:r>
              <a:rPr lang="nl-NL" dirty="0"/>
              <a:t>) Artikel 2.7 Lid 2c) </a:t>
            </a:r>
            <a:r>
              <a:rPr lang="nl-NL" dirty="0" err="1"/>
              <a:t>RisicoEffectRapportage</a:t>
            </a:r>
            <a:r>
              <a:rPr lang="nl-NL" dirty="0"/>
              <a:t>. </a:t>
            </a:r>
            <a:endParaRPr lang="nl-NL" i="1" dirty="0">
              <a:solidFill>
                <a:schemeClr val="accent1"/>
              </a:solidFill>
            </a:endParaRPr>
          </a:p>
          <a:p>
            <a:pPr lvl="3"/>
            <a:r>
              <a:rPr lang="nl-NL" dirty="0"/>
              <a:t>Artikel 2.9 Functietoedeling</a:t>
            </a:r>
          </a:p>
          <a:p>
            <a:pPr lvl="3"/>
            <a:r>
              <a:rPr lang="nl-NL" dirty="0"/>
              <a:t>Artikel 2.10 Gebruiksactiviteiten toegestaan na melding</a:t>
            </a:r>
          </a:p>
          <a:p>
            <a:pPr lvl="3"/>
            <a:r>
              <a:rPr lang="nl-NL" dirty="0"/>
              <a:t>Artikel 2.11 Gebruiksactiviteiten toegestaan na vergunning</a:t>
            </a:r>
          </a:p>
          <a:p>
            <a:pPr lvl="3"/>
            <a:r>
              <a:rPr lang="nl-NL" dirty="0"/>
              <a:t>Artikel 2.12 Omgevingswaarde stikstofdioxide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744C1-7216-4F24-AF2B-C028C1AC51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1566</Words>
  <Application>Microsoft Office PowerPoint</Application>
  <PresentationFormat>Breedbeeld</PresentationFormat>
  <Paragraphs>237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</vt:lpstr>
      <vt:lpstr>Submutatiescenario’s</vt:lpstr>
      <vt:lpstr>Submutatiescenario’s en impact op objecten</vt:lpstr>
      <vt:lpstr>0) volledig intrekken en vervangen</vt:lpstr>
      <vt:lpstr>2) Wijzigen van artikelen en leden </vt:lpstr>
      <vt:lpstr>2a) Toevoegen van artikel</vt:lpstr>
      <vt:lpstr>2b) Verwijderen van lid</vt:lpstr>
      <vt:lpstr>2c) wijzigen van artikel (van plek 3 naar plek 2) </vt:lpstr>
      <vt:lpstr>2d) verfijnen van structuur</vt:lpstr>
      <vt:lpstr>2e) verwijderen van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3e) wijzigen van de tekst van het artikel, inclusief het wijzigen van een GIO</vt:lpstr>
      <vt:lpstr>3f) alleen GIO wijzigen (locatie) TODO</vt:lpstr>
      <vt:lpstr>3g) alleen GIO wijzigen (normwaarde) TODO</vt:lpstr>
      <vt:lpstr>3h) [TO-DO] wijzigen van de verwijzing naar een GIO</vt:lpstr>
      <vt:lpstr>10) Directe mutaties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105</cp:revision>
  <dcterms:created xsi:type="dcterms:W3CDTF">2020-01-16T12:36:57Z</dcterms:created>
  <dcterms:modified xsi:type="dcterms:W3CDTF">2020-06-22T14:04:42Z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