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97" r:id="rId7"/>
    <p:sldId id="263" r:id="rId8"/>
    <p:sldId id="264" r:id="rId9"/>
    <p:sldId id="278" r:id="rId10"/>
    <p:sldId id="294" r:id="rId11"/>
    <p:sldId id="290" r:id="rId12"/>
    <p:sldId id="289" r:id="rId13"/>
    <p:sldId id="293" r:id="rId14"/>
    <p:sldId id="266" r:id="rId15"/>
    <p:sldId id="265" r:id="rId16"/>
    <p:sldId id="282" r:id="rId17"/>
    <p:sldId id="268" r:id="rId18"/>
    <p:sldId id="269" r:id="rId19"/>
    <p:sldId id="270" r:id="rId20"/>
    <p:sldId id="271" r:id="rId21"/>
    <p:sldId id="273" r:id="rId22"/>
    <p:sldId id="274" r:id="rId23"/>
    <p:sldId id="272" r:id="rId24"/>
    <p:sldId id="291" r:id="rId25"/>
    <p:sldId id="285" r:id="rId26"/>
    <p:sldId id="286" r:id="rId27"/>
    <p:sldId id="287" r:id="rId28"/>
    <p:sldId id="288" r:id="rId29"/>
    <p:sldId id="284" r:id="rId30"/>
    <p:sldId id="292" r:id="rId31"/>
    <p:sldId id="280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  <p:cmAuthor id="2" name="Kasper Lingbeek" initials="KL" lastIdx="5" clrIdx="1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  <p:cmAuthor id="3" name="Richard de Graaf" initials="RdG" lastIdx="1" clrIdx="2">
    <p:extLst>
      <p:ext uri="{19B8F6BF-5375-455C-9EA6-DF929625EA0E}">
        <p15:presenceInfo xmlns:p15="http://schemas.microsoft.com/office/powerpoint/2012/main" userId="S::richard.degraaf@vm-advies.nl::aab757a3-1554-4a93-8025-f5ff90f7f2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5:13.048" idx="2">
    <p:pos x="6805" y="647"/>
    <p:text>Dit wordt gedaan bij artikel 2.10, item 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6:57.231" idx="3">
    <p:pos x="6886" y="718"/>
    <p:text>Dit wordt gedaan bij artikel 2.10, item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06T15:57:48.884" idx="4">
    <p:pos x="6709" y="3024"/>
    <p:text>Wordt met omgevingswaarde beeindigd</p:text>
    <p:extLst>
      <p:ext uri="{C676402C-5697-4E1C-873F-D02D1690AC5C}">
        <p15:threadingInfo xmlns:p15="http://schemas.microsoft.com/office/powerpoint/2012/main" timeZoneBias="-120"/>
      </p:ext>
    </p:extLst>
  </p:cm>
  <p:cm authorId="2" dt="2020-10-06T16:02:10.984" idx="5">
    <p:pos x="6072" y="3582"/>
    <p:text>Locatie wordt elders nog gebruikt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003D-D75C-40B0-9BFD-C77ECDD13631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7DBD9-0F19-45C0-B651-F6A616802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69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7DBD9-0F19-45C0-B651-F6A6168026C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723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432800" cy="2387600"/>
          </a:xfrm>
        </p:spPr>
        <p:txBody>
          <a:bodyPr/>
          <a:lstStyle/>
          <a:p>
            <a:r>
              <a:rPr lang="nl-NL" dirty="0"/>
              <a:t>Mutatiescenario’s in de </a:t>
            </a:r>
            <a:br>
              <a:rPr lang="nl-NL" dirty="0"/>
            </a:br>
            <a:r>
              <a:rPr lang="nl-NL" dirty="0"/>
              <a:t>DSO-keten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7CD9DF-27AE-4230-97B7-17E04BC1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1367059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Afdeling 2.4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VERVALLEN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Afdeling 2.5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‘Zuilichem’(begrippenlijst aanpassen)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(nl.imow-gm0297.regeltekst.2019000009) </a:t>
            </a:r>
            <a:r>
              <a:rPr lang="nl-NL" i="1" dirty="0">
                <a:solidFill>
                  <a:schemeClr val="accent6"/>
                </a:solidFill>
              </a:rPr>
              <a:t>(OP-status ‘B’ = beëindigd)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(Omgevingswaarderegel nl.imow-gm0297.juridischeregel.2019000015) </a:t>
            </a:r>
            <a:r>
              <a:rPr lang="nl-NL" i="1" dirty="0">
                <a:solidFill>
                  <a:schemeClr val="accent6"/>
                </a:solidFill>
              </a:rPr>
              <a:t>(OW-status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‘Beëindigd’)</a:t>
            </a:r>
            <a:endParaRPr lang="nl-NL" strike="sngStrike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(nl.imow-gm0297.omgevingswaarde.2019000001) </a:t>
            </a:r>
            <a:r>
              <a:rPr lang="nl-NL" i="1" dirty="0">
                <a:solidFill>
                  <a:schemeClr val="accent6"/>
                </a:solidFill>
              </a:rPr>
              <a:t>(status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locatie (nl.imow-gm0297.gebied.2019000011)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 )</a:t>
            </a:r>
            <a:endParaRPr lang="nl-NL" strike="sngStrik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Speelhal valt deels buiten grens Zuilichem, moet alleen binnen de grens vallen.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4539461-A403-4265-97C2-3DB91985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1340"/>
            <a:ext cx="3328274" cy="225335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23D0D8-7A5C-4016-A1A2-4680B7CD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36" y="2831341"/>
            <a:ext cx="3328272" cy="22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wordt 15 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 12 Mutatiescenario’s</a:t>
            </a:r>
          </a:p>
          <a:p>
            <a:r>
              <a:rPr lang="nl-NL" dirty="0" err="1"/>
              <a:t>Submutatiescenario’s</a:t>
            </a:r>
            <a:endParaRPr lang="nl-NL" dirty="0"/>
          </a:p>
          <a:p>
            <a:r>
              <a:rPr lang="nl-NL" dirty="0"/>
              <a:t>Wat kan er nu wel</a:t>
            </a:r>
          </a:p>
          <a:p>
            <a:r>
              <a:rPr lang="nl-NL" dirty="0"/>
              <a:t>Wat kan er nog niet</a:t>
            </a:r>
          </a:p>
          <a:p>
            <a:r>
              <a:rPr lang="nl-NL" dirty="0"/>
              <a:t>Beschrijving per </a:t>
            </a:r>
            <a:r>
              <a:rPr lang="nl-NL" dirty="0" err="1"/>
              <a:t>submutatiescenario</a:t>
            </a:r>
            <a:r>
              <a:rPr lang="nl-NL" dirty="0"/>
              <a:t> volgt nog</a:t>
            </a:r>
          </a:p>
          <a:p>
            <a:pPr lvl="1"/>
            <a:r>
              <a:rPr lang="nl-NL" dirty="0"/>
              <a:t>0. Intrekken en vervangen</a:t>
            </a:r>
          </a:p>
          <a:p>
            <a:pPr lvl="1"/>
            <a:r>
              <a:rPr lang="nl-NL" dirty="0"/>
              <a:t>2. Wijzigen artikelstructuur</a:t>
            </a:r>
          </a:p>
          <a:p>
            <a:pPr lvl="1"/>
            <a:r>
              <a:rPr lang="nl-NL" dirty="0"/>
              <a:t>3. Wijzigen inhoud van regels (incl. annotaties)</a:t>
            </a:r>
          </a:p>
          <a:p>
            <a:pPr lvl="1"/>
            <a:r>
              <a:rPr lang="nl-NL" dirty="0"/>
              <a:t>4. Wijzigen </a:t>
            </a:r>
            <a:r>
              <a:rPr lang="nl-NL" dirty="0" err="1"/>
              <a:t>GIO’s</a:t>
            </a:r>
            <a:endParaRPr lang="nl-NL" dirty="0"/>
          </a:p>
          <a:p>
            <a:pPr lvl="1"/>
            <a:r>
              <a:rPr lang="nl-NL" dirty="0"/>
              <a:t>10. Directe mutaties</a:t>
            </a:r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‘Centrumgebied’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‘Nieuw centrumgebied’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3D3F353-3F50-4D44-B564-CDADEE1E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0" y="169462"/>
            <a:ext cx="1863726" cy="123232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E4B932A-E8BA-4402-8760-7F4E0B10D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16" y="1401786"/>
            <a:ext cx="1863728" cy="12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beëindigen van activiteit</a:t>
            </a:r>
          </a:p>
          <a:p>
            <a:pPr lvl="1"/>
            <a:r>
              <a:rPr lang="nl-NL" strike="sngStrike" dirty="0">
                <a:solidFill>
                  <a:srgbClr val="FF0000"/>
                </a:solidFill>
                <a:highlight>
                  <a:srgbClr val="FFFFFF"/>
                </a:highlight>
              </a:rPr>
              <a:t>opslaan van motorbrandstoffen niet zijnde lpg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laten beëindigen</a:t>
            </a:r>
            <a:endParaRPr lang="nl-NL" dirty="0"/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uitoefenen van bedrijfstypen van categorie 3 is</a:t>
            </a:r>
            <a:b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dirty="0"/>
              <a:t>gerelateerd aan uitoefenen van detailhandel in ter plaatse vervaardigde goederen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94B40-96F5-4A92-833B-5D8B6ED4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 dirty="0" err="1"/>
              <a:t>GPvE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C084EA4-B513-4A30-B8DE-21B8D5B7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80" y="1821132"/>
            <a:ext cx="845938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uit </a:t>
            </a:r>
            <a:r>
              <a:rPr lang="nl-NL" dirty="0" err="1"/>
              <a:t>GPvE</a:t>
            </a:r>
            <a:endParaRPr lang="nl-NL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74960"/>
              </p:ext>
            </p:extLst>
          </p:nvPr>
        </p:nvGraphicFramePr>
        <p:xfrm>
          <a:off x="609601" y="1152313"/>
          <a:ext cx="11225348" cy="510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55347">
                <a:tc>
                  <a:txBody>
                    <a:bodyPr/>
                    <a:lstStyle/>
                    <a:p>
                      <a:r>
                        <a:rPr lang="nl-NL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regeltekst (incl. tabellen en figuren)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werkingsgebieden (</a:t>
                      </a:r>
                      <a:r>
                        <a:rPr lang="nl-NL" b="1" dirty="0" err="1"/>
                        <a:t>GIO's</a:t>
                      </a:r>
                      <a:r>
                        <a:rPr lang="nl-NL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222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587107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0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/>
              <a:t>2	Wijziging artikelstructuur (toevoegen, verwijderen)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verplaatsen van Artikel (2.5 naar 2.6).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verplaatsen van Artikel (2.6 naar 2.5).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10.1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(10.1) toevoegen</a:t>
            </a:r>
          </a:p>
          <a:p>
            <a:r>
              <a:rPr lang="nl-NL" dirty="0"/>
              <a:t>3 	Wijziging regeltekst (inhoudelijk artikelen wijzigen, incl. OW-impact)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</a:t>
            </a:r>
            <a:r>
              <a:rPr lang="nl-NL" sz="2000" dirty="0"/>
              <a:t>) wijziging van de tekst van het artikel, zonder OW-implicaties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dirty="0"/>
              <a:t>4</a:t>
            </a:r>
            <a:r>
              <a:rPr lang="nl-NL" sz="3200" b="1" dirty="0"/>
              <a:t>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4a</a:t>
            </a:r>
            <a:r>
              <a:rPr lang="nl-NL" sz="2000" dirty="0"/>
              <a:t>) alleen GIO wijzigen (en OW-Locatie)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4b</a:t>
            </a:r>
            <a:r>
              <a:rPr lang="nl-NL" sz="2000" dirty="0"/>
              <a:t>) alleen GIO wijzigen (normwaarde en bijbehorende locatie)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10e</a:t>
            </a:r>
            <a:r>
              <a:rPr lang="nl-NL" sz="2000" dirty="0"/>
              <a:t>) toevoegen van activiteiten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10f</a:t>
            </a:r>
            <a:r>
              <a:rPr lang="nl-NL" sz="2000" dirty="0"/>
              <a:t>) aanpassen van activiteitengroep</a:t>
            </a:r>
          </a:p>
          <a:p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82C9285-5952-496A-895A-6EAB3D42C563}"/>
              </a:ext>
            </a:extLst>
          </p:cNvPr>
          <p:cNvSpPr txBox="1"/>
          <p:nvPr/>
        </p:nvSpPr>
        <p:spPr>
          <a:xfrm>
            <a:off x="8959273" y="858982"/>
            <a:ext cx="306647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/>
              <a:t>Legenda</a:t>
            </a:r>
          </a:p>
          <a:p>
            <a:r>
              <a:rPr lang="nl-NL" b="1" dirty="0">
                <a:solidFill>
                  <a:schemeClr val="accent2"/>
                </a:solidFill>
              </a:rPr>
              <a:t>Oranje</a:t>
            </a:r>
            <a:r>
              <a:rPr lang="nl-NL" dirty="0"/>
              <a:t> – voorbeeld klaar, nog niet gelukt in de keten</a:t>
            </a:r>
          </a:p>
          <a:p>
            <a:r>
              <a:rPr lang="nl-NL" b="1" dirty="0">
                <a:solidFill>
                  <a:srgbClr val="00B050"/>
                </a:solidFill>
              </a:rPr>
              <a:t>Groen</a:t>
            </a:r>
            <a:r>
              <a:rPr lang="nl-NL" dirty="0"/>
              <a:t> – gelukt in de keten</a:t>
            </a:r>
          </a:p>
          <a:p>
            <a:r>
              <a:rPr lang="nl-NL" b="1" dirty="0">
                <a:solidFill>
                  <a:schemeClr val="accent3">
                    <a:lumMod val="75000"/>
                  </a:schemeClr>
                </a:solidFill>
              </a:rPr>
              <a:t>Grijs</a:t>
            </a:r>
            <a:r>
              <a:rPr lang="nl-NL" dirty="0"/>
              <a:t> – voorbeeld niet klaar</a:t>
            </a:r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A7585E42-BC0C-470D-832F-7A10EAEB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83" y="275306"/>
            <a:ext cx="9383434" cy="6582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59" y="0"/>
            <a:ext cx="10524241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AB73D-5E6F-4868-B66D-AC2B7FA7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Beschrijving per scenario</a:t>
            </a:r>
          </a:p>
        </p:txBody>
      </p:sp>
    </p:spTree>
    <p:extLst>
      <p:ext uri="{BB962C8B-B14F-4D97-AF65-F5344CB8AC3E}">
        <p14:creationId xmlns:p14="http://schemas.microsoft.com/office/powerpoint/2010/main" val="87550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artikelstructuur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A) </a:t>
            </a:r>
            <a:r>
              <a:rPr lang="nl-NL" dirty="0" err="1"/>
              <a:t>hernummer</a:t>
            </a:r>
            <a:r>
              <a:rPr lang="nl-NL" dirty="0"/>
              <a:t> Artikel 2.5 naar 2.6 (aanpassen), </a:t>
            </a:r>
            <a:br>
              <a:rPr lang="nl-NL" dirty="0"/>
            </a:br>
            <a:r>
              <a:rPr lang="nl-NL" dirty="0"/>
              <a:t>verwijder hierbij ook 2.6</a:t>
            </a:r>
          </a:p>
          <a:p>
            <a:r>
              <a:rPr lang="nl-NL" dirty="0"/>
              <a:t>B) voeg nieuw 2.5 toe (aanpassen)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van Artikel 2.14</a:t>
            </a:r>
          </a:p>
          <a:p>
            <a:r>
              <a:rPr lang="nl-NL" dirty="0"/>
              <a:t>E) nieuw Artikel (2.14) toevoegen</a:t>
            </a:r>
          </a:p>
          <a:p>
            <a:r>
              <a:rPr lang="nl-NL" strike="sngStrike" dirty="0">
                <a:solidFill>
                  <a:schemeClr val="accent6">
                    <a:lumMod val="75000"/>
                  </a:schemeClr>
                </a:solidFill>
              </a:rPr>
              <a:t>F) hernummeren en in (toegevoegde) hoofdstukken verdelen </a:t>
            </a:r>
            <a:r>
              <a:rPr lang="nl-NL" i="1" strike="sngStrike" dirty="0">
                <a:solidFill>
                  <a:schemeClr val="accent6">
                    <a:lumMod val="75000"/>
                  </a:schemeClr>
                </a:solidFill>
              </a:rPr>
              <a:t>(nog te maken)</a:t>
            </a:r>
          </a:p>
          <a:p>
            <a:r>
              <a:rPr lang="nl-NL" strike="sngStrike" dirty="0">
                <a:solidFill>
                  <a:schemeClr val="accent6">
                    <a:lumMod val="75000"/>
                  </a:schemeClr>
                </a:solidFill>
              </a:rPr>
              <a:t>G) verplaatsen van Artikelen </a:t>
            </a:r>
            <a:r>
              <a:rPr lang="nl-NL" i="1" strike="sngStrike" dirty="0">
                <a:solidFill>
                  <a:schemeClr val="accent6">
                    <a:lumMod val="75000"/>
                  </a:schemeClr>
                </a:solidFill>
              </a:rPr>
              <a:t>(nog uit te werken in STOP)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customXml/itemProps2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12441</TotalTime>
  <Words>1753</Words>
  <Application>Microsoft Office PowerPoint</Application>
  <PresentationFormat>Breedbeeld</PresentationFormat>
  <Paragraphs>221</Paragraphs>
  <Slides>28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Kantoorthema</vt:lpstr>
      <vt:lpstr>Mutatiescenario’s in de  DSO-keten</vt:lpstr>
      <vt:lpstr>Inhoud</vt:lpstr>
      <vt:lpstr>Het GPvE</vt:lpstr>
      <vt:lpstr>Mutatiescenario’s uit GPvE</vt:lpstr>
      <vt:lpstr>Submutatiescenario’s</vt:lpstr>
      <vt:lpstr>Submutatiescenario’s en impact op objecten</vt:lpstr>
      <vt:lpstr>Beschrijving per scenario</vt:lpstr>
      <vt:lpstr>0) volledig intrekken en vervangen</vt:lpstr>
      <vt:lpstr>2) Wijzigen artikelstructuur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Richard de Graaf</cp:lastModifiedBy>
  <cp:revision>173</cp:revision>
  <dcterms:created xsi:type="dcterms:W3CDTF">2020-01-16T12:36:57Z</dcterms:created>
  <dcterms:modified xsi:type="dcterms:W3CDTF">2022-01-20T16:02:28Z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