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97" r:id="rId7"/>
    <p:sldId id="263" r:id="rId8"/>
    <p:sldId id="298" r:id="rId9"/>
    <p:sldId id="264" r:id="rId10"/>
    <p:sldId id="278" r:id="rId11"/>
    <p:sldId id="295" r:id="rId12"/>
    <p:sldId id="296" r:id="rId13"/>
    <p:sldId id="294" r:id="rId14"/>
    <p:sldId id="290" r:id="rId15"/>
    <p:sldId id="289" r:id="rId16"/>
    <p:sldId id="293" r:id="rId17"/>
    <p:sldId id="266" r:id="rId18"/>
    <p:sldId id="265" r:id="rId19"/>
    <p:sldId id="282" r:id="rId20"/>
    <p:sldId id="268" r:id="rId21"/>
    <p:sldId id="269" r:id="rId22"/>
    <p:sldId id="270" r:id="rId23"/>
    <p:sldId id="271" r:id="rId24"/>
    <p:sldId id="273" r:id="rId25"/>
    <p:sldId id="274" r:id="rId26"/>
    <p:sldId id="272" r:id="rId27"/>
    <p:sldId id="291" r:id="rId28"/>
    <p:sldId id="285" r:id="rId29"/>
    <p:sldId id="286" r:id="rId30"/>
    <p:sldId id="287" r:id="rId31"/>
    <p:sldId id="288" r:id="rId32"/>
    <p:sldId id="284" r:id="rId33"/>
    <p:sldId id="292" r:id="rId34"/>
    <p:sldId id="280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  <p:cmAuthor id="2" name="Kasper Lingbeek" initials="KL" lastIdx="5" clrIdx="1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  <p:cmAuthor id="3" name="Richard de Graaf" initials="RdG" lastIdx="1" clrIdx="2">
    <p:extLst>
      <p:ext uri="{19B8F6BF-5375-455C-9EA6-DF929625EA0E}">
        <p15:presenceInfo xmlns:p15="http://schemas.microsoft.com/office/powerpoint/2012/main" userId="S::richard.degraaf@vm-advies.nl::aab757a3-1554-4a93-8025-f5ff90f7f2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5:13.048" idx="2">
    <p:pos x="6805" y="647"/>
    <p:text>Dit wordt gedaan bij artikel 2.10, item 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3T11:36:57.231" idx="3">
    <p:pos x="6886" y="718"/>
    <p:text>Dit wordt gedaan bij artikel 2.10, item f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6T15:57:48.884" idx="4">
    <p:pos x="6709" y="3024"/>
    <p:text>Wordt met omgevingswaarde beeindigd</p:text>
    <p:extLst>
      <p:ext uri="{C676402C-5697-4E1C-873F-D02D1690AC5C}">
        <p15:threadingInfo xmlns:p15="http://schemas.microsoft.com/office/powerpoint/2012/main" timeZoneBias="-120"/>
      </p:ext>
    </p:extLst>
  </p:cm>
  <p:cm authorId="2" dt="2020-10-06T16:02:10.984" idx="5">
    <p:pos x="6072" y="3582"/>
    <p:text>Locatie wordt elders nog gebruikt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003D-D75C-40B0-9BFD-C77ECDD13631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DBD9-0F19-45C0-B651-F6A616802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7DBD9-0F19-45C0-B651-F6A6168026C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23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8-3-2021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432800" cy="2387600"/>
          </a:xfrm>
        </p:spPr>
        <p:txBody>
          <a:bodyPr/>
          <a:lstStyle/>
          <a:p>
            <a:r>
              <a:rPr lang="nl-NL" dirty="0"/>
              <a:t>Mutatiescenario’s in de </a:t>
            </a:r>
            <a:br>
              <a:rPr lang="nl-NL" dirty="0"/>
            </a:br>
            <a:r>
              <a:rPr lang="nl-NL" dirty="0"/>
              <a:t>DSO-keten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AB73D-5E6F-4868-B66D-AC2B7FA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Beschrijving per scenario</a:t>
            </a:r>
          </a:p>
        </p:txBody>
      </p:sp>
    </p:spTree>
    <p:extLst>
      <p:ext uri="{BB962C8B-B14F-4D97-AF65-F5344CB8AC3E}">
        <p14:creationId xmlns:p14="http://schemas.microsoft.com/office/powerpoint/2010/main" val="87550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artikelstructuur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A) </a:t>
            </a:r>
            <a:r>
              <a:rPr lang="nl-NL" dirty="0" err="1">
                <a:solidFill>
                  <a:srgbClr val="FF0000"/>
                </a:solidFill>
              </a:rPr>
              <a:t>hernummer</a:t>
            </a:r>
            <a:r>
              <a:rPr lang="nl-NL" dirty="0">
                <a:solidFill>
                  <a:srgbClr val="FF0000"/>
                </a:solidFill>
              </a:rPr>
              <a:t> Artikel 2.5 naar 2.6 (aanpassen), </a:t>
            </a:r>
            <a:br>
              <a:rPr lang="nl-NL" dirty="0">
                <a:solidFill>
                  <a:srgbClr val="FF0000"/>
                </a:solidFill>
              </a:rPr>
            </a:br>
            <a:r>
              <a:rPr lang="nl-NL" dirty="0">
                <a:solidFill>
                  <a:srgbClr val="FF0000"/>
                </a:solidFill>
              </a:rPr>
              <a:t>verwijder hierbij ook 2.6</a:t>
            </a:r>
          </a:p>
          <a:p>
            <a:r>
              <a:rPr lang="nl-NL" dirty="0">
                <a:solidFill>
                  <a:srgbClr val="FF0000"/>
                </a:solidFill>
              </a:rPr>
              <a:t>B) voeg nieuw 2.5 toe (aanpassen)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van Artikel 2.14</a:t>
            </a:r>
          </a:p>
          <a:p>
            <a:r>
              <a:rPr lang="nl-NL" dirty="0"/>
              <a:t>E) nieuw Artikel (2.14) toevoegen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F) hernummeren en in (toegevoegde) hoofdstukken verdelen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te maken)</a:t>
            </a:r>
          </a:p>
          <a:p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G) verplaatsen van Artikelen </a:t>
            </a:r>
            <a:r>
              <a:rPr lang="nl-NL" i="1" dirty="0">
                <a:solidFill>
                  <a:schemeClr val="accent6">
                    <a:lumMod val="75000"/>
                  </a:schemeClr>
                </a:solidFill>
              </a:rPr>
              <a:t>(nog uit te werken in STOP)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CD9DF-27AE-4230-97B7-17E04BC1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1367059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333"/>
            <a:ext cx="10515600" cy="4610630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gebied, gebiedsaanwijzing (functie) en juridische regel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Nl.imow-gm0037.gebied.2020000001. 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Nl.imow-gm0037.gebiedsaanwijzing.2020000001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Type = ‘http://standaarden.omgevingswet.overheid.nl/</a:t>
            </a:r>
            <a:r>
              <a:rPr lang="nl-NL" dirty="0" err="1">
                <a:solidFill>
                  <a:schemeClr val="accent6"/>
                </a:solidFill>
              </a:rPr>
              <a:t>typegebiedsaanwijzing</a:t>
            </a:r>
            <a:r>
              <a:rPr lang="nl-NL" dirty="0">
                <a:solidFill>
                  <a:schemeClr val="accent6"/>
                </a:solidFill>
              </a:rPr>
              <a:t>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/concept/Functie’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Groep = ‘http://standaarden.omgevingswet.overheid.nl/functie/</a:t>
            </a:r>
            <a:r>
              <a:rPr lang="nl-NL" dirty="0" err="1">
                <a:solidFill>
                  <a:schemeClr val="accent6"/>
                </a:solidFill>
              </a:rPr>
              <a:t>id</a:t>
            </a:r>
            <a:r>
              <a:rPr lang="nl-NL" dirty="0">
                <a:solidFill>
                  <a:schemeClr val="accent6"/>
                </a:solidFill>
              </a:rPr>
              <a:t>/concept/Kantoorlocatie’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noemer = ‘kantoorruimte’</a:t>
            </a:r>
          </a:p>
          <a:p>
            <a:pPr lvl="2"/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 (aanpassing): nl.imow-gm0297.juridischeregel.2019000014</a:t>
            </a:r>
          </a:p>
          <a:p>
            <a:pPr lvl="3"/>
            <a:r>
              <a:rPr lang="nl-NL" dirty="0" err="1">
                <a:solidFill>
                  <a:schemeClr val="accent6"/>
                </a:solidFill>
              </a:rPr>
              <a:t>ActiviteitRef</a:t>
            </a:r>
            <a:r>
              <a:rPr lang="nl-NL" dirty="0">
                <a:solidFill>
                  <a:schemeClr val="accent6"/>
                </a:solidFill>
              </a:rPr>
              <a:t>: nl.imow-gm0297.activiteit.2019000680 (‘exploiteren van een kantoor’)</a:t>
            </a:r>
          </a:p>
          <a:p>
            <a:pPr lvl="3"/>
            <a:r>
              <a:rPr lang="nl-NL" dirty="0">
                <a:solidFill>
                  <a:schemeClr val="accent6"/>
                </a:solidFill>
              </a:rPr>
              <a:t>locatieaanduiding nl.imow-gm0297.gebied.2019000004 (‘Centrumgebied’ ) wordt nl.imow-gm0297.gebied.2020000001 (‘Kantoorruimte’)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12 Mutatiescenario’s</a:t>
            </a:r>
          </a:p>
          <a:p>
            <a:r>
              <a:rPr lang="nl-NL" dirty="0" err="1"/>
              <a:t>Submutatiescenario’s</a:t>
            </a:r>
            <a:endParaRPr lang="nl-NL" dirty="0"/>
          </a:p>
          <a:p>
            <a:r>
              <a:rPr lang="nl-NL" dirty="0"/>
              <a:t>Wat kan er nu wel</a:t>
            </a:r>
          </a:p>
          <a:p>
            <a:r>
              <a:rPr lang="nl-NL" dirty="0"/>
              <a:t>Wat kan er nog niet</a:t>
            </a:r>
          </a:p>
          <a:p>
            <a:r>
              <a:rPr lang="nl-NL" dirty="0"/>
              <a:t>Beschrijving per </a:t>
            </a:r>
            <a:r>
              <a:rPr lang="nl-NL" dirty="0" err="1"/>
              <a:t>submutatiescenario</a:t>
            </a:r>
            <a:r>
              <a:rPr lang="nl-NL" dirty="0"/>
              <a:t> volgt nog</a:t>
            </a:r>
          </a:p>
          <a:p>
            <a:pPr lvl="1"/>
            <a:r>
              <a:rPr lang="nl-NL" dirty="0"/>
              <a:t>0. Intrekken en vervangen</a:t>
            </a:r>
          </a:p>
          <a:p>
            <a:pPr lvl="1"/>
            <a:r>
              <a:rPr lang="nl-NL" dirty="0"/>
              <a:t>2. Wijzigen artikelstructuur</a:t>
            </a:r>
          </a:p>
          <a:p>
            <a:pPr lvl="1"/>
            <a:r>
              <a:rPr lang="nl-NL" dirty="0"/>
              <a:t>3. Wijzigen inhoud van regels (incl. annotaties)</a:t>
            </a:r>
          </a:p>
          <a:p>
            <a:pPr lvl="1"/>
            <a:r>
              <a:rPr lang="nl-NL" dirty="0"/>
              <a:t>4. Wijzigen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dirty="0"/>
              <a:t>10. Directe mutaties</a:t>
            </a:r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Afdeling 2.4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VERVALLEN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Afdeling 2.5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‘Zuilichem’(begrippenlijst aanpassen)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(nl.imow-gm0297.regeltekst.2019000009) </a:t>
            </a:r>
            <a:r>
              <a:rPr lang="nl-NL" i="1" dirty="0">
                <a:solidFill>
                  <a:schemeClr val="accent6"/>
                </a:solidFill>
              </a:rPr>
              <a:t>(OP-status ‘B’ = beëindigd)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(Omgevingswaarderegel nl.imow-gm0297.juridischeregel.2019000015) </a:t>
            </a:r>
            <a:r>
              <a:rPr lang="nl-NL" i="1" dirty="0">
                <a:solidFill>
                  <a:schemeClr val="accent6"/>
                </a:solidFill>
              </a:rPr>
              <a:t>(OW-status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‘Beëindigd’)</a:t>
            </a:r>
            <a:endParaRPr lang="nl-NL" strike="sngStrike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(nl.imow-gm0297.omgevingswaarde.2019000001) </a:t>
            </a:r>
            <a:r>
              <a:rPr lang="nl-NL" i="1" dirty="0">
                <a:solidFill>
                  <a:schemeClr val="accent6"/>
                </a:solidFill>
              </a:rPr>
              <a:t>(status ‘B’ = beëindigd)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strike="sngStrike" dirty="0">
                <a:solidFill>
                  <a:schemeClr val="accent6"/>
                </a:solidFill>
              </a:rPr>
              <a:t>Beëindigen van locatie (nl.imow-gm0297.gebied.2019000011) </a:t>
            </a:r>
            <a:r>
              <a:rPr lang="nl-NL" i="1" strike="sngStrike" dirty="0">
                <a:solidFill>
                  <a:schemeClr val="accent6"/>
                </a:solidFill>
              </a:rPr>
              <a:t>(status ‘Beëindigd’ )</a:t>
            </a:r>
            <a:endParaRPr lang="nl-NL" strike="sngStrik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Speelhal valt deels buiten grens Zuilichem, moet alleen binnen de grens vallen.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539461-A403-4265-97C2-3DB91985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1340"/>
            <a:ext cx="3328274" cy="225335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F23D0D8-7A5C-4016-A1A2-4680B7CD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36" y="2831341"/>
            <a:ext cx="3328272" cy="22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</a:t>
            </a:r>
            <a:r>
              <a:rPr lang="nl-NL"/>
              <a:t>wordt 15 </a:t>
            </a:r>
            <a:r>
              <a:rPr lang="nl-NL" dirty="0"/>
              <a:t>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‘Centrumgebied’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‘Nieuw centrumgebied’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D3F353-3F50-4D44-B564-CDADEE1E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0" y="169462"/>
            <a:ext cx="1863726" cy="123232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4B932A-E8BA-4402-8760-7F4E0B10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16" y="1401786"/>
            <a:ext cx="1863728" cy="12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94B40-96F5-4A92-833B-5D8B6ED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GPvE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084EA4-B513-4A30-B8DE-21B8D5B7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0" y="1821132"/>
            <a:ext cx="845938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uit </a:t>
            </a:r>
            <a:r>
              <a:rPr lang="nl-NL" dirty="0" err="1"/>
              <a:t>GPvE</a:t>
            </a:r>
            <a:endParaRPr lang="nl-NL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4960"/>
              </p:ext>
            </p:extLst>
          </p:nvPr>
        </p:nvGraphicFramePr>
        <p:xfrm>
          <a:off x="609601" y="1152313"/>
          <a:ext cx="11225348" cy="510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55347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regeltekst (incl. tabellen en figuren)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Wijziging werkingsgebieden (</a:t>
                      </a:r>
                      <a:r>
                        <a:rPr lang="nl-NL" b="1" dirty="0" err="1"/>
                        <a:t>GIO's</a:t>
                      </a:r>
                      <a:r>
                        <a:rPr lang="nl-NL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222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Uitwerken in </a:t>
                      </a:r>
                      <a:r>
                        <a:rPr lang="nl-NL" b="1" dirty="0" err="1"/>
                        <a:t>submutatiescenario’s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3CBF0-BB74-4A2D-AFE3-A0243C01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voor vandaag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7F51E9-53AA-4353-AB2F-7A2F8FCE25F4}"/>
              </a:ext>
            </a:extLst>
          </p:cNvPr>
          <p:cNvSpPr txBox="1"/>
          <p:nvPr/>
        </p:nvSpPr>
        <p:spPr>
          <a:xfrm>
            <a:off x="1173017" y="1825625"/>
            <a:ext cx="92271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2. Wijziging artikelstructuur </a:t>
            </a:r>
            <a:br>
              <a:rPr lang="nl-NL" dirty="0"/>
            </a:br>
            <a:r>
              <a:rPr lang="nl-NL" dirty="0"/>
              <a:t>(omwisselen, toevoegen, verwijderen)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10.1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(10.1) toevoegen</a:t>
            </a:r>
            <a:br>
              <a:rPr lang="nl-NL" sz="2000" dirty="0"/>
            </a:br>
            <a:endParaRPr lang="nl-NL" sz="2000" dirty="0"/>
          </a:p>
          <a:p>
            <a:r>
              <a:rPr lang="nl-NL" dirty="0"/>
              <a:t>3. Wijziging regeltekst </a:t>
            </a:r>
            <a:br>
              <a:rPr lang="nl-NL" dirty="0"/>
            </a:br>
            <a:r>
              <a:rPr lang="nl-NL" dirty="0"/>
              <a:t>(inhoudelijk artikelen wijzigen, incl. OW-impact)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04A6D36-C3E9-4055-B449-D6E5105D7E5B}"/>
              </a:ext>
            </a:extLst>
          </p:cNvPr>
          <p:cNvSpPr txBox="1"/>
          <p:nvPr/>
        </p:nvSpPr>
        <p:spPr>
          <a:xfrm>
            <a:off x="8709891" y="2022764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21854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5871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2a</a:t>
            </a:r>
            <a:r>
              <a:rPr lang="nl-NL" sz="2000" b="1" dirty="0"/>
              <a:t>) </a:t>
            </a:r>
            <a:r>
              <a:rPr lang="nl-NL" sz="2000" dirty="0"/>
              <a:t>verplaatsen van Artikel (2.5 naar 2.6).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2b</a:t>
            </a:r>
            <a:r>
              <a:rPr lang="nl-NL" sz="2000" b="1" dirty="0"/>
              <a:t>) </a:t>
            </a:r>
            <a:r>
              <a:rPr lang="nl-NL" sz="2000" dirty="0"/>
              <a:t>verplaatsen van Artikel (2.6 naar 2.5). 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2c</a:t>
            </a:r>
            <a:r>
              <a:rPr lang="nl-NL" sz="2000" b="1" dirty="0"/>
              <a:t>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2d</a:t>
            </a:r>
            <a:r>
              <a:rPr lang="nl-NL" sz="2000" b="1" dirty="0"/>
              <a:t>) </a:t>
            </a:r>
            <a:r>
              <a:rPr lang="nl-NL" sz="2000" dirty="0"/>
              <a:t>verwijderen  van Artikel 10.1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2e</a:t>
            </a:r>
            <a:r>
              <a:rPr lang="nl-NL" sz="2000" b="1" dirty="0"/>
              <a:t>) </a:t>
            </a:r>
            <a:r>
              <a:rPr lang="nl-NL" sz="2000" dirty="0"/>
              <a:t>nieuw Artikel (10.1) toevoegen</a:t>
            </a:r>
          </a:p>
          <a:p>
            <a:r>
              <a:rPr lang="nl-NL" dirty="0"/>
              <a:t>3 	Wijziging regeltekst (inhoudelijk artikelen wijzigen, incl. OW-impact)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3a</a:t>
            </a:r>
            <a:r>
              <a:rPr lang="nl-NL" sz="2000" dirty="0"/>
              <a:t>) wijziging van de tekst van het artikel, zonder OW-implicaties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dirty="0"/>
              <a:t>4</a:t>
            </a:r>
            <a:r>
              <a:rPr lang="nl-NL" sz="3200" b="1" dirty="0"/>
              <a:t>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4a</a:t>
            </a:r>
            <a:r>
              <a:rPr lang="nl-NL" sz="2000" dirty="0"/>
              <a:t>) alleen GIO wijzigen (en OW-Locatie)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4b</a:t>
            </a:r>
            <a:r>
              <a:rPr lang="nl-NL" sz="2000" dirty="0"/>
              <a:t>) alleen GIO wijzigen (normwaarde en bijbehorende locatie) </a:t>
            </a:r>
          </a:p>
          <a:p>
            <a:pPr lvl="1"/>
            <a:r>
              <a:rPr lang="nl-NL" sz="2000" b="1" dirty="0">
                <a:solidFill>
                  <a:schemeClr val="accent2"/>
                </a:solidFill>
              </a:rPr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>
                <a:solidFill>
                  <a:schemeClr val="accent3">
                    <a:lumMod val="75000"/>
                  </a:schemeClr>
                </a:solidFill>
              </a:rPr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10e</a:t>
            </a:r>
            <a:r>
              <a:rPr lang="nl-NL" sz="2000" dirty="0"/>
              <a:t>) toevoegen van activiteiten</a:t>
            </a:r>
          </a:p>
          <a:p>
            <a:pPr lvl="1"/>
            <a:r>
              <a:rPr lang="nl-NL" sz="2000" b="1" dirty="0">
                <a:solidFill>
                  <a:srgbClr val="00B050"/>
                </a:solidFill>
              </a:rPr>
              <a:t>10f</a:t>
            </a:r>
            <a:r>
              <a:rPr lang="nl-NL" sz="2000" dirty="0"/>
              <a:t>) aanpassen van activiteitengroep</a:t>
            </a: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2C9285-5952-496A-895A-6EAB3D42C563}"/>
              </a:ext>
            </a:extLst>
          </p:cNvPr>
          <p:cNvSpPr txBox="1"/>
          <p:nvPr/>
        </p:nvSpPr>
        <p:spPr>
          <a:xfrm>
            <a:off x="8959273" y="858982"/>
            <a:ext cx="306647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/>
              <a:t>Legenda</a:t>
            </a:r>
          </a:p>
          <a:p>
            <a:r>
              <a:rPr lang="nl-NL" b="1" dirty="0">
                <a:solidFill>
                  <a:schemeClr val="accent2"/>
                </a:solidFill>
              </a:rPr>
              <a:t>Oranje</a:t>
            </a:r>
            <a:r>
              <a:rPr lang="nl-NL" dirty="0"/>
              <a:t> – voorbeeld klaar, nog niet gelukt in de keten</a:t>
            </a:r>
          </a:p>
          <a:p>
            <a:r>
              <a:rPr lang="nl-NL" b="1" dirty="0">
                <a:solidFill>
                  <a:srgbClr val="00B050"/>
                </a:solidFill>
              </a:rPr>
              <a:t>Groen</a:t>
            </a:r>
            <a:r>
              <a:rPr lang="nl-NL" dirty="0"/>
              <a:t> – gelukt in de keten</a:t>
            </a:r>
          </a:p>
          <a:p>
            <a:r>
              <a:rPr lang="nl-NL" b="1" dirty="0">
                <a:solidFill>
                  <a:schemeClr val="accent3">
                    <a:lumMod val="75000"/>
                  </a:schemeClr>
                </a:solidFill>
              </a:rPr>
              <a:t>Grijs</a:t>
            </a:r>
            <a:r>
              <a:rPr lang="nl-NL" dirty="0"/>
              <a:t> – voorbeeld niet klaar</a:t>
            </a:r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A7585E42-BC0C-470D-832F-7A10EAEB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3" y="275306"/>
            <a:ext cx="9383434" cy="6582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0"/>
            <a:ext cx="10524241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831A-050A-46E8-A2A0-894362F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wel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0E5E8D-66F0-4578-9099-024753B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Per 4 februari </a:t>
            </a:r>
          </a:p>
          <a:p>
            <a:r>
              <a:rPr lang="nl-NL" dirty="0"/>
              <a:t>Wijzigen van OP in samenhang met OW</a:t>
            </a:r>
          </a:p>
          <a:p>
            <a:r>
              <a:rPr lang="nl-NL" dirty="0"/>
              <a:t>De volgende (sub)mutatiescenario’s</a:t>
            </a:r>
          </a:p>
          <a:p>
            <a:pPr lvl="1"/>
            <a:r>
              <a:rPr lang="nl-NL" dirty="0"/>
              <a:t>(0) Intrekken en vervangen van de Regeling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(3a2) het toevoegen van een artikel inclusief OW-object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(3b) wijziging van activiteitnaam</a:t>
            </a:r>
          </a:p>
          <a:p>
            <a:pPr marL="685800" lvl="2">
              <a:spcBef>
                <a:spcPts val="1000"/>
              </a:spcBef>
            </a:pPr>
            <a:r>
              <a:rPr lang="nl-NL" sz="2400" dirty="0"/>
              <a:t>(3c) het toevoegen van een GIO incl. annotaties.</a:t>
            </a:r>
          </a:p>
          <a:p>
            <a:pPr marL="685800" lvl="2">
              <a:spcBef>
                <a:spcPts val="1000"/>
              </a:spcBef>
              <a:spcAft>
                <a:spcPts val="800"/>
              </a:spcAft>
            </a:pPr>
            <a:r>
              <a:rPr lang="nl-NL" sz="2400" dirty="0"/>
              <a:t>(3d) het artikel op vervallen zetten incl. vervallen van GIO en beëindigen van annotaties.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9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63BE0-90E4-4B3F-B3CF-FBEB263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kan er nu nog niet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FCC49-F18C-4573-842C-9A962AB2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85000" lnSpcReduction="20000"/>
          </a:bodyPr>
          <a:lstStyle/>
          <a:p>
            <a:endParaRPr lang="nl-NL" dirty="0"/>
          </a:p>
          <a:p>
            <a:r>
              <a:rPr lang="nl-NL" dirty="0"/>
              <a:t>2 – Wijziging artikelstructuur (wijzigen zonder OW-annotaties)</a:t>
            </a:r>
          </a:p>
          <a:p>
            <a:pPr lvl="1"/>
            <a:r>
              <a:rPr lang="nl-NL" i="1" dirty="0"/>
              <a:t>Redenering: Bij het voorbeeld wijzigen artikelstructuur zitten geen OW-objecten. Kortom, als je de structuur van artikelen wil aanpassen zonder aangepaste OW-Regelteksten mee te sturen, dan kan dit nog niet.</a:t>
            </a:r>
          </a:p>
          <a:p>
            <a:pPr lvl="1"/>
            <a:endParaRPr lang="nl-NL" i="1" dirty="0"/>
          </a:p>
          <a:p>
            <a:r>
              <a:rPr lang="nl-NL" dirty="0"/>
              <a:t>3a – wijzigen van een  artikel zonder OW-annotaties mee te sturen.</a:t>
            </a:r>
          </a:p>
          <a:p>
            <a:pPr lvl="1"/>
            <a:r>
              <a:rPr lang="nl-NL" i="1" dirty="0"/>
              <a:t>Redenering: zelfde als bij 2.</a:t>
            </a:r>
          </a:p>
          <a:p>
            <a:pPr lvl="1"/>
            <a:endParaRPr lang="nl-NL" i="1" dirty="0"/>
          </a:p>
          <a:p>
            <a:r>
              <a:rPr lang="nl-NL" dirty="0"/>
              <a:t>4 – Wijzigen van </a:t>
            </a:r>
            <a:r>
              <a:rPr lang="nl-NL" dirty="0" err="1"/>
              <a:t>GIO’s</a:t>
            </a:r>
            <a:endParaRPr lang="nl-NL" dirty="0"/>
          </a:p>
          <a:p>
            <a:pPr lvl="1"/>
            <a:r>
              <a:rPr lang="nl-NL" i="1" dirty="0"/>
              <a:t>Redenering: de keten is nog niet ingericht op het meesturen van gewijzigde locaties.</a:t>
            </a:r>
            <a:br>
              <a:rPr lang="nl-NL" i="1" dirty="0"/>
            </a:br>
            <a:endParaRPr lang="nl-NL" i="1" dirty="0"/>
          </a:p>
          <a:p>
            <a:endParaRPr lang="nl-NL" dirty="0"/>
          </a:p>
          <a:p>
            <a:r>
              <a:rPr lang="nl-NL" dirty="0"/>
              <a:t>10 – Directe mutaties (wijzigen zonder een besluit) 10a t/m 10f</a:t>
            </a:r>
          </a:p>
          <a:p>
            <a:pPr lvl="1"/>
            <a:r>
              <a:rPr lang="nl-NL" i="1" dirty="0"/>
              <a:t>Redenering: De keten is momenteel nog ingericht op het altijd ontvangen van een besluit. 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43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744C1-7216-4F24-AF2B-C028C1AC510B}">
  <ds:schemaRefs>
    <ds:schemaRef ds:uri="http://purl.org/dc/elements/1.1/"/>
    <ds:schemaRef ds:uri="http://purl.org/dc/terms/"/>
    <ds:schemaRef ds:uri="3dfebdfe-2b22-40ba-8672-9fbc9b4066c4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afb19fa-82be-411d-a6df-c75e9235a4ea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12426</TotalTime>
  <Words>2072</Words>
  <Application>Microsoft Office PowerPoint</Application>
  <PresentationFormat>Breedbeeld</PresentationFormat>
  <Paragraphs>258</Paragraphs>
  <Slides>31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Kantoorthema</vt:lpstr>
      <vt:lpstr>Mutatiescenario’s in de  DSO-keten</vt:lpstr>
      <vt:lpstr>Inhoud</vt:lpstr>
      <vt:lpstr>Het GPvE</vt:lpstr>
      <vt:lpstr>Mutatiescenario’s uit GPvE</vt:lpstr>
      <vt:lpstr>Submutatiescenario’s voor vandaag</vt:lpstr>
      <vt:lpstr>Submutatiescenario’s</vt:lpstr>
      <vt:lpstr>Submutatiescenario’s en impact op objecten</vt:lpstr>
      <vt:lpstr>Wat kan er nu wel </vt:lpstr>
      <vt:lpstr>Wat kan er nu nog niet</vt:lpstr>
      <vt:lpstr>Beschrijving per scenario</vt:lpstr>
      <vt:lpstr>0) volledig intrekken en vervangen</vt:lpstr>
      <vt:lpstr>2) Wijzigen artikelstructuur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171</cp:revision>
  <dcterms:created xsi:type="dcterms:W3CDTF">2020-01-16T12:36:57Z</dcterms:created>
  <dcterms:modified xsi:type="dcterms:W3CDTF">2021-03-08T21:21:03Z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