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4" r:id="rId8"/>
    <p:sldId id="278" r:id="rId9"/>
    <p:sldId id="290" r:id="rId10"/>
    <p:sldId id="289" r:id="rId11"/>
    <p:sldId id="293" r:id="rId12"/>
    <p:sldId id="266" r:id="rId13"/>
    <p:sldId id="265" r:id="rId14"/>
    <p:sldId id="282" r:id="rId15"/>
    <p:sldId id="268" r:id="rId16"/>
    <p:sldId id="269" r:id="rId17"/>
    <p:sldId id="270" r:id="rId18"/>
    <p:sldId id="271" r:id="rId19"/>
    <p:sldId id="273" r:id="rId20"/>
    <p:sldId id="274" r:id="rId21"/>
    <p:sldId id="272" r:id="rId22"/>
    <p:sldId id="291" r:id="rId23"/>
    <p:sldId id="285" r:id="rId24"/>
    <p:sldId id="286" r:id="rId25"/>
    <p:sldId id="287" r:id="rId26"/>
    <p:sldId id="288" r:id="rId27"/>
    <p:sldId id="284" r:id="rId28"/>
    <p:sldId id="292" r:id="rId29"/>
    <p:sldId id="280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arten van Rooij" initials="MvR" lastIdx="1" clrIdx="0">
    <p:extLst>
      <p:ext uri="{19B8F6BF-5375-455C-9EA6-DF929625EA0E}">
        <p15:presenceInfo xmlns:p15="http://schemas.microsoft.com/office/powerpoint/2012/main" userId="de44640264ed3d24" providerId="Windows Live"/>
      </p:ext>
    </p:extLst>
  </p:cmAuthor>
  <p:cmAuthor id="2" name="Kasper Lingbeek" initials="KL" lastIdx="3" clrIdx="1">
    <p:extLst>
      <p:ext uri="{19B8F6BF-5375-455C-9EA6-DF929625EA0E}">
        <p15:presenceInfo xmlns:p15="http://schemas.microsoft.com/office/powerpoint/2012/main" userId="S::k.lingbeek@geonovum.nl::f2390735-05ad-4371-bf81-fc311706df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4A040-4C88-432F-B725-85B17EB6140D}" v="6" dt="2020-02-13T15:42:18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23T11:35:13.048" idx="2">
    <p:pos x="6805" y="647"/>
    <p:text>Dit wordt gedaan bij artikel 2.10, item d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23T11:36:57.231" idx="3">
    <p:pos x="6886" y="718"/>
    <p:text>Dit wordt gedaan bij artikel 2.10, item f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5642E-A15C-4038-B0CF-286EBF339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BEF0276-03C3-4908-8F84-160702E69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E9CB05-6906-4B15-A372-532EA171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5F55E8-5D2E-49BB-917A-D6D35D8C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C32378-ECEF-4751-8F07-DF8E89EC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64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F9C5E-8AFA-4F2B-A8D7-B9A3C4A8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E29AEF-B129-4A78-884D-B42F18884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66AFCE-662E-48BD-A347-5F04EFEE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3B1E8A-5754-4E89-A0A2-DD1A7AC7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4B517E-972B-4708-AD17-B3015046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399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D39EC4C-B6AE-49E5-9871-B6E60D4F9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18002E-87A0-48C8-BD8D-1169485BD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CC45D2-C869-4113-8095-A15571CE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81EBC4-A27A-4134-81C1-C6FB138D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46F778-B461-47DA-A187-51DF8FD3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104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140C6-50E8-43C6-BEAC-AB617A27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77EC02-CB18-4F71-89BC-D8833CDF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188C8E-27D9-4A27-A9EF-B7A8109E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13342D-E7D7-4DBB-AC5A-10D57777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8409FF-E52D-4BCE-B0DB-BCEC949E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07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B6E0D-32DF-46E9-BD47-6FA6EFA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3AC45A-65A8-4A4F-BC08-DC05B2D2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F833C0-74D7-420D-A2D6-6AC0527F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CFE23B-BB8B-468B-A210-C7CF8BF2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174058-F4C8-41C1-8660-3A35636E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771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DBFB5-9A03-4FC9-B2F1-2F5F612B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6B6330-28DA-406B-9E94-18CEC64E0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0D2D5B4-4FA1-42A1-8BC8-EAB16AA5B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CB40920-7584-493B-B9F6-F5EEE9B5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853A254-37B0-4A57-A63B-10B4BE1A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A9B55A6-8DE5-4B98-82AF-7DF6DCEC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53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AD21D-F50B-447C-AE7A-43267CEC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FB410FB-1824-4776-A8C1-FF9190BE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2E7F6D-AD2D-44E8-AE74-545090ADF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4886020-4779-457F-863B-B4E6569BD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1DAFA27-C9D1-4AD4-AFFE-FCB696C99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2468B9C-69F1-4302-85BC-0DCF5348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48436A2-F69B-4913-96DE-E3A12F77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6EC5054-FACD-491C-ABB8-0BDE7955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421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C6BEC-1CDB-4EFE-97B2-E0DAA431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2027210-C03F-4A43-A8AD-6C0CE140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BF589AC-557C-4002-BCA6-2FA1B8B9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A71C237-F244-47A8-80D7-330F00A7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802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37DC4B4-F84C-45C1-A781-CCB11011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0F0A88-1DE8-4ED4-BC97-27D0534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59E183-1E5B-43AE-9398-2916CE2F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867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8084C-B3F1-49C5-ADF2-1B1B0C62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31DF34-1650-4EAA-B2B0-6A253AB0A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D52748-3B2D-42BC-AF3E-C859FA5D6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A8A3297-DF3D-497A-AF07-03AEC05D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2FCF3B-F61F-4863-8EEA-24D4DA98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9BB31F-B01E-4C6A-9DA9-CD8AA334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844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1169B-F8CC-4B5B-B36B-9F522AC6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2C9E8C3-D06B-49FF-AAA4-DFEE71B33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B3F0A0-9405-4439-AA48-962106E06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949E82-4F8A-4771-9925-DD50CC5C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E9B946-4E38-4DA8-B776-CD77C283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D75D204-C10D-4ADD-A617-87E7D07A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91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2908D21-BD97-42FB-96C3-27AEBAB7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863030-8DDE-4CB8-A663-CCEAAFFED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68F0FE-F617-4EC1-ADD2-9DAB1505A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C647-4F39-4E22-BFA0-7A057A8C404A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E642DB-80BF-4E4A-B051-0BE18F23F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8730B3-B205-4758-BA54-984B93182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59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0FBBC-460D-4BAD-91C6-47F72C709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Mutatiescenario’s in de keten</a:t>
            </a:r>
          </a:p>
        </p:txBody>
      </p:sp>
    </p:spTree>
    <p:extLst>
      <p:ext uri="{BB962C8B-B14F-4D97-AF65-F5344CB8AC3E}">
        <p14:creationId xmlns:p14="http://schemas.microsoft.com/office/powerpoint/2010/main" val="8213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5B7C5-1DED-47EB-86FA-074E434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2d en 2e) verwijderen en toevoegen Artikel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A7CD9DF-27AE-4230-97B7-17E04BC10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9" y="1367059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9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7AA1E-3C8C-4DDC-8507-0343C03B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Uitgangspunten OW-wijzigen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C74831-36BE-42E0-BA96-C3AD5032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Bij een nieuw object krijgt dit gewoon een nieuwe identificatie (zoals bij een ‘gewone’ aanlevering)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muteren van een object wordt dezelfde identificatie meegegeven, maar andere inhoud van attributen.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verwijderen van een object wordt een status ‘Beëindigen’ meegegeven. 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Er worden altijd alleen wijzigingen aangeleverd. 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013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34981-2FD6-41E0-AB3D-45068096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824"/>
            <a:ext cx="10515600" cy="1325563"/>
          </a:xfrm>
        </p:spPr>
        <p:txBody>
          <a:bodyPr/>
          <a:lstStyle/>
          <a:p>
            <a:r>
              <a:rPr lang="nl-NL" b="1" dirty="0"/>
              <a:t>3a</a:t>
            </a:r>
            <a:r>
              <a:rPr lang="nl-NL" dirty="0"/>
              <a:t>) wijziging van de tekst van het artikel, zonder overige implicaties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FC540F7-D459-4403-B29D-34301C9A0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7" y="1027906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0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DAE21-FCD9-4B51-B867-EB5C2E23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66" y="2078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 b="1" dirty="0"/>
              <a:t>3b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waarbij de activiteit wordt aangepast</a:t>
            </a:r>
            <a:br>
              <a:rPr lang="nl-NL" dirty="0"/>
            </a:br>
            <a:endParaRPr lang="nl-NL" dirty="0"/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303848A-036A-4A2B-B005-A0BCA2795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66" y="1139940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E4764-1D94-47EF-825A-30DBBAB2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3c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inclusief het toevoegen van een GIO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C8CDA3-BE46-4037-968E-FC59E6B4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333"/>
            <a:ext cx="10515600" cy="4610630"/>
          </a:xfrm>
        </p:spPr>
        <p:txBody>
          <a:bodyPr>
            <a:normAutofit fontScale="85000" lnSpcReduction="20000"/>
          </a:bodyPr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exploiteren van een </a:t>
            </a:r>
            <a:r>
              <a:rPr lang="nl-NL" dirty="0">
                <a:solidFill>
                  <a:schemeClr val="accent1"/>
                </a:solidFill>
              </a:rPr>
              <a:t>kantoorruimte, zoals geduid in de GIO ‘kantoorruimte’. (Besluit)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Toevoegen van een nieuwe GIO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Regeltekst aanpassen</a:t>
            </a:r>
          </a:p>
          <a:p>
            <a:pPr lvl="1"/>
            <a:r>
              <a:rPr lang="nl-NL" dirty="0">
                <a:solidFill>
                  <a:schemeClr val="accent6"/>
                </a:solidFill>
              </a:rPr>
              <a:t>Aanpassingen voor: gebied, gebiedsaanwijzing (functie) </a:t>
            </a:r>
            <a:r>
              <a:rPr lang="nl-NL">
                <a:solidFill>
                  <a:schemeClr val="accent6"/>
                </a:solidFill>
              </a:rPr>
              <a:t>en juridische regel</a:t>
            </a:r>
            <a:endParaRPr lang="nl-NL" i="1" dirty="0">
              <a:solidFill>
                <a:schemeClr val="accent6"/>
              </a:solidFill>
            </a:endParaRP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 (nieuw): Nl.imow-gm0037.gebied.2020000001. 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In dit gebied verwijs je naar de GIO ‘kantoorruimte’.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Gebiedsaanwijzing (nieuw): Nl.imow-gm0037.gebiedsaanwijzing.2020000001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Type = ‘http://standaarden.omgevingswet.overheid.nl/</a:t>
            </a:r>
            <a:r>
              <a:rPr lang="nl-NL" dirty="0" err="1">
                <a:solidFill>
                  <a:schemeClr val="accent6"/>
                </a:solidFill>
              </a:rPr>
              <a:t>typegebiedsaanwijzing</a:t>
            </a:r>
            <a:r>
              <a:rPr lang="nl-NL" dirty="0">
                <a:solidFill>
                  <a:schemeClr val="accent6"/>
                </a:solidFill>
              </a:rPr>
              <a:t>/</a:t>
            </a:r>
            <a:r>
              <a:rPr lang="nl-NL" dirty="0" err="1">
                <a:solidFill>
                  <a:schemeClr val="accent6"/>
                </a:solidFill>
              </a:rPr>
              <a:t>id</a:t>
            </a:r>
            <a:r>
              <a:rPr lang="nl-NL" dirty="0">
                <a:solidFill>
                  <a:schemeClr val="accent6"/>
                </a:solidFill>
              </a:rPr>
              <a:t>/concept/Functie’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Groep = ‘http://standaarden.omgevingswet.overheid.nl/functie/</a:t>
            </a:r>
            <a:r>
              <a:rPr lang="nl-NL" dirty="0" err="1">
                <a:solidFill>
                  <a:schemeClr val="accent6"/>
                </a:solidFill>
              </a:rPr>
              <a:t>id</a:t>
            </a:r>
            <a:r>
              <a:rPr lang="nl-NL" dirty="0">
                <a:solidFill>
                  <a:schemeClr val="accent6"/>
                </a:solidFill>
              </a:rPr>
              <a:t>/concept/Kantoorlocatie’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noemer = ‘kantoorruimte’</a:t>
            </a:r>
          </a:p>
          <a:p>
            <a:pPr lvl="2"/>
            <a:r>
              <a:rPr lang="nl-NL" dirty="0" err="1">
                <a:solidFill>
                  <a:schemeClr val="accent6"/>
                </a:solidFill>
              </a:rPr>
              <a:t>RegelVoorIedereen</a:t>
            </a:r>
            <a:r>
              <a:rPr lang="nl-NL" dirty="0">
                <a:solidFill>
                  <a:schemeClr val="accent6"/>
                </a:solidFill>
              </a:rPr>
              <a:t> (aanpassing): nl.imow-gm0297.juridischeregel.2019000014</a:t>
            </a:r>
          </a:p>
          <a:p>
            <a:pPr lvl="3"/>
            <a:r>
              <a:rPr lang="nl-NL" dirty="0" err="1">
                <a:solidFill>
                  <a:schemeClr val="accent6"/>
                </a:solidFill>
              </a:rPr>
              <a:t>ActiviteitRef</a:t>
            </a:r>
            <a:r>
              <a:rPr lang="nl-NL" dirty="0">
                <a:solidFill>
                  <a:schemeClr val="accent6"/>
                </a:solidFill>
              </a:rPr>
              <a:t>: nl.imow-gm0297.activiteit.2019000680 (‘exploiteren van een kantoor’)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locatieaanduiding nl.imow-gm0297.gebied.2019000004 (‘Centrumgebied’ ) wordt nl.imow-gm0297.gebied.2020000001 (‘Kantoorruimte’)</a:t>
            </a:r>
          </a:p>
          <a:p>
            <a:pPr lvl="1"/>
            <a:endParaRPr lang="nl-NL" i="1" dirty="0">
              <a:solidFill>
                <a:schemeClr val="accent6"/>
              </a:solidFill>
            </a:endParaRPr>
          </a:p>
          <a:p>
            <a:pPr lvl="1"/>
            <a:endParaRPr lang="nl-NL" dirty="0">
              <a:solidFill>
                <a:schemeClr val="accent6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241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29385-1F91-4EEE-9659-6CA14A85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3d</a:t>
            </a:r>
            <a:r>
              <a:rPr lang="nl-NL" dirty="0"/>
              <a:t>) verwijderen van het artikel, inclusief het verwijderen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1C3116-85D5-4FED-B9E6-8BC2BEED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In dit mutatiescenario </a:t>
            </a:r>
            <a:r>
              <a:rPr lang="nl-NL" sz="1200" dirty="0"/>
              <a:t>(#</a:t>
            </a:r>
            <a:r>
              <a:rPr lang="nl-NL" sz="1200" dirty="0" err="1"/>
              <a:t>doeiStikstofCrisis</a:t>
            </a:r>
            <a:r>
              <a:rPr lang="nl-NL" sz="1200" dirty="0"/>
              <a:t>)</a:t>
            </a:r>
          </a:p>
          <a:p>
            <a:pPr lvl="1"/>
            <a:r>
              <a:rPr lang="nl-NL" dirty="0"/>
              <a:t>Hoofdstuk 2</a:t>
            </a:r>
          </a:p>
          <a:p>
            <a:pPr lvl="2"/>
            <a:r>
              <a:rPr lang="nl-NL" dirty="0"/>
              <a:t>Paragraaf 4</a:t>
            </a:r>
          </a:p>
          <a:p>
            <a:pPr lvl="3"/>
            <a:r>
              <a:rPr lang="nl-NL" dirty="0"/>
              <a:t>(</a:t>
            </a:r>
            <a:r>
              <a:rPr lang="nl-NL" b="1" dirty="0">
                <a:solidFill>
                  <a:srgbClr val="FF0000"/>
                </a:solidFill>
              </a:rPr>
              <a:t>VERWIJDEREN</a:t>
            </a:r>
            <a:r>
              <a:rPr lang="nl-NL" dirty="0"/>
              <a:t>) Artikel 2.12 Omgevingswaarde stikstofdioxide </a:t>
            </a:r>
            <a:r>
              <a:rPr lang="nl-NL" dirty="0">
                <a:solidFill>
                  <a:srgbClr val="FF0000"/>
                </a:solidFill>
              </a:rPr>
              <a:t>Einddatum </a:t>
            </a:r>
          </a:p>
          <a:p>
            <a:pPr lvl="2"/>
            <a:r>
              <a:rPr lang="nl-NL" dirty="0"/>
              <a:t>Paragraaf 5 </a:t>
            </a:r>
          </a:p>
          <a:p>
            <a:pPr lvl="3"/>
            <a:r>
              <a:rPr lang="nl-NL" dirty="0"/>
              <a:t>Artikel 2.13: Omgevingsplanactiviteiten bouwen </a:t>
            </a:r>
          </a:p>
          <a:p>
            <a:pPr lvl="3"/>
            <a:r>
              <a:rPr lang="nl-NL" dirty="0"/>
              <a:t>Artikel 2.14: Bouwregels geluidsgevoelige gebouwen</a:t>
            </a:r>
          </a:p>
          <a:p>
            <a:pPr lvl="3"/>
            <a:r>
              <a:rPr lang="nl-NL" dirty="0"/>
              <a:t>Artikel 2.15: Bouwregels bedrijfsgebouwen</a:t>
            </a:r>
          </a:p>
          <a:p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GIO (proces onbekend) 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regeltekst (nl.imow-gm0037.regeltekst.2019001)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Juridische regel (</a:t>
            </a:r>
            <a:r>
              <a:rPr lang="nl-NL" dirty="0" err="1">
                <a:solidFill>
                  <a:schemeClr val="accent6"/>
                </a:solidFill>
              </a:rPr>
              <a:t>RegelVoorIedereen</a:t>
            </a:r>
            <a:r>
              <a:rPr lang="nl-NL" dirty="0">
                <a:solidFill>
                  <a:schemeClr val="accent6"/>
                </a:solidFill>
              </a:rPr>
              <a:t>)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normwaarde (nl.imow-gm0037.normwaarde.20190001).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omgevingswaarde (nl.imow-gm0037.omgevingswaarde.20190001)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locatie (nl.imow-gm0037.Locatie.20190006) </a:t>
            </a:r>
            <a:r>
              <a:rPr lang="nl-NL" i="1" dirty="0">
                <a:solidFill>
                  <a:schemeClr val="accent6"/>
                </a:solidFill>
              </a:rPr>
              <a:t>(status ‘Beëindigd’ )</a:t>
            </a:r>
            <a:endParaRPr lang="nl-N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62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D0F46-FFF8-4853-91B8-8EDD77A1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4a) alleen GIO wijzigen (locatie)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972C5A-A910-4AF5-871D-EF483B0B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Van de onderstaande plek naar een andere willekeurige plek in Zuilichem.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9958D37-5579-4A8B-9F52-A344C737A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935" y="2415318"/>
            <a:ext cx="4755292" cy="351312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E199FF9-9457-47EE-8992-D56354F6E548}"/>
              </a:ext>
            </a:extLst>
          </p:cNvPr>
          <p:cNvSpPr txBox="1"/>
          <p:nvPr/>
        </p:nvSpPr>
        <p:spPr>
          <a:xfrm>
            <a:off x="562062" y="6090407"/>
            <a:ext cx="1132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Let op dat het splitsen van GIO ook beschreven wordt.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19514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0A66-22F9-4534-ABAF-49C7B805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4b) alleen GIO wijzigen (normwaarde)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A6BA0F-543E-44F7-9115-68E47E19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Bouwhoogte van 13 meter wordt 11 meter</a:t>
            </a:r>
          </a:p>
          <a:p>
            <a:endParaRPr lang="nl-NL" dirty="0"/>
          </a:p>
          <a:p>
            <a:r>
              <a:rPr lang="nl-NL" dirty="0"/>
              <a:t>Geen wijziging in artikeltekst nodig i.v.m. verwijzing naar GIO.</a:t>
            </a:r>
          </a:p>
          <a:p>
            <a:pPr lvl="1"/>
            <a:r>
              <a:rPr lang="nl-NL" i="1" dirty="0"/>
              <a:t>De maximum bouwhoogte van een bedrijfsgebouw is de ter plaatse van het werkingsgebied 'maximum bouwhoogte bedrijfsgebouw' bepaalde waarde.</a:t>
            </a:r>
          </a:p>
          <a:p>
            <a:pPr lvl="1"/>
            <a:r>
              <a:rPr lang="nl-NL" i="1" dirty="0">
                <a:solidFill>
                  <a:schemeClr val="accent1"/>
                </a:solidFill>
              </a:rPr>
              <a:t>Locatie aan de OP-kant krijgt een andere waarde. </a:t>
            </a:r>
            <a:br>
              <a:rPr lang="nl-NL" i="1" dirty="0">
                <a:solidFill>
                  <a:schemeClr val="accent1"/>
                </a:solidFill>
              </a:rPr>
            </a:br>
            <a:r>
              <a:rPr lang="nl-NL" i="1" dirty="0">
                <a:solidFill>
                  <a:schemeClr val="accent1"/>
                </a:solidFill>
              </a:rPr>
              <a:t>(Hoe dit werkt met GIO-mutaties weet ik nog niet.)</a:t>
            </a:r>
          </a:p>
          <a:p>
            <a:endParaRPr lang="nl-NL" i="1" dirty="0"/>
          </a:p>
          <a:p>
            <a:r>
              <a:rPr lang="nl-N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Nl.imow-gm0037.Normwaarde.201900001 wordt aangepast, krijgt nieuwe waarde (11)</a:t>
            </a:r>
          </a:p>
          <a:p>
            <a:endParaRPr lang="nl-NL" dirty="0"/>
          </a:p>
          <a:p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3650974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274A4-D85E-4921-9687-A6DF881F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4c</a:t>
            </a:r>
            <a:r>
              <a:rPr lang="nl-NL" dirty="0"/>
              <a:t>) wijzigen van de tekst van het artikel, inclusief het wijzigen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1589A3-99CD-447C-BB9D-1D180E14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</a:t>
            </a:r>
            <a:r>
              <a:rPr lang="nl-NL" dirty="0">
                <a:solidFill>
                  <a:srgbClr val="C00000"/>
                </a:solidFill>
              </a:rPr>
              <a:t>&lt;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</a:t>
            </a:r>
            <a:r>
              <a:rPr lang="nl-NL" dirty="0"/>
              <a:t>uitoefenen van dienstverlening</a:t>
            </a:r>
            <a:r>
              <a:rPr lang="nl-NL" dirty="0">
                <a:solidFill>
                  <a:srgbClr val="C00000"/>
                </a:solidFill>
              </a:rPr>
              <a:t>&lt;/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 </a:t>
            </a:r>
            <a:r>
              <a:rPr lang="nl-NL" dirty="0">
                <a:solidFill>
                  <a:schemeClr val="accent1"/>
                </a:solidFill>
              </a:rPr>
              <a:t>&lt;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r>
              <a:rPr lang="nl-NL" dirty="0"/>
              <a:t>verlenen van diensten</a:t>
            </a:r>
            <a:r>
              <a:rPr lang="nl-NL" dirty="0">
                <a:solidFill>
                  <a:schemeClr val="accent1"/>
                </a:solidFill>
              </a:rPr>
              <a:t>&lt;/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endParaRPr lang="nl-NL" u="sng" dirty="0">
              <a:solidFill>
                <a:schemeClr val="accent1"/>
              </a:solidFill>
            </a:endParaRPr>
          </a:p>
          <a:p>
            <a:pPr lvl="2"/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huidige GIO (</a:t>
            </a:r>
            <a:r>
              <a:rPr lang="nl-NL" i="1" dirty="0" err="1">
                <a:solidFill>
                  <a:schemeClr val="accent1"/>
                </a:solidFill>
              </a:rPr>
              <a:t>verwijderdeLocatie</a:t>
            </a:r>
            <a:r>
              <a:rPr lang="nl-NL" dirty="0">
                <a:solidFill>
                  <a:schemeClr val="accent1"/>
                </a:solidFill>
              </a:rPr>
              <a:t>) </a:t>
            </a:r>
          </a:p>
          <a:p>
            <a:pPr lvl="2"/>
            <a:r>
              <a:rPr lang="nl-NL" dirty="0">
                <a:solidFill>
                  <a:schemeClr val="accent1"/>
                </a:solidFill>
              </a:rPr>
              <a:t>Toevoegen nieuwe GIO (</a:t>
            </a:r>
            <a:r>
              <a:rPr lang="nl-NL" i="1" dirty="0" err="1">
                <a:solidFill>
                  <a:schemeClr val="accent1"/>
                </a:solidFill>
              </a:rPr>
              <a:t>toegevoegdeLocatie</a:t>
            </a:r>
            <a:r>
              <a:rPr lang="nl-NL" dirty="0">
                <a:solidFill>
                  <a:schemeClr val="accent1"/>
                </a:solidFill>
              </a:rPr>
              <a:t>)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locatieaanduiding (= verwijzing naar nieuw gebied, dus verwijzing bewerkstelligde objecten moeten datum </a:t>
            </a:r>
            <a:r>
              <a:rPr lang="nl-NL" i="1" dirty="0" err="1">
                <a:solidFill>
                  <a:schemeClr val="accent6"/>
                </a:solidFill>
              </a:rPr>
              <a:t>geldigTot</a:t>
            </a:r>
            <a:r>
              <a:rPr lang="nl-NL" dirty="0">
                <a:solidFill>
                  <a:schemeClr val="accent6"/>
                </a:solidFill>
              </a:rPr>
              <a:t> krijgen en nieuwe versie maken met </a:t>
            </a:r>
            <a:r>
              <a:rPr lang="nl-NL" i="1" dirty="0" err="1">
                <a:solidFill>
                  <a:schemeClr val="accent6"/>
                </a:solidFill>
              </a:rPr>
              <a:t>geldigVanaf</a:t>
            </a:r>
            <a:r>
              <a:rPr lang="nl-NL" dirty="0">
                <a:solidFill>
                  <a:schemeClr val="accent6"/>
                </a:solidFill>
              </a:rPr>
              <a:t>)</a:t>
            </a:r>
            <a:endParaRPr lang="nl-NL" dirty="0">
              <a:solidFill>
                <a:schemeClr val="accent1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5986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E3673-5B84-4EB0-933D-263FBAEB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10) Directe mutaties (zonder besluit)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CB688C-B556-493F-A434-B2351662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A) Wijzigen van de naam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uitoefenen van bedrijfstypen van categorie </a:t>
            </a:r>
            <a:r>
              <a:rPr lang="nl-NL" strike="sngStrike" dirty="0">
                <a:solidFill>
                  <a:srgbClr val="FF0000"/>
                </a:solidFill>
              </a:rPr>
              <a:t>2</a:t>
            </a:r>
            <a:r>
              <a:rPr lang="nl-NL" dirty="0"/>
              <a:t>3</a:t>
            </a:r>
          </a:p>
          <a:p>
            <a:r>
              <a:rPr lang="nl-NL" dirty="0"/>
              <a:t>B) vervangen van activiteit-locaties (al bestaande </a:t>
            </a:r>
            <a:r>
              <a:rPr lang="nl-NL" dirty="0" err="1"/>
              <a:t>GIO’s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[TO-DO]</a:t>
            </a:r>
          </a:p>
          <a:p>
            <a:r>
              <a:rPr lang="nl-NL" dirty="0"/>
              <a:t>C) Wijzigen van bovenliggende activiteit</a:t>
            </a:r>
          </a:p>
          <a:p>
            <a:pPr lvl="1"/>
            <a:r>
              <a:rPr lang="nl-NL" dirty="0" err="1">
                <a:solidFill>
                  <a:schemeClr val="accent6">
                    <a:lumMod val="75000"/>
                  </a:schemeClr>
                </a:solidFill>
              </a:rPr>
              <a:t>BovenliggendeActiviteit</a:t>
            </a:r>
            <a:r>
              <a:rPr lang="nl-NL" dirty="0"/>
              <a:t> (bij Activiteit: exploiteren verkooppunt motorbrandstoffen): </a:t>
            </a:r>
            <a:r>
              <a:rPr lang="nl-NL" strike="sngStrike" dirty="0" err="1">
                <a:solidFill>
                  <a:srgbClr val="FF0000"/>
                </a:solidFill>
                <a:highlight>
                  <a:srgbClr val="FFFFFF"/>
                </a:highlight>
              </a:rPr>
              <a:t>ActiviteitGevolgenFysiekeLeefomg</a:t>
            </a:r>
            <a:r>
              <a:rPr lang="nl-NL" dirty="0"/>
              <a:t> uitoefenen van bedrijfstypen van categorie 3</a:t>
            </a:r>
          </a:p>
          <a:p>
            <a:r>
              <a:rPr lang="nl-NL" dirty="0"/>
              <a:t>D) Wijzigen van gerelateerde activiteit</a:t>
            </a:r>
          </a:p>
          <a:p>
            <a:pPr lvl="1"/>
            <a:r>
              <a:rPr lang="nl-NL" dirty="0"/>
              <a:t>[TO-DO]</a:t>
            </a:r>
          </a:p>
          <a:p>
            <a:r>
              <a:rPr lang="nl-NL" dirty="0"/>
              <a:t>E) Toevoegen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exploiteren van een aan de woonfunctie ondergeschikt bedrijf aan huis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</a:rPr>
              <a:t>Regeltekst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: meer verwijzingen naar activiteiten (sporten, wonen, etc.) geannoteerd vanuit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</a:rPr>
              <a:t>Artikel 2.10</a:t>
            </a:r>
          </a:p>
          <a:p>
            <a:r>
              <a:rPr lang="nl-NL" dirty="0"/>
              <a:t>F) Aanpassen van een activiteitgroep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Activiteitgroep</a:t>
            </a:r>
            <a:r>
              <a:rPr lang="nl-NL" dirty="0"/>
              <a:t>: </a:t>
            </a:r>
            <a:r>
              <a:rPr lang="nl-NL" strike="sngStrike" dirty="0" err="1">
                <a:solidFill>
                  <a:srgbClr val="FF0000"/>
                </a:solidFill>
              </a:rPr>
              <a:t>ExploitatieActiviteitDetailhandel</a:t>
            </a:r>
            <a:r>
              <a:rPr lang="nl-NL" strike="sngStrike" dirty="0">
                <a:solidFill>
                  <a:srgbClr val="FF0000"/>
                </a:solidFill>
              </a:rPr>
              <a:t> </a:t>
            </a:r>
            <a:r>
              <a:rPr lang="nl-NL" dirty="0"/>
              <a:t>Standplaatsactiviteit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38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C6386-6324-468C-B123-463418D6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A30CF0-9B45-45BE-ADE1-19111DC9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Mutatiescenario’s</a:t>
            </a:r>
          </a:p>
          <a:p>
            <a:r>
              <a:rPr lang="nl-NL" dirty="0"/>
              <a:t>Gegevens aan OP-kant (metadata)</a:t>
            </a:r>
          </a:p>
          <a:p>
            <a:r>
              <a:rPr lang="nl-NL" dirty="0" err="1"/>
              <a:t>Submutatiescenarios</a:t>
            </a:r>
            <a:endParaRPr lang="nl-NL" dirty="0"/>
          </a:p>
          <a:p>
            <a:pPr marL="457200" lvl="1" indent="0">
              <a:buNone/>
            </a:pPr>
            <a:r>
              <a:rPr lang="nl-NL" dirty="0"/>
              <a:t>0. 	Intrekken en vervangen</a:t>
            </a:r>
          </a:p>
          <a:p>
            <a:pPr marL="914400" lvl="1" indent="-457200">
              <a:buAutoNum type="arabicPeriod"/>
            </a:pPr>
            <a:r>
              <a:rPr lang="nl-NL" dirty="0"/>
              <a:t>Directe inwerkingtreding (geen idee hoe)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artikelstructuur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inhoud van regels (incl. annotaties)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</a:t>
            </a:r>
            <a:r>
              <a:rPr lang="nl-NL" dirty="0" err="1"/>
              <a:t>GIO’s</a:t>
            </a:r>
            <a:endParaRPr lang="nl-NL" dirty="0"/>
          </a:p>
          <a:p>
            <a:pPr marL="457200" lvl="1" indent="0">
              <a:buNone/>
            </a:pPr>
            <a:r>
              <a:rPr lang="nl-NL" dirty="0"/>
              <a:t>10. Directe mutaties</a:t>
            </a:r>
          </a:p>
          <a:p>
            <a:pPr marL="914400" lvl="1" indent="-457200">
              <a:buAutoNum type="arabicPeriod"/>
            </a:pPr>
            <a:endParaRPr lang="nl-NL" dirty="0"/>
          </a:p>
          <a:p>
            <a:pPr marL="914400" lvl="1" indent="-457200">
              <a:buFont typeface="+mj-lt"/>
              <a:buAutoNum type="arabicPeriod"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5489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EEAA5-9865-41D6-846A-6C1B736F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10a) wijziging van de naam van een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3CBADF-C965-484C-8633-1D14D6BA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Wijzigen van uitoefenen van bedrijfstypen van categorie 2</a:t>
            </a:r>
          </a:p>
          <a:p>
            <a:r>
              <a:rPr lang="nl-NL" dirty="0"/>
              <a:t>Naar:</a:t>
            </a:r>
          </a:p>
          <a:p>
            <a:r>
              <a:rPr lang="nl-NL" dirty="0"/>
              <a:t>uitoefenen van bedrijfstypen van categorie 3</a:t>
            </a:r>
          </a:p>
        </p:txBody>
      </p:sp>
    </p:spTree>
    <p:extLst>
      <p:ext uri="{BB962C8B-B14F-4D97-AF65-F5344CB8AC3E}">
        <p14:creationId xmlns:p14="http://schemas.microsoft.com/office/powerpoint/2010/main" val="967091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BD7E6-78FD-4326-81E2-D16D064F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10b) vervangen van activiteit-locaties (alleen IMOW)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5A364-B398-46DF-816A-C04BA7FB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 dirty="0"/>
              <a:t>Ben heel sceptisch t.o.v. deze, heel hypothetisch dat dit voorkomt</a:t>
            </a:r>
          </a:p>
          <a:p>
            <a:r>
              <a:rPr lang="nl-NL" dirty="0"/>
              <a:t>Vraag: is er een scenario te bedenken waarbij je dit doet zonder een GIO te wijzigen?</a:t>
            </a:r>
          </a:p>
        </p:txBody>
      </p:sp>
    </p:spTree>
    <p:extLst>
      <p:ext uri="{BB962C8B-B14F-4D97-AF65-F5344CB8AC3E}">
        <p14:creationId xmlns:p14="http://schemas.microsoft.com/office/powerpoint/2010/main" val="61979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AC485-AA89-40B3-AD32-3CA61389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10c) wijziging van bovenliggende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2287F5-ECCB-4C37-BE35-747B003B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uitoefenen van bedrijfstypen van </a:t>
            </a:r>
            <a:r>
              <a:rPr lang="nl-NL"/>
              <a:t>categorie 3</a:t>
            </a:r>
            <a:endParaRPr lang="nl-NL" dirty="0"/>
          </a:p>
          <a:p>
            <a:r>
              <a:rPr lang="nl-NL" dirty="0"/>
              <a:t>De bovenliggende activiteit maken van: </a:t>
            </a:r>
          </a:p>
          <a:p>
            <a:pPr lvl="1"/>
            <a:r>
              <a:rPr lang="nl-NL" dirty="0"/>
              <a:t>exploiteren van een verkooppunt voor motorbrandstoffen niet zijnde lpg</a:t>
            </a:r>
          </a:p>
          <a:p>
            <a:pPr lvl="1"/>
            <a:r>
              <a:rPr lang="nl-NL" dirty="0"/>
              <a:t>opslaan van motorbrandstoffen niet zijnde lpg</a:t>
            </a:r>
          </a:p>
        </p:txBody>
      </p:sp>
    </p:spTree>
    <p:extLst>
      <p:ext uri="{BB962C8B-B14F-4D97-AF65-F5344CB8AC3E}">
        <p14:creationId xmlns:p14="http://schemas.microsoft.com/office/powerpoint/2010/main" val="3042136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49873-16A7-4D86-A068-E5F3ED40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10d) wijziging van gerelateerde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4E1E10-B5D8-49CC-A3FE-C83CBE10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exploiteren van een verkooppunt voor motorbrandstoffen niet zijnde lpg</a:t>
            </a:r>
          </a:p>
          <a:p>
            <a:r>
              <a:rPr lang="nl-NL" dirty="0"/>
              <a:t>Relateren aan</a:t>
            </a:r>
          </a:p>
          <a:p>
            <a:r>
              <a:rPr lang="nl-NL" dirty="0"/>
              <a:t>opslaan van motorbrandstoffen niet zijnde lpg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492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10e) toevoegen van activiteiten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38635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de artikeltekst staat onder artikel 2.10: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 het sporten;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het wonen;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 het uitoefenen van een beroep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 het exploiteren van een aan de woonfunctie ondergeschikt bedrijf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 moet vertaald worden naar: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vier activiteiten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78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10f) aanpassen van activiteitengroep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50490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Bij activiteit: nl.imow-gm0037.activiteit.2019000246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Met de naam: uitoefenen van detailhandel in ter plaatse vervaardigde goederen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De activiteitengroep: standplaatsactiviteit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Aanpassen naar: exploitatieactiviteit detailhandel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20200611 – initieel is gewijzigd bij het invoegen van de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uri’s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was: </a:t>
            </a:r>
            <a:r>
              <a:rPr lang="nl-NL" dirty="0"/>
              <a:t>http://standaarden.omgevingswet.overheid.nl/activiteit/id/concept/ExploitatieactiviteitDetailhandel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http://standaarden.omgevingswet.overheid.nl/activiteit/id/concept</a:t>
            </a:r>
            <a:r>
              <a:rPr lang="nl-NL"/>
              <a:t>/Standplaatsactiviteit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88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F879D-8690-4A9C-BE9A-BC1255F8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Overig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C68143-FAC3-43E8-BAF3-1220D1F4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nl-NL" dirty="0"/>
              <a:t>Verwerken van consolidatieproblemen en samenloop</a:t>
            </a:r>
          </a:p>
          <a:p>
            <a:r>
              <a:rPr lang="nl-NL" dirty="0"/>
              <a:t>Voorlopige oplossing is dat </a:t>
            </a:r>
            <a:r>
              <a:rPr lang="nl-NL" dirty="0" err="1"/>
              <a:t>BG’s</a:t>
            </a:r>
            <a:r>
              <a:rPr lang="nl-NL" dirty="0"/>
              <a:t> alleen sequentieel aan mogen leveren zodat er geen samenloop kan ontstaan.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6460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2DEFD-5458-4BCE-9101-A9CE4987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56390"/>
            <a:ext cx="10515600" cy="719666"/>
          </a:xfrm>
        </p:spPr>
        <p:txBody>
          <a:bodyPr/>
          <a:lstStyle/>
          <a:p>
            <a:r>
              <a:rPr lang="nl-NL" dirty="0"/>
              <a:t>Mutatiescenario’s aanvankelijk</a:t>
            </a:r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034DD20E-EA82-4BDE-B2EE-2AFFB851E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73615"/>
              </p:ext>
            </p:extLst>
          </p:nvPr>
        </p:nvGraphicFramePr>
        <p:xfrm>
          <a:off x="609601" y="1152313"/>
          <a:ext cx="11225348" cy="526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8">
                  <a:extLst>
                    <a:ext uri="{9D8B030D-6E8A-4147-A177-3AD203B41FA5}">
                      <a16:colId xmlns:a16="http://schemas.microsoft.com/office/drawing/2014/main" val="2194058161"/>
                    </a:ext>
                  </a:extLst>
                </a:gridCol>
                <a:gridCol w="7158445">
                  <a:extLst>
                    <a:ext uri="{9D8B030D-6E8A-4147-A177-3AD203B41FA5}">
                      <a16:colId xmlns:a16="http://schemas.microsoft.com/office/drawing/2014/main" val="4177968120"/>
                    </a:ext>
                  </a:extLst>
                </a:gridCol>
                <a:gridCol w="3631475">
                  <a:extLst>
                    <a:ext uri="{9D8B030D-6E8A-4147-A177-3AD203B41FA5}">
                      <a16:colId xmlns:a16="http://schemas.microsoft.com/office/drawing/2014/main" val="1733524720"/>
                    </a:ext>
                  </a:extLst>
                </a:gridCol>
              </a:tblGrid>
              <a:tr h="661156">
                <a:tc>
                  <a:txBody>
                    <a:bodyPr/>
                    <a:lstStyle/>
                    <a:p>
                      <a:r>
                        <a:rPr lang="nl-NL" dirty="0" err="1"/>
                        <a:t>Nr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Omschrijving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Uitgewerkt in: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457069"/>
                  </a:ext>
                </a:extLst>
              </a:tr>
              <a:tr h="369601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Directe inwerkingtreding (enkelvoudig zelfstandig besluit en rechtsmiddel)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18630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artikelstructuur (toevoegen, verwijderen, wijzigen)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574075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r>
                        <a:rPr lang="nl-NL" dirty="0"/>
                        <a:t>3 en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regeltekst (incl. tabellen en figuren)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werkingsgebieden (</a:t>
                      </a:r>
                      <a:r>
                        <a:rPr lang="nl-NL" dirty="0" err="1"/>
                        <a:t>GIO's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695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Rectificatie van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477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met separaat inwerkingtredingsbesluit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9080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aangeleverd besluit (voor publicatie)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61748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Besluit met toekomstige in- of </a:t>
                      </a:r>
                      <a:r>
                        <a:rPr lang="nl-NL" dirty="0" err="1"/>
                        <a:t>uitwerkingtreding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53290"/>
                  </a:ext>
                </a:extLst>
              </a:tr>
              <a:tr h="374468"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Verwerken van consolidatieproblemen en samenloop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Overig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75047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nl-N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Wijzigen van vrije tekst en annotaties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369838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r>
                        <a:rPr lang="nl-N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Vervangen van een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71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een (deel van een) besluit na publicatie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2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29C89-7845-483B-8CB8-D734B8CA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Submutatiescenario’s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DC724B-91EC-4FA1-B5FD-FA7896D5B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10515600" cy="5368413"/>
          </a:xfrm>
        </p:spPr>
        <p:txBody>
          <a:bodyPr>
            <a:normAutofit fontScale="70000" lnSpcReduction="20000"/>
          </a:bodyPr>
          <a:lstStyle/>
          <a:p>
            <a:r>
              <a:rPr lang="nl-NL" dirty="0">
                <a:solidFill>
                  <a:srgbClr val="00B050"/>
                </a:solidFill>
              </a:rPr>
              <a:t>0</a:t>
            </a:r>
            <a:r>
              <a:rPr lang="nl-NL" dirty="0"/>
              <a:t> 	</a:t>
            </a:r>
            <a:r>
              <a:rPr lang="nl-NL" dirty="0" err="1"/>
              <a:t>Fallback</a:t>
            </a:r>
            <a:r>
              <a:rPr lang="nl-NL" dirty="0"/>
              <a:t>-scenario: regeling volledig intrekken en opnieuw publiceren  </a:t>
            </a:r>
          </a:p>
          <a:p>
            <a:r>
              <a:rPr lang="nl-NL" dirty="0">
                <a:solidFill>
                  <a:srgbClr val="00B050"/>
                </a:solidFill>
              </a:rPr>
              <a:t>2</a:t>
            </a:r>
            <a:r>
              <a:rPr lang="nl-NL" dirty="0"/>
              <a:t>	Wijziging artikelstructuur (toevoegen, verwijderen, wijzigen)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2a</a:t>
            </a:r>
            <a:r>
              <a:rPr lang="nl-NL" sz="2000" b="1" dirty="0"/>
              <a:t>) </a:t>
            </a:r>
            <a:r>
              <a:rPr lang="nl-NL" sz="2000" dirty="0"/>
              <a:t>vervanging van Artikel 2.5 naar 2.6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2b</a:t>
            </a:r>
            <a:r>
              <a:rPr lang="nl-NL" sz="2000" b="1" dirty="0"/>
              <a:t>) </a:t>
            </a:r>
            <a:r>
              <a:rPr lang="nl-NL" sz="2000" dirty="0"/>
              <a:t>vervanging van Artikel 2.6 naar 2.5. 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2c</a:t>
            </a:r>
            <a:r>
              <a:rPr lang="nl-NL" sz="2000" b="1" dirty="0"/>
              <a:t>) </a:t>
            </a:r>
            <a:r>
              <a:rPr lang="nl-NL" sz="2000" dirty="0"/>
              <a:t>verwijderen van Artikel 2.7 Lid 2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2d</a:t>
            </a:r>
            <a:r>
              <a:rPr lang="nl-NL" sz="2000" b="1" dirty="0"/>
              <a:t>) </a:t>
            </a:r>
            <a:r>
              <a:rPr lang="nl-NL" sz="2000" dirty="0"/>
              <a:t>verwijderen  van Artikel 2.14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2e</a:t>
            </a:r>
            <a:r>
              <a:rPr lang="nl-NL" sz="2000" b="1" dirty="0"/>
              <a:t>) </a:t>
            </a:r>
            <a:r>
              <a:rPr lang="nl-NL" sz="2000" dirty="0"/>
              <a:t>nieuw Artikel (2.14) toevoegen</a:t>
            </a:r>
          </a:p>
          <a:p>
            <a:r>
              <a:rPr lang="nl-NL" dirty="0"/>
              <a:t>3 	Wijziging regeltekst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3a</a:t>
            </a:r>
            <a:r>
              <a:rPr lang="nl-NL" sz="2000" dirty="0"/>
              <a:t>) wijziging van de tekst van het artikel, zonder overige implicaties	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3b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waarbij de activiteit wordt aangepast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3c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inclusief het toevoegen van een GIO</a:t>
            </a:r>
          </a:p>
          <a:p>
            <a:pPr lvl="1"/>
            <a:r>
              <a:rPr lang="nl-NL" sz="2000" b="1" dirty="0"/>
              <a:t>3d</a:t>
            </a:r>
            <a:r>
              <a:rPr lang="nl-NL" sz="2000" dirty="0"/>
              <a:t>) verwijderen van het artikel, inclusief het verwijderen van een GIO	</a:t>
            </a:r>
          </a:p>
          <a:p>
            <a:r>
              <a:rPr lang="nl-NL" sz="3200" dirty="0"/>
              <a:t>4</a:t>
            </a:r>
            <a:r>
              <a:rPr lang="nl-NL" sz="3200" b="1" dirty="0"/>
              <a:t>	</a:t>
            </a:r>
            <a:r>
              <a:rPr lang="nl-NL" sz="3200" dirty="0"/>
              <a:t>Wijziging van werkingsgebieden (</a:t>
            </a:r>
            <a:r>
              <a:rPr lang="nl-NL" sz="3200" dirty="0" err="1"/>
              <a:t>GIO’s</a:t>
            </a:r>
            <a:r>
              <a:rPr lang="nl-NL" sz="3200" dirty="0"/>
              <a:t>)</a:t>
            </a:r>
          </a:p>
          <a:p>
            <a:pPr lvl="1"/>
            <a:r>
              <a:rPr lang="nl-NL" sz="2000" b="1" dirty="0"/>
              <a:t>4a</a:t>
            </a:r>
            <a:r>
              <a:rPr lang="nl-NL" sz="2000" dirty="0"/>
              <a:t>) alleen GIO wijzigen (locatie)</a:t>
            </a:r>
          </a:p>
          <a:p>
            <a:pPr lvl="1"/>
            <a:r>
              <a:rPr lang="nl-NL" sz="2000" b="1" dirty="0"/>
              <a:t>4b</a:t>
            </a:r>
            <a:r>
              <a:rPr lang="nl-NL" sz="2000" dirty="0"/>
              <a:t>) alleen GIO wijzigen (normwaarde) </a:t>
            </a:r>
          </a:p>
          <a:p>
            <a:pPr lvl="1"/>
            <a:r>
              <a:rPr lang="nl-NL" sz="2000" b="1" dirty="0"/>
              <a:t>4c</a:t>
            </a:r>
            <a:r>
              <a:rPr lang="nl-NL" sz="2000" dirty="0"/>
              <a:t>) wijzigen van de tekst van het artikel, inclusief het wijzigen van een GIO</a:t>
            </a:r>
          </a:p>
          <a:p>
            <a:r>
              <a:rPr lang="nl-NL" sz="2900" dirty="0"/>
              <a:t>10	Directe mutaties (</a:t>
            </a:r>
            <a:r>
              <a:rPr lang="nl-NL" sz="2900" dirty="0" err="1"/>
              <a:t>directeMutatieOpdracht</a:t>
            </a:r>
            <a:r>
              <a:rPr lang="nl-NL" sz="2900" dirty="0"/>
              <a:t>)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10a</a:t>
            </a:r>
            <a:r>
              <a:rPr lang="nl-NL" sz="2000" dirty="0"/>
              <a:t>) wijziging van de naam van een activiteit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10b</a:t>
            </a:r>
            <a:r>
              <a:rPr lang="nl-NL" sz="2000" dirty="0"/>
              <a:t>) vervangen van locaties (alleen IMOW) 	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10c</a:t>
            </a:r>
            <a:r>
              <a:rPr lang="nl-NL" sz="2000" dirty="0"/>
              <a:t>) wijziging van bovenliggende activiteit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10d</a:t>
            </a:r>
            <a:r>
              <a:rPr lang="nl-NL" sz="2000" dirty="0"/>
              <a:t>) wijziging van gerelateerde activiteit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10e</a:t>
            </a:r>
            <a:r>
              <a:rPr lang="nl-NL" sz="2000" dirty="0"/>
              <a:t>) toevoegen van activiteiten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626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AD82D-9295-4CB3-B3B2-2E907301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1643"/>
          </a:xfrm>
        </p:spPr>
        <p:txBody>
          <a:bodyPr/>
          <a:lstStyle/>
          <a:p>
            <a:r>
              <a:rPr lang="nl-NL" dirty="0" err="1"/>
              <a:t>Submutatiescenario’s</a:t>
            </a:r>
            <a:r>
              <a:rPr lang="nl-NL" dirty="0"/>
              <a:t> en impact op objecten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66F3EE2-6481-4FFE-AEC3-F8B603DC8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862329"/>
            <a:ext cx="9693893" cy="55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FB16B-6690-4D0F-9A4F-8EB04CD6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0) volledig intrekken en vervangen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64B8D8-230B-4E33-BB9E-EE4759FC7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OP - Intrekken en vervangen van een regeling</a:t>
            </a:r>
          </a:p>
          <a:p>
            <a:pPr lvl="1"/>
            <a:r>
              <a:rPr lang="nl-NL" dirty="0"/>
              <a:t>Toevoeging van tekst in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2.15</a:t>
            </a:r>
          </a:p>
          <a:p>
            <a:pPr lvl="2"/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Deze zin is om een afwijking te constateren met de initieel aangeleverde regeling.</a:t>
            </a:r>
          </a:p>
          <a:p>
            <a:pPr lvl="2"/>
            <a:endParaRPr lang="nl-NL" dirty="0"/>
          </a:p>
          <a:p>
            <a:r>
              <a:rPr lang="nl-NL" dirty="0"/>
              <a:t>OW – toevoegen van een annotatie</a:t>
            </a:r>
          </a:p>
          <a:p>
            <a:pPr lvl="1"/>
            <a:r>
              <a:rPr lang="nl-NL" dirty="0"/>
              <a:t>Toevoeging van een annotatie bij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2.10</a:t>
            </a:r>
          </a:p>
          <a:p>
            <a:pPr lvl="2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 toegevoegd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Identificatie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nl.imow-gm0297.activiteit.2020000685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Naam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het exploiteren van een instelling voor cultuur en ontspanning</a:t>
            </a:r>
            <a:endParaRPr lang="nl-NL" dirty="0"/>
          </a:p>
          <a:p>
            <a:pPr lvl="2"/>
            <a:r>
              <a:rPr lang="nl-NL" dirty="0" err="1"/>
              <a:t>RegelVoorIedereen</a:t>
            </a:r>
            <a:endParaRPr lang="nl-NL" dirty="0"/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ActiviteitLocatieaanduiding </a:t>
            </a:r>
            <a:r>
              <a:rPr lang="nl-NL" dirty="0"/>
              <a:t>toegevoegd bij artikel 2.10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Locatie</a:t>
            </a:r>
            <a:r>
              <a:rPr lang="nl-NL" dirty="0"/>
              <a:t>: Centrumgebied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Kwalificatie</a:t>
            </a:r>
            <a:r>
              <a:rPr lang="nl-NL" dirty="0"/>
              <a:t>: Toegestaan</a:t>
            </a:r>
          </a:p>
        </p:txBody>
      </p:sp>
    </p:spTree>
    <p:extLst>
      <p:ext uri="{BB962C8B-B14F-4D97-AF65-F5344CB8AC3E}">
        <p14:creationId xmlns:p14="http://schemas.microsoft.com/office/powerpoint/2010/main" val="9675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5CE5F-9786-4D5E-AC7F-F1438162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2) Wijzigen van artikelen en leden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DFA96D-1EEF-46A5-97D0-F10B545B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A) vervanging van Artikel 2.5 naar 2.6 </a:t>
            </a:r>
          </a:p>
          <a:p>
            <a:r>
              <a:rPr lang="nl-NL" dirty="0"/>
              <a:t>B) vervanging van Artikel 2.6 naar 2.5. </a:t>
            </a:r>
          </a:p>
          <a:p>
            <a:r>
              <a:rPr lang="nl-NL" dirty="0"/>
              <a:t>C) verwijderen van Artikel 2.7 Lid 2</a:t>
            </a:r>
          </a:p>
          <a:p>
            <a:r>
              <a:rPr lang="nl-NL" dirty="0"/>
              <a:t>D) verwijderen  van Artikel 2.14</a:t>
            </a:r>
          </a:p>
          <a:p>
            <a:r>
              <a:rPr lang="nl-NL" dirty="0"/>
              <a:t>E) nieuw Artikel (2.14) toevoegen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40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86EFE-9764-4EF4-9F9F-823B9859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6" y="0"/>
            <a:ext cx="10515600" cy="1325563"/>
          </a:xfrm>
        </p:spPr>
        <p:txBody>
          <a:bodyPr/>
          <a:lstStyle/>
          <a:p>
            <a:r>
              <a:rPr lang="nl-NL" dirty="0"/>
              <a:t>2a en 2b) omwisselen van 2.5 en 2.6</a:t>
            </a:r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034A0F2-311E-4E8F-88D7-54847C818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6" y="982924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0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F50C1-FF88-44A8-BC4A-2BC37291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nl-NL" dirty="0"/>
              <a:t>2c) Verwijderen van lid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800CA2A7-D1BB-4078-9C7F-0052D6F31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8577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584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DD3040E3157B4E913BCA65F34844D7" ma:contentTypeVersion="10" ma:contentTypeDescription="Een nieuw document maken." ma:contentTypeScope="" ma:versionID="c1765059aa1475931adc12138fdcfd8c">
  <xsd:schema xmlns:xsd="http://www.w3.org/2001/XMLSchema" xmlns:xs="http://www.w3.org/2001/XMLSchema" xmlns:p="http://schemas.microsoft.com/office/2006/metadata/properties" xmlns:ns2="aafb19fa-82be-411d-a6df-c75e9235a4ea" xmlns:ns3="3dfebdfe-2b22-40ba-8672-9fbc9b4066c4" targetNamespace="http://schemas.microsoft.com/office/2006/metadata/properties" ma:root="true" ma:fieldsID="42d79c55539af1f9f274032ce6041302" ns2:_="" ns3:_="">
    <xsd:import namespace="aafb19fa-82be-411d-a6df-c75e9235a4ea"/>
    <xsd:import namespace="3dfebdfe-2b22-40ba-8672-9fbc9b4066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fb19fa-82be-411d-a6df-c75e9235a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febdfe-2b22-40ba-8672-9fbc9b4066c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B9146A-7E8D-43BD-BCDA-EAF916D7B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fb19fa-82be-411d-a6df-c75e9235a4ea"/>
    <ds:schemaRef ds:uri="3dfebdfe-2b22-40ba-8672-9fbc9b4066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F744C1-7216-4F24-AF2B-C028C1AC510B}">
  <ds:schemaRefs>
    <ds:schemaRef ds:uri="http://purl.org/dc/elements/1.1/"/>
    <ds:schemaRef ds:uri="http://purl.org/dc/terms/"/>
    <ds:schemaRef ds:uri="3dfebdfe-2b22-40ba-8672-9fbc9b4066c4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afb19fa-82be-411d-a6df-c75e9235a4ea"/>
  </ds:schemaRefs>
</ds:datastoreItem>
</file>

<file path=customXml/itemProps3.xml><?xml version="1.0" encoding="utf-8"?>
<ds:datastoreItem xmlns:ds="http://schemas.openxmlformats.org/officeDocument/2006/customXml" ds:itemID="{F8CFDD08-2AF3-45C0-9BFB-55C0CB45D8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9013</TotalTime>
  <Words>1622</Words>
  <Application>Microsoft Office PowerPoint</Application>
  <PresentationFormat>Breedbeeld</PresentationFormat>
  <Paragraphs>209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Kantoorthema</vt:lpstr>
      <vt:lpstr>Mutatiescenario’s in de keten</vt:lpstr>
      <vt:lpstr>Inhoud</vt:lpstr>
      <vt:lpstr>Mutatiescenario’s aanvankelijk</vt:lpstr>
      <vt:lpstr>Submutatiescenario’s</vt:lpstr>
      <vt:lpstr>Submutatiescenario’s en impact op objecten</vt:lpstr>
      <vt:lpstr>0) volledig intrekken en vervangen</vt:lpstr>
      <vt:lpstr>2) Wijzigen van artikelen en leden </vt:lpstr>
      <vt:lpstr>2a en 2b) omwisselen van 2.5 en 2.6</vt:lpstr>
      <vt:lpstr>2c) Verwijderen van lid</vt:lpstr>
      <vt:lpstr>2d en 2e) verwijderen en toevoegen Artikel</vt:lpstr>
      <vt:lpstr>Uitgangspunten OW-wijzigen</vt:lpstr>
      <vt:lpstr>3a) wijziging van de tekst van het artikel, zonder overige implicaties</vt:lpstr>
      <vt:lpstr>3b) wijziging van de tekst van het artikel, waarbij de activiteit wordt aangepast </vt:lpstr>
      <vt:lpstr>3c) wijziging van de tekst van het artikel, inclusief het toevoegen van een GIO </vt:lpstr>
      <vt:lpstr>3d) verwijderen van het artikel, inclusief het verwijderen van een GIO</vt:lpstr>
      <vt:lpstr>4a) alleen GIO wijzigen (locatie) TODO</vt:lpstr>
      <vt:lpstr>4b) alleen GIO wijzigen (normwaarde) TODO</vt:lpstr>
      <vt:lpstr>4c) wijzigen van de tekst van het artikel, inclusief het wijzigen van een GIO</vt:lpstr>
      <vt:lpstr>10) Directe mutaties (zonder besluit)</vt:lpstr>
      <vt:lpstr>10a) wijziging van de naam van een activiteit</vt:lpstr>
      <vt:lpstr>10b) vervangen van activiteit-locaties (alleen IMOW) </vt:lpstr>
      <vt:lpstr>10c) wijziging van bovenliggende activiteit</vt:lpstr>
      <vt:lpstr>10d) wijziging van gerelateerde activiteit</vt:lpstr>
      <vt:lpstr>10e) toevoegen van activiteiten</vt:lpstr>
      <vt:lpstr>10f) aanpassen van activiteitengroep</vt:lpstr>
      <vt:lpstr>Overig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Modelmatige wijzigingen GIO 1.0</dc:title>
  <dc:creator>Richard de Graaf</dc:creator>
  <cp:lastModifiedBy>Richard de Graaf</cp:lastModifiedBy>
  <cp:revision>139</cp:revision>
  <dcterms:created xsi:type="dcterms:W3CDTF">2020-01-16T12:36:57Z</dcterms:created>
  <dcterms:modified xsi:type="dcterms:W3CDTF">2020-09-29T11:21:48Z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0x0101003ADD3040E3157B4E913BCA65F34844D7</vt:lpwstr>
  </property>
</Properties>
</file>