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7" r:id="rId5"/>
    <p:sldId id="286" r:id="rId6"/>
    <p:sldId id="285" r:id="rId7"/>
    <p:sldId id="289" r:id="rId8"/>
    <p:sldId id="288" r:id="rId9"/>
    <p:sldId id="290" r:id="rId10"/>
    <p:sldId id="291" r:id="rId11"/>
    <p:sldId id="292" r:id="rId12"/>
    <p:sldId id="293" r:id="rId13"/>
    <p:sldId id="298" r:id="rId14"/>
    <p:sldId id="294" r:id="rId15"/>
    <p:sldId id="296" r:id="rId16"/>
    <p:sldId id="297" r:id="rId17"/>
    <p:sldId id="295" r:id="rId18"/>
    <p:sldId id="29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5596"/>
    <a:srgbClr val="C41230"/>
    <a:srgbClr val="4A4A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44" y="-8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7E73011-09CA-4139-B7A4-2CC0977F0609}" type="datetimeFigureOut">
              <a:rPr lang="en-US"/>
              <a:pPr>
                <a:defRPr/>
              </a:pPr>
              <a:t>9/25/2013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86D28-CDF4-48E3-8EAE-80989D2814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B89FF0-6039-4ED3-A2D1-D25BE75ED117}" type="datetimeFigureOut">
              <a:rPr lang="en-US"/>
              <a:pPr>
                <a:defRPr/>
              </a:pPr>
              <a:t>9/25/2013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ACB73F-3948-46CA-A86B-3671B64381B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DDC05E-B322-4FED-82BB-8F5A9320358B}" type="datetimeFigureOut">
              <a:rPr lang="en-US"/>
              <a:pPr>
                <a:defRPr/>
              </a:pPr>
              <a:t>9/25/2013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9F5F49-0FD5-4BF5-A6F1-B7C3C3BCF0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0E1A748-62BB-4434-A6AF-5210B2BE088C}" type="datetimeFigureOut">
              <a:rPr lang="en-US"/>
              <a:pPr>
                <a:defRPr/>
              </a:pPr>
              <a:t>9/25/2013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E729FF-7181-44CB-826F-9A388EEB58E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34EC57-3B8C-43F1-BBE4-D53E9BAE48B9}" type="datetimeFigureOut">
              <a:rPr lang="en-US"/>
              <a:pPr>
                <a:defRPr/>
              </a:pPr>
              <a:t>9/25/2013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1A2A0E-7602-4AB0-9EA4-9EC86CCB4F2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1132C89-3C4A-4F98-BDFC-755F04FCE214}" type="datetimeFigureOut">
              <a:rPr lang="en-US"/>
              <a:pPr>
                <a:defRPr/>
              </a:pPr>
              <a:t>9/25/2013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948B34-8D7F-4F21-ABCD-B9B6436C9E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4D1244E-E8F9-41B4-821E-43C5D1C4DCD2}" type="datetimeFigureOut">
              <a:rPr lang="en-US"/>
              <a:pPr>
                <a:defRPr/>
              </a:pPr>
              <a:t>9/25/2013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3BCA63-911D-4D5C-88D6-6C4AF816A2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0F6CFBD-1D25-4F3C-87EC-B4FBC9232696}" type="datetimeFigureOut">
              <a:rPr lang="en-US"/>
              <a:pPr>
                <a:defRPr/>
              </a:pPr>
              <a:t>9/25/2013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63FC646-93BC-499A-B4DD-D959B5F64C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36E7A2-1F37-462A-9AA3-89CD152E0908}" type="datetimeFigureOut">
              <a:rPr lang="en-US"/>
              <a:pPr>
                <a:defRPr/>
              </a:pPr>
              <a:t>9/25/2013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302B569-70BA-4717-94DC-5C592681BA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24E324-2D0C-4912-ABA6-C58893E4EAE1}" type="datetimeFigureOut">
              <a:rPr lang="en-US"/>
              <a:pPr>
                <a:defRPr/>
              </a:pPr>
              <a:t>9/25/2013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A393C5-B5FF-4407-BAD5-63791A8AD5D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926D-258E-4747-A7F9-0B7262CAEDCE}" type="datetimeFigureOut">
              <a:rPr lang="en-US"/>
              <a:pPr>
                <a:defRPr/>
              </a:pPr>
              <a:t>9/25/2013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8379D12-79E3-4EDB-B281-8E0F4EA0323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93FCB12-F4D6-4478-AB00-2DE66B17443A}" type="datetimeFigureOut">
              <a:rPr lang="en-US"/>
              <a:pPr>
                <a:defRPr/>
              </a:pPr>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74ECDA4-5824-44F7-B374-FA2D01B22F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0" descr="GeonTech_PwrPt Temp_CVR.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4" name="TextBox 6"/>
          <p:cNvSpPr txBox="1">
            <a:spLocks noChangeArrowheads="1"/>
          </p:cNvSpPr>
          <p:nvPr/>
        </p:nvSpPr>
        <p:spPr bwMode="auto">
          <a:xfrm>
            <a:off x="1524000" y="3581400"/>
            <a:ext cx="6459538" cy="1006475"/>
          </a:xfrm>
          <a:prstGeom prst="rect">
            <a:avLst/>
          </a:prstGeom>
          <a:noFill/>
          <a:ln w="9525">
            <a:noFill/>
            <a:miter lim="800000"/>
            <a:headEnd/>
            <a:tailEnd/>
          </a:ln>
        </p:spPr>
        <p:txBody>
          <a:bodyPr>
            <a:spAutoFit/>
          </a:bodyPr>
          <a:lstStyle/>
          <a:p>
            <a:r>
              <a:rPr lang="en-US" sz="3000" b="1">
                <a:latin typeface="Myriad Pro"/>
              </a:rPr>
              <a:t>Aberdeen Tech Challenge</a:t>
            </a:r>
          </a:p>
          <a:p>
            <a:r>
              <a:rPr lang="en-US" sz="3000" b="1">
                <a:latin typeface="Myriad Pro"/>
              </a:rPr>
              <a:t>Kickoff Meeting</a:t>
            </a:r>
            <a:endParaRPr lang="en-US" sz="2400">
              <a:solidFill>
                <a:srgbClr val="C41230"/>
              </a:solidFill>
              <a:latin typeface="Myriad Pro"/>
            </a:endParaRPr>
          </a:p>
        </p:txBody>
      </p:sp>
      <p:sp>
        <p:nvSpPr>
          <p:cNvPr id="13315" name="TextBox 9"/>
          <p:cNvSpPr txBox="1">
            <a:spLocks noChangeArrowheads="1"/>
          </p:cNvSpPr>
          <p:nvPr/>
        </p:nvSpPr>
        <p:spPr bwMode="auto">
          <a:xfrm>
            <a:off x="6019800" y="1125538"/>
            <a:ext cx="2590800" cy="366712"/>
          </a:xfrm>
          <a:prstGeom prst="rect">
            <a:avLst/>
          </a:prstGeom>
          <a:noFill/>
          <a:ln w="9525">
            <a:noFill/>
            <a:miter lim="800000"/>
            <a:headEnd/>
            <a:tailEnd/>
          </a:ln>
        </p:spPr>
        <p:txBody>
          <a:bodyPr>
            <a:spAutoFit/>
          </a:bodyPr>
          <a:lstStyle/>
          <a:p>
            <a:pPr algn="r"/>
            <a:r>
              <a:rPr lang="en-US" b="1">
                <a:solidFill>
                  <a:srgbClr val="C41230"/>
                </a:solidFill>
                <a:latin typeface="Myriad Pro"/>
              </a:rPr>
              <a:t>25 Sept 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0179"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REDHAWK RTLTcpSource Properties</a:t>
            </a:r>
            <a:endParaRPr lang="en-US" sz="2800" b="1">
              <a:solidFill>
                <a:srgbClr val="4A4A30"/>
              </a:solidFill>
              <a:latin typeface="Myriad Pro"/>
            </a:endParaRPr>
          </a:p>
        </p:txBody>
      </p:sp>
      <p:pic>
        <p:nvPicPr>
          <p:cNvPr id="50180" name="Picture 4" descr="RTL_Props"/>
          <p:cNvPicPr>
            <a:picLocks noChangeAspect="1" noChangeArrowheads="1"/>
          </p:cNvPicPr>
          <p:nvPr/>
        </p:nvPicPr>
        <p:blipFill>
          <a:blip r:embed="rId3"/>
          <a:srcRect/>
          <a:stretch>
            <a:fillRect/>
          </a:stretch>
        </p:blipFill>
        <p:spPr bwMode="auto">
          <a:xfrm>
            <a:off x="381000" y="1828800"/>
            <a:ext cx="8305800" cy="42862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1203"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FRS Radio</a:t>
            </a:r>
            <a:endParaRPr lang="en-US" sz="2800" b="1">
              <a:solidFill>
                <a:srgbClr val="4A4A30"/>
              </a:solidFill>
              <a:latin typeface="Myriad Pro"/>
            </a:endParaRPr>
          </a:p>
        </p:txBody>
      </p:sp>
      <p:pic>
        <p:nvPicPr>
          <p:cNvPr id="51204" name="Picture 4"/>
          <p:cNvPicPr>
            <a:picLocks noChangeAspect="1" noChangeArrowheads="1"/>
          </p:cNvPicPr>
          <p:nvPr/>
        </p:nvPicPr>
        <p:blipFill>
          <a:blip r:embed="rId3"/>
          <a:srcRect/>
          <a:stretch>
            <a:fillRect/>
          </a:stretch>
        </p:blipFill>
        <p:spPr bwMode="auto">
          <a:xfrm>
            <a:off x="4191000" y="1143000"/>
            <a:ext cx="4117975" cy="5029200"/>
          </a:xfrm>
          <a:prstGeom prst="rect">
            <a:avLst/>
          </a:prstGeom>
          <a:noFill/>
          <a:ln w="9525">
            <a:noFill/>
            <a:miter lim="800000"/>
            <a:headEnd/>
            <a:tailEnd/>
          </a:ln>
          <a:effectLst/>
        </p:spPr>
      </p:pic>
      <p:pic>
        <p:nvPicPr>
          <p:cNvPr id="51205" name="Picture 5"/>
          <p:cNvPicPr>
            <a:picLocks noChangeAspect="1" noChangeArrowheads="1"/>
          </p:cNvPicPr>
          <p:nvPr/>
        </p:nvPicPr>
        <p:blipFill>
          <a:blip r:embed="rId4"/>
          <a:srcRect/>
          <a:stretch>
            <a:fillRect/>
          </a:stretch>
        </p:blipFill>
        <p:spPr bwMode="auto">
          <a:xfrm>
            <a:off x="1143000" y="1752600"/>
            <a:ext cx="2286000" cy="355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2227"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Phase 0 Capability</a:t>
            </a:r>
            <a:endParaRPr lang="en-US" sz="2800" b="1">
              <a:solidFill>
                <a:srgbClr val="4A4A30"/>
              </a:solidFill>
              <a:latin typeface="Myriad Pro"/>
            </a:endParaRPr>
          </a:p>
        </p:txBody>
      </p:sp>
      <p:sp>
        <p:nvSpPr>
          <p:cNvPr id="52228" name="Rectangle 4"/>
          <p:cNvSpPr>
            <a:spLocks noChangeArrowheads="1"/>
          </p:cNvSpPr>
          <p:nvPr/>
        </p:nvSpPr>
        <p:spPr bwMode="auto">
          <a:xfrm>
            <a:off x="1143000" y="2743200"/>
            <a:ext cx="2438400" cy="1143000"/>
          </a:xfrm>
          <a:prstGeom prst="rect">
            <a:avLst/>
          </a:prstGeom>
          <a:noFill/>
          <a:ln w="9525">
            <a:solidFill>
              <a:schemeClr val="tx1"/>
            </a:solidFill>
            <a:miter lim="800000"/>
            <a:headEnd/>
            <a:tailEnd/>
          </a:ln>
          <a:effectLst/>
        </p:spPr>
        <p:txBody>
          <a:bodyPr wrap="none" anchor="ctr"/>
          <a:lstStyle/>
          <a:p>
            <a:pPr algn="ctr"/>
            <a:endParaRPr lang="en-US" sz="1000"/>
          </a:p>
        </p:txBody>
      </p:sp>
      <p:sp>
        <p:nvSpPr>
          <p:cNvPr id="52229" name="Text Box 5"/>
          <p:cNvSpPr txBox="1">
            <a:spLocks noChangeArrowheads="1"/>
          </p:cNvSpPr>
          <p:nvPr/>
        </p:nvSpPr>
        <p:spPr bwMode="auto">
          <a:xfrm>
            <a:off x="3124200" y="2743200"/>
            <a:ext cx="522288" cy="244475"/>
          </a:xfrm>
          <a:prstGeom prst="rect">
            <a:avLst/>
          </a:prstGeom>
          <a:noFill/>
          <a:ln w="9525">
            <a:noFill/>
            <a:miter lim="800000"/>
            <a:headEnd/>
            <a:tailEnd/>
          </a:ln>
          <a:effectLst/>
        </p:spPr>
        <p:txBody>
          <a:bodyPr wrap="none">
            <a:spAutoFit/>
          </a:bodyPr>
          <a:lstStyle/>
          <a:p>
            <a:r>
              <a:rPr lang="en-US" sz="1000"/>
              <a:t>RasPi</a:t>
            </a:r>
          </a:p>
        </p:txBody>
      </p:sp>
      <p:sp>
        <p:nvSpPr>
          <p:cNvPr id="52230" name="Rectangle 6"/>
          <p:cNvSpPr>
            <a:spLocks noChangeArrowheads="1"/>
          </p:cNvSpPr>
          <p:nvPr/>
        </p:nvSpPr>
        <p:spPr bwMode="auto">
          <a:xfrm>
            <a:off x="1676400" y="4114800"/>
            <a:ext cx="1219200" cy="381000"/>
          </a:xfrm>
          <a:prstGeom prst="rect">
            <a:avLst/>
          </a:prstGeom>
          <a:noFill/>
          <a:ln w="9525">
            <a:solidFill>
              <a:schemeClr val="tx1"/>
            </a:solidFill>
            <a:miter lim="800000"/>
            <a:headEnd/>
            <a:tailEnd/>
          </a:ln>
          <a:effectLst/>
        </p:spPr>
        <p:txBody>
          <a:bodyPr wrap="none" anchor="ctr"/>
          <a:lstStyle/>
          <a:p>
            <a:pPr algn="ctr"/>
            <a:r>
              <a:rPr lang="en-US" sz="1000"/>
              <a:t>USB Hub</a:t>
            </a:r>
          </a:p>
        </p:txBody>
      </p:sp>
      <p:sp>
        <p:nvSpPr>
          <p:cNvPr id="52231" name="Rectangle 7"/>
          <p:cNvSpPr>
            <a:spLocks noChangeArrowheads="1"/>
          </p:cNvSpPr>
          <p:nvPr/>
        </p:nvSpPr>
        <p:spPr bwMode="auto">
          <a:xfrm>
            <a:off x="2133600" y="4495800"/>
            <a:ext cx="228600" cy="685800"/>
          </a:xfrm>
          <a:prstGeom prst="rect">
            <a:avLst/>
          </a:prstGeom>
          <a:noFill/>
          <a:ln w="9525">
            <a:solidFill>
              <a:schemeClr val="tx1"/>
            </a:solidFill>
            <a:miter lim="800000"/>
            <a:headEnd/>
            <a:tailEnd/>
          </a:ln>
          <a:effectLst/>
        </p:spPr>
        <p:txBody>
          <a:bodyPr vert="eaVert" wrap="none" anchor="ctr"/>
          <a:lstStyle/>
          <a:p>
            <a:pPr algn="ctr"/>
            <a:r>
              <a:rPr lang="en-US" sz="1000"/>
              <a:t>RTL SDR</a:t>
            </a:r>
          </a:p>
        </p:txBody>
      </p:sp>
      <p:sp>
        <p:nvSpPr>
          <p:cNvPr id="52232" name="Rectangle 8"/>
          <p:cNvSpPr>
            <a:spLocks noChangeArrowheads="1"/>
          </p:cNvSpPr>
          <p:nvPr/>
        </p:nvSpPr>
        <p:spPr bwMode="auto">
          <a:xfrm>
            <a:off x="2590800" y="4495800"/>
            <a:ext cx="228600" cy="685800"/>
          </a:xfrm>
          <a:prstGeom prst="rect">
            <a:avLst/>
          </a:prstGeom>
          <a:noFill/>
          <a:ln w="9525">
            <a:solidFill>
              <a:schemeClr val="tx1"/>
            </a:solidFill>
            <a:prstDash val="dash"/>
            <a:miter lim="800000"/>
            <a:headEnd/>
            <a:tailEnd/>
          </a:ln>
          <a:effectLst/>
        </p:spPr>
        <p:txBody>
          <a:bodyPr vert="eaVert" wrap="none" anchor="ctr"/>
          <a:lstStyle/>
          <a:p>
            <a:pPr algn="ctr"/>
            <a:r>
              <a:rPr lang="en-US" sz="1000"/>
              <a:t>WIFI</a:t>
            </a:r>
          </a:p>
        </p:txBody>
      </p:sp>
      <p:sp>
        <p:nvSpPr>
          <p:cNvPr id="52233" name="Oval 9"/>
          <p:cNvSpPr>
            <a:spLocks noChangeArrowheads="1"/>
          </p:cNvSpPr>
          <p:nvPr/>
        </p:nvSpPr>
        <p:spPr bwMode="auto">
          <a:xfrm>
            <a:off x="1600200" y="4876800"/>
            <a:ext cx="381000" cy="381000"/>
          </a:xfrm>
          <a:prstGeom prst="ellipse">
            <a:avLst/>
          </a:prstGeom>
          <a:noFill/>
          <a:ln w="9525">
            <a:solidFill>
              <a:schemeClr val="tx1"/>
            </a:solidFill>
            <a:prstDash val="dash"/>
            <a:round/>
            <a:headEnd/>
            <a:tailEnd/>
          </a:ln>
          <a:effectLst/>
        </p:spPr>
        <p:txBody>
          <a:bodyPr wrap="none" anchor="ctr"/>
          <a:lstStyle/>
          <a:p>
            <a:pPr algn="ctr"/>
            <a:r>
              <a:rPr lang="en-US" sz="1000"/>
              <a:t>GPS</a:t>
            </a:r>
          </a:p>
        </p:txBody>
      </p:sp>
      <p:sp>
        <p:nvSpPr>
          <p:cNvPr id="52234" name="Line 10"/>
          <p:cNvSpPr>
            <a:spLocks noChangeShapeType="1"/>
          </p:cNvSpPr>
          <p:nvPr/>
        </p:nvSpPr>
        <p:spPr bwMode="auto">
          <a:xfrm>
            <a:off x="1828800" y="4495800"/>
            <a:ext cx="0" cy="381000"/>
          </a:xfrm>
          <a:prstGeom prst="line">
            <a:avLst/>
          </a:prstGeom>
          <a:noFill/>
          <a:ln w="9525">
            <a:solidFill>
              <a:schemeClr val="tx1"/>
            </a:solidFill>
            <a:prstDash val="dash"/>
            <a:round/>
            <a:headEnd/>
            <a:tailEnd/>
          </a:ln>
          <a:effectLst/>
        </p:spPr>
        <p:txBody>
          <a:bodyPr/>
          <a:lstStyle/>
          <a:p>
            <a:endParaRPr lang="en-US"/>
          </a:p>
        </p:txBody>
      </p:sp>
      <p:sp>
        <p:nvSpPr>
          <p:cNvPr id="52235" name="Rectangle 11"/>
          <p:cNvSpPr>
            <a:spLocks noChangeArrowheads="1"/>
          </p:cNvSpPr>
          <p:nvPr/>
        </p:nvSpPr>
        <p:spPr bwMode="auto">
          <a:xfrm>
            <a:off x="5181600" y="2667000"/>
            <a:ext cx="2743200" cy="1219200"/>
          </a:xfrm>
          <a:prstGeom prst="rect">
            <a:avLst/>
          </a:prstGeom>
          <a:noFill/>
          <a:ln w="9525">
            <a:solidFill>
              <a:schemeClr val="tx1"/>
            </a:solidFill>
            <a:miter lim="800000"/>
            <a:headEnd/>
            <a:tailEnd/>
          </a:ln>
          <a:effectLst/>
        </p:spPr>
        <p:txBody>
          <a:bodyPr wrap="none" anchor="ctr"/>
          <a:lstStyle/>
          <a:p>
            <a:pPr algn="ctr"/>
            <a:endParaRPr lang="en-US" sz="1000"/>
          </a:p>
        </p:txBody>
      </p:sp>
      <p:sp>
        <p:nvSpPr>
          <p:cNvPr id="52236" name="Text Box 12"/>
          <p:cNvSpPr txBox="1">
            <a:spLocks noChangeArrowheads="1"/>
          </p:cNvSpPr>
          <p:nvPr/>
        </p:nvSpPr>
        <p:spPr bwMode="auto">
          <a:xfrm>
            <a:off x="7239000" y="2667000"/>
            <a:ext cx="682625" cy="244475"/>
          </a:xfrm>
          <a:prstGeom prst="rect">
            <a:avLst/>
          </a:prstGeom>
          <a:noFill/>
          <a:ln w="9525">
            <a:noFill/>
            <a:miter lim="800000"/>
            <a:headEnd/>
            <a:tailEnd/>
          </a:ln>
          <a:effectLst/>
        </p:spPr>
        <p:txBody>
          <a:bodyPr wrap="none">
            <a:spAutoFit/>
          </a:bodyPr>
          <a:lstStyle/>
          <a:p>
            <a:r>
              <a:rPr lang="en-US" sz="1000"/>
              <a:t>LAPTOP</a:t>
            </a:r>
          </a:p>
        </p:txBody>
      </p:sp>
      <p:sp>
        <p:nvSpPr>
          <p:cNvPr id="52237" name="Text Box 13"/>
          <p:cNvSpPr txBox="1">
            <a:spLocks noChangeArrowheads="1"/>
          </p:cNvSpPr>
          <p:nvPr/>
        </p:nvSpPr>
        <p:spPr bwMode="auto">
          <a:xfrm>
            <a:off x="3124200" y="3581400"/>
            <a:ext cx="522288" cy="244475"/>
          </a:xfrm>
          <a:prstGeom prst="rect">
            <a:avLst/>
          </a:prstGeom>
          <a:noFill/>
          <a:ln w="9525">
            <a:noFill/>
            <a:miter lim="800000"/>
            <a:headEnd/>
            <a:tailEnd/>
          </a:ln>
          <a:effectLst/>
        </p:spPr>
        <p:txBody>
          <a:bodyPr wrap="none">
            <a:spAutoFit/>
          </a:bodyPr>
          <a:lstStyle/>
          <a:p>
            <a:r>
              <a:rPr lang="en-US" sz="1000"/>
              <a:t>ENET</a:t>
            </a:r>
          </a:p>
        </p:txBody>
      </p:sp>
      <p:sp>
        <p:nvSpPr>
          <p:cNvPr id="52238" name="Text Box 14"/>
          <p:cNvSpPr txBox="1">
            <a:spLocks noChangeArrowheads="1"/>
          </p:cNvSpPr>
          <p:nvPr/>
        </p:nvSpPr>
        <p:spPr bwMode="auto">
          <a:xfrm>
            <a:off x="5181600" y="3581400"/>
            <a:ext cx="522288" cy="244475"/>
          </a:xfrm>
          <a:prstGeom prst="rect">
            <a:avLst/>
          </a:prstGeom>
          <a:noFill/>
          <a:ln w="9525">
            <a:noFill/>
            <a:miter lim="800000"/>
            <a:headEnd/>
            <a:tailEnd/>
          </a:ln>
          <a:effectLst/>
        </p:spPr>
        <p:txBody>
          <a:bodyPr wrap="none">
            <a:spAutoFit/>
          </a:bodyPr>
          <a:lstStyle/>
          <a:p>
            <a:r>
              <a:rPr lang="en-US" sz="1000"/>
              <a:t>ENET</a:t>
            </a:r>
          </a:p>
        </p:txBody>
      </p:sp>
      <p:sp>
        <p:nvSpPr>
          <p:cNvPr id="52239" name="Line 15"/>
          <p:cNvSpPr>
            <a:spLocks noChangeShapeType="1"/>
          </p:cNvSpPr>
          <p:nvPr/>
        </p:nvSpPr>
        <p:spPr bwMode="auto">
          <a:xfrm>
            <a:off x="3581400" y="3733800"/>
            <a:ext cx="1600200" cy="0"/>
          </a:xfrm>
          <a:prstGeom prst="line">
            <a:avLst/>
          </a:prstGeom>
          <a:noFill/>
          <a:ln w="9525">
            <a:solidFill>
              <a:schemeClr val="tx1"/>
            </a:solidFill>
            <a:round/>
            <a:headEnd/>
            <a:tailEnd/>
          </a:ln>
          <a:effectLst/>
        </p:spPr>
        <p:txBody>
          <a:bodyPr/>
          <a:lstStyle/>
          <a:p>
            <a:endParaRPr lang="en-US"/>
          </a:p>
        </p:txBody>
      </p:sp>
      <p:sp>
        <p:nvSpPr>
          <p:cNvPr id="52240" name="Text Box 16"/>
          <p:cNvSpPr txBox="1">
            <a:spLocks noChangeArrowheads="1"/>
          </p:cNvSpPr>
          <p:nvPr/>
        </p:nvSpPr>
        <p:spPr bwMode="auto">
          <a:xfrm>
            <a:off x="1143000" y="2514600"/>
            <a:ext cx="1104900" cy="244475"/>
          </a:xfrm>
          <a:prstGeom prst="rect">
            <a:avLst/>
          </a:prstGeom>
          <a:noFill/>
          <a:ln w="9525">
            <a:noFill/>
            <a:miter lim="800000"/>
            <a:headEnd/>
            <a:tailEnd/>
          </a:ln>
          <a:effectLst/>
        </p:spPr>
        <p:txBody>
          <a:bodyPr wrap="none">
            <a:spAutoFit/>
          </a:bodyPr>
          <a:lstStyle/>
          <a:p>
            <a:r>
              <a:rPr lang="en-US" sz="1000"/>
              <a:t>Device Manager</a:t>
            </a:r>
          </a:p>
        </p:txBody>
      </p:sp>
      <p:sp>
        <p:nvSpPr>
          <p:cNvPr id="52241" name="Text Box 17"/>
          <p:cNvSpPr txBox="1">
            <a:spLocks noChangeArrowheads="1"/>
          </p:cNvSpPr>
          <p:nvPr/>
        </p:nvSpPr>
        <p:spPr bwMode="auto">
          <a:xfrm>
            <a:off x="5181600" y="2362200"/>
            <a:ext cx="1154113" cy="244475"/>
          </a:xfrm>
          <a:prstGeom prst="rect">
            <a:avLst/>
          </a:prstGeom>
          <a:noFill/>
          <a:ln w="9525">
            <a:noFill/>
            <a:miter lim="800000"/>
            <a:headEnd/>
            <a:tailEnd/>
          </a:ln>
          <a:effectLst/>
        </p:spPr>
        <p:txBody>
          <a:bodyPr wrap="none">
            <a:spAutoFit/>
          </a:bodyPr>
          <a:lstStyle/>
          <a:p>
            <a:r>
              <a:rPr lang="en-US" sz="1000"/>
              <a:t>Domain Manager</a:t>
            </a:r>
          </a:p>
        </p:txBody>
      </p:sp>
      <p:sp>
        <p:nvSpPr>
          <p:cNvPr id="52242" name="Text Box 18"/>
          <p:cNvSpPr txBox="1">
            <a:spLocks noChangeArrowheads="1"/>
          </p:cNvSpPr>
          <p:nvPr/>
        </p:nvSpPr>
        <p:spPr bwMode="auto">
          <a:xfrm>
            <a:off x="1371600" y="3429000"/>
            <a:ext cx="757238" cy="254000"/>
          </a:xfrm>
          <a:prstGeom prst="rect">
            <a:avLst/>
          </a:prstGeom>
          <a:noFill/>
          <a:ln w="9525">
            <a:solidFill>
              <a:schemeClr val="tx1"/>
            </a:solidFill>
            <a:miter lim="800000"/>
            <a:headEnd/>
            <a:tailEnd/>
          </a:ln>
          <a:effectLst/>
        </p:spPr>
        <p:txBody>
          <a:bodyPr wrap="none">
            <a:spAutoFit/>
          </a:bodyPr>
          <a:lstStyle/>
          <a:p>
            <a:r>
              <a:rPr lang="en-US" sz="1000"/>
              <a:t>RTL_TCP</a:t>
            </a:r>
          </a:p>
        </p:txBody>
      </p:sp>
      <p:sp>
        <p:nvSpPr>
          <p:cNvPr id="52243" name="Text Box 19"/>
          <p:cNvSpPr txBox="1">
            <a:spLocks noChangeArrowheads="1"/>
          </p:cNvSpPr>
          <p:nvPr/>
        </p:nvSpPr>
        <p:spPr bwMode="auto">
          <a:xfrm>
            <a:off x="2209800" y="3048000"/>
            <a:ext cx="1200150" cy="254000"/>
          </a:xfrm>
          <a:prstGeom prst="rect">
            <a:avLst/>
          </a:prstGeom>
          <a:noFill/>
          <a:ln w="9525">
            <a:solidFill>
              <a:schemeClr val="tx1"/>
            </a:solidFill>
            <a:miter lim="800000"/>
            <a:headEnd/>
            <a:tailEnd/>
          </a:ln>
          <a:effectLst/>
        </p:spPr>
        <p:txBody>
          <a:bodyPr wrap="none">
            <a:spAutoFit/>
          </a:bodyPr>
          <a:lstStyle/>
          <a:p>
            <a:r>
              <a:rPr lang="en-US" sz="1000"/>
              <a:t>RTLTcpSource(?)</a:t>
            </a:r>
          </a:p>
        </p:txBody>
      </p:sp>
      <p:sp>
        <p:nvSpPr>
          <p:cNvPr id="52244" name="Line 20"/>
          <p:cNvSpPr>
            <a:spLocks noChangeShapeType="1"/>
          </p:cNvSpPr>
          <p:nvPr/>
        </p:nvSpPr>
        <p:spPr bwMode="auto">
          <a:xfrm>
            <a:off x="2286000" y="3886200"/>
            <a:ext cx="0" cy="228600"/>
          </a:xfrm>
          <a:prstGeom prst="line">
            <a:avLst/>
          </a:prstGeom>
          <a:noFill/>
          <a:ln w="9525">
            <a:solidFill>
              <a:schemeClr val="tx1"/>
            </a:solidFill>
            <a:round/>
            <a:headEnd/>
            <a:tailEnd/>
          </a:ln>
          <a:effectLst/>
        </p:spPr>
        <p:txBody>
          <a:bodyPr/>
          <a:lstStyle/>
          <a:p>
            <a:endParaRPr lang="en-US"/>
          </a:p>
        </p:txBody>
      </p:sp>
      <p:sp>
        <p:nvSpPr>
          <p:cNvPr id="52245" name="Text Box 21"/>
          <p:cNvSpPr txBox="1">
            <a:spLocks noChangeArrowheads="1"/>
          </p:cNvSpPr>
          <p:nvPr/>
        </p:nvSpPr>
        <p:spPr bwMode="auto">
          <a:xfrm>
            <a:off x="5410200" y="3048000"/>
            <a:ext cx="1231900" cy="254000"/>
          </a:xfrm>
          <a:prstGeom prst="rect">
            <a:avLst/>
          </a:prstGeom>
          <a:noFill/>
          <a:ln w="9525">
            <a:solidFill>
              <a:schemeClr val="tx1"/>
            </a:solidFill>
            <a:miter lim="800000"/>
            <a:headEnd/>
            <a:tailEnd/>
          </a:ln>
          <a:effectLst/>
        </p:spPr>
        <p:txBody>
          <a:bodyPr wrap="none">
            <a:spAutoFit/>
          </a:bodyPr>
          <a:lstStyle/>
          <a:p>
            <a:r>
              <a:rPr lang="en-US" sz="1000"/>
              <a:t>Ingest and Display</a:t>
            </a:r>
          </a:p>
        </p:txBody>
      </p:sp>
      <p:pic>
        <p:nvPicPr>
          <p:cNvPr id="52246" name="Picture 22" descr="FRS_CH1&amp;7"/>
          <p:cNvPicPr>
            <a:picLocks noChangeAspect="1" noChangeArrowheads="1"/>
          </p:cNvPicPr>
          <p:nvPr/>
        </p:nvPicPr>
        <p:blipFill>
          <a:blip r:embed="rId3"/>
          <a:srcRect/>
          <a:stretch>
            <a:fillRect/>
          </a:stretch>
        </p:blipFill>
        <p:spPr bwMode="auto">
          <a:xfrm>
            <a:off x="6400800" y="4038600"/>
            <a:ext cx="2286000" cy="1227138"/>
          </a:xfrm>
          <a:prstGeom prst="rect">
            <a:avLst/>
          </a:prstGeom>
          <a:noFill/>
        </p:spPr>
      </p:pic>
      <p:sp>
        <p:nvSpPr>
          <p:cNvPr id="52247" name="Text Box 23"/>
          <p:cNvSpPr txBox="1">
            <a:spLocks noChangeArrowheads="1"/>
          </p:cNvSpPr>
          <p:nvPr/>
        </p:nvSpPr>
        <p:spPr bwMode="auto">
          <a:xfrm>
            <a:off x="1905000" y="1981200"/>
            <a:ext cx="785813" cy="304800"/>
          </a:xfrm>
          <a:prstGeom prst="rect">
            <a:avLst/>
          </a:prstGeom>
          <a:noFill/>
          <a:ln w="9525">
            <a:noFill/>
            <a:miter lim="800000"/>
            <a:headEnd/>
            <a:tailEnd/>
          </a:ln>
          <a:effectLst/>
        </p:spPr>
        <p:txBody>
          <a:bodyPr wrap="none">
            <a:spAutoFit/>
          </a:bodyPr>
          <a:lstStyle/>
          <a:p>
            <a:r>
              <a:rPr lang="en-US" sz="1400" b="1"/>
              <a:t>Sensor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7347"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Sensor Configuration</a:t>
            </a:r>
            <a:endParaRPr lang="en-US" sz="2800" b="1">
              <a:solidFill>
                <a:srgbClr val="4A4A30"/>
              </a:solidFill>
              <a:latin typeface="Myriad Pro"/>
            </a:endParaRPr>
          </a:p>
        </p:txBody>
      </p:sp>
      <p:pic>
        <p:nvPicPr>
          <p:cNvPr id="57349" name="Picture 5" descr="sensor"/>
          <p:cNvPicPr>
            <a:picLocks noChangeAspect="1" noChangeArrowheads="1"/>
          </p:cNvPicPr>
          <p:nvPr/>
        </p:nvPicPr>
        <p:blipFill>
          <a:blip r:embed="rId3"/>
          <a:srcRect/>
          <a:stretch>
            <a:fillRect/>
          </a:stretch>
        </p:blipFill>
        <p:spPr bwMode="auto">
          <a:xfrm>
            <a:off x="2362200" y="2133600"/>
            <a:ext cx="4038600" cy="35782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3251"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Phase 1</a:t>
            </a:r>
            <a:endParaRPr lang="en-US" sz="2800" b="1">
              <a:solidFill>
                <a:srgbClr val="4A4A30"/>
              </a:solidFill>
              <a:latin typeface="Myriad Pro"/>
            </a:endParaRPr>
          </a:p>
        </p:txBody>
      </p:sp>
      <p:sp>
        <p:nvSpPr>
          <p:cNvPr id="53252" name="TextBox 2"/>
          <p:cNvSpPr txBox="1">
            <a:spLocks noChangeArrowheads="1"/>
          </p:cNvSpPr>
          <p:nvPr/>
        </p:nvSpPr>
        <p:spPr bwMode="auto">
          <a:xfrm>
            <a:off x="533400" y="1905000"/>
            <a:ext cx="8153400" cy="4003675"/>
          </a:xfrm>
          <a:prstGeom prst="rect">
            <a:avLst/>
          </a:prstGeom>
          <a:noFill/>
          <a:ln w="9525">
            <a:noFill/>
            <a:miter lim="800000"/>
            <a:headEnd/>
            <a:tailEnd/>
          </a:ln>
        </p:spPr>
        <p:txBody>
          <a:bodyPr>
            <a:spAutoFit/>
          </a:bodyPr>
          <a:lstStyle/>
          <a:p>
            <a:pPr marL="342900" indent="-342900">
              <a:spcBef>
                <a:spcPts val="600"/>
              </a:spcBef>
              <a:spcAft>
                <a:spcPts val="600"/>
              </a:spcAft>
              <a:buFontTx/>
              <a:buChar char="•"/>
            </a:pPr>
            <a:r>
              <a:rPr lang="en-US" sz="2400" b="1">
                <a:latin typeface="Myriad Pro"/>
              </a:rPr>
              <a:t>Add WIFI and GPS</a:t>
            </a:r>
          </a:p>
          <a:p>
            <a:pPr marL="342900" indent="-342900">
              <a:spcBef>
                <a:spcPts val="600"/>
              </a:spcBef>
              <a:spcAft>
                <a:spcPts val="600"/>
              </a:spcAft>
              <a:buFontTx/>
              <a:buChar char="•"/>
            </a:pPr>
            <a:r>
              <a:rPr lang="en-US" sz="2400" b="1">
                <a:latin typeface="Myriad Pro"/>
              </a:rPr>
              <a:t>Add Frontend IDL?</a:t>
            </a:r>
          </a:p>
          <a:p>
            <a:pPr marL="342900" indent="-342900">
              <a:spcBef>
                <a:spcPts val="600"/>
              </a:spcBef>
              <a:spcAft>
                <a:spcPts val="600"/>
              </a:spcAft>
              <a:buFontTx/>
              <a:buChar char="•"/>
            </a:pPr>
            <a:r>
              <a:rPr lang="en-US" sz="2400" b="1">
                <a:latin typeface="Myriad Pro"/>
              </a:rPr>
              <a:t>Standard RH GPS Device?</a:t>
            </a:r>
          </a:p>
          <a:p>
            <a:pPr marL="342900" indent="-342900">
              <a:spcBef>
                <a:spcPts val="600"/>
              </a:spcBef>
              <a:spcAft>
                <a:spcPts val="600"/>
              </a:spcAft>
              <a:buFontTx/>
              <a:buChar char="•"/>
            </a:pPr>
            <a:r>
              <a:rPr lang="en-US" sz="2400" b="1">
                <a:latin typeface="Myriad Pro"/>
              </a:rPr>
              <a:t>Custom Control Panel</a:t>
            </a:r>
          </a:p>
          <a:p>
            <a:pPr marL="342900" indent="-342900">
              <a:spcBef>
                <a:spcPts val="600"/>
              </a:spcBef>
              <a:spcAft>
                <a:spcPts val="600"/>
              </a:spcAft>
              <a:buFontTx/>
              <a:buChar char="•"/>
            </a:pPr>
            <a:r>
              <a:rPr lang="en-US" sz="2400" b="1">
                <a:latin typeface="Myriad Pro"/>
              </a:rPr>
              <a:t>Channel Activity Detection &amp; Reporting?</a:t>
            </a:r>
          </a:p>
          <a:p>
            <a:pPr marL="342900" indent="-342900">
              <a:spcBef>
                <a:spcPts val="600"/>
              </a:spcBef>
              <a:spcAft>
                <a:spcPts val="600"/>
              </a:spcAft>
              <a:buFontTx/>
              <a:buChar char="•"/>
            </a:pPr>
            <a:r>
              <a:rPr lang="en-US" sz="2400" b="1">
                <a:latin typeface="Myriad Pro"/>
              </a:rPr>
              <a:t>Battery status</a:t>
            </a:r>
          </a:p>
          <a:p>
            <a:pPr marL="342900" indent="-342900">
              <a:spcBef>
                <a:spcPts val="600"/>
              </a:spcBef>
              <a:spcAft>
                <a:spcPts val="600"/>
              </a:spcAft>
            </a:pPr>
            <a:endParaRPr lang="en-US" sz="2400">
              <a:latin typeface="Myriad Pro"/>
            </a:endParaRPr>
          </a:p>
          <a:p>
            <a:pPr marL="342900" indent="-342900">
              <a:buFontTx/>
              <a:buChar char="•"/>
            </a:pPr>
            <a:endParaRPr lang="en-US" sz="2400">
              <a:solidFill>
                <a:srgbClr val="4A4A30"/>
              </a:solidFill>
              <a:latin typeface="Myriad Pr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5299"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Phase 2</a:t>
            </a:r>
            <a:endParaRPr lang="en-US" sz="2800" b="1">
              <a:solidFill>
                <a:srgbClr val="4A4A30"/>
              </a:solidFill>
              <a:latin typeface="Myriad Pro"/>
            </a:endParaRPr>
          </a:p>
        </p:txBody>
      </p:sp>
      <p:sp>
        <p:nvSpPr>
          <p:cNvPr id="55300" name="TextBox 2"/>
          <p:cNvSpPr txBox="1">
            <a:spLocks noChangeArrowheads="1"/>
          </p:cNvSpPr>
          <p:nvPr/>
        </p:nvSpPr>
        <p:spPr bwMode="auto">
          <a:xfrm>
            <a:off x="533400" y="1905000"/>
            <a:ext cx="8153400" cy="2451100"/>
          </a:xfrm>
          <a:prstGeom prst="rect">
            <a:avLst/>
          </a:prstGeom>
          <a:noFill/>
          <a:ln w="9525">
            <a:noFill/>
            <a:miter lim="800000"/>
            <a:headEnd/>
            <a:tailEnd/>
          </a:ln>
        </p:spPr>
        <p:txBody>
          <a:bodyPr>
            <a:spAutoFit/>
          </a:bodyPr>
          <a:lstStyle/>
          <a:p>
            <a:pPr marL="342900" indent="-342900">
              <a:spcBef>
                <a:spcPts val="600"/>
              </a:spcBef>
              <a:spcAft>
                <a:spcPts val="600"/>
              </a:spcAft>
              <a:buFontTx/>
              <a:buChar char="•"/>
            </a:pPr>
            <a:r>
              <a:rPr lang="en-US" sz="2400" b="1">
                <a:latin typeface="Myriad Pro"/>
              </a:rPr>
              <a:t>Multiple Sensors via WIFI (up to 4)</a:t>
            </a:r>
          </a:p>
          <a:p>
            <a:pPr marL="342900" indent="-342900">
              <a:spcBef>
                <a:spcPts val="600"/>
              </a:spcBef>
              <a:spcAft>
                <a:spcPts val="600"/>
              </a:spcAft>
              <a:buFontTx/>
              <a:buChar char="•"/>
            </a:pPr>
            <a:r>
              <a:rPr lang="en-US" sz="2400" b="1">
                <a:latin typeface="Myriad Pro"/>
              </a:rPr>
              <a:t>Multi Spectral Display Control Panel</a:t>
            </a:r>
          </a:p>
          <a:p>
            <a:pPr marL="342900" indent="-342900">
              <a:spcBef>
                <a:spcPts val="600"/>
              </a:spcBef>
              <a:spcAft>
                <a:spcPts val="600"/>
              </a:spcAft>
              <a:buFontTx/>
              <a:buChar char="•"/>
            </a:pPr>
            <a:r>
              <a:rPr lang="en-US" sz="2400" b="1">
                <a:latin typeface="Myriad Pro"/>
              </a:rPr>
              <a:t>Google map position of sensors</a:t>
            </a:r>
          </a:p>
          <a:p>
            <a:pPr marL="342900" indent="-342900">
              <a:spcBef>
                <a:spcPts val="600"/>
              </a:spcBef>
              <a:spcAft>
                <a:spcPts val="600"/>
              </a:spcAft>
            </a:pPr>
            <a:endParaRPr lang="en-US" sz="2400">
              <a:latin typeface="Myriad Pro"/>
            </a:endParaRPr>
          </a:p>
          <a:p>
            <a:pPr marL="342900" indent="-342900">
              <a:buFontTx/>
              <a:buChar char="•"/>
            </a:pPr>
            <a:endParaRPr lang="en-US" sz="2400">
              <a:solidFill>
                <a:srgbClr val="4A4A30"/>
              </a:solidFill>
              <a:latin typeface="Myriad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6323"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Phase 3 (stretch goal)</a:t>
            </a:r>
            <a:endParaRPr lang="en-US" sz="2800" b="1">
              <a:solidFill>
                <a:srgbClr val="4A4A30"/>
              </a:solidFill>
              <a:latin typeface="Myriad Pro"/>
            </a:endParaRPr>
          </a:p>
        </p:txBody>
      </p:sp>
      <p:sp>
        <p:nvSpPr>
          <p:cNvPr id="56324" name="TextBox 2"/>
          <p:cNvSpPr txBox="1">
            <a:spLocks noChangeArrowheads="1"/>
          </p:cNvSpPr>
          <p:nvPr/>
        </p:nvSpPr>
        <p:spPr bwMode="auto">
          <a:xfrm>
            <a:off x="533400" y="1905000"/>
            <a:ext cx="8153400" cy="1416050"/>
          </a:xfrm>
          <a:prstGeom prst="rect">
            <a:avLst/>
          </a:prstGeom>
          <a:noFill/>
          <a:ln w="9525">
            <a:noFill/>
            <a:miter lim="800000"/>
            <a:headEnd/>
            <a:tailEnd/>
          </a:ln>
        </p:spPr>
        <p:txBody>
          <a:bodyPr>
            <a:spAutoFit/>
          </a:bodyPr>
          <a:lstStyle/>
          <a:p>
            <a:pPr marL="342900" indent="-342900">
              <a:spcBef>
                <a:spcPts val="600"/>
              </a:spcBef>
              <a:spcAft>
                <a:spcPts val="600"/>
              </a:spcAft>
              <a:buFontTx/>
              <a:buChar char="•"/>
            </a:pPr>
            <a:r>
              <a:rPr lang="en-US" sz="2400" b="1">
                <a:latin typeface="Myriad Pro"/>
              </a:rPr>
              <a:t>Coarse Emitter location using pseudo-doppler DF</a:t>
            </a:r>
          </a:p>
          <a:p>
            <a:pPr marL="342900" indent="-342900">
              <a:spcBef>
                <a:spcPts val="600"/>
              </a:spcBef>
              <a:spcAft>
                <a:spcPts val="600"/>
              </a:spcAft>
            </a:pPr>
            <a:endParaRPr lang="en-US" sz="2400">
              <a:latin typeface="Myriad Pro"/>
            </a:endParaRPr>
          </a:p>
          <a:p>
            <a:pPr marL="342900" indent="-342900">
              <a:buFontTx/>
              <a:buChar char="•"/>
            </a:pPr>
            <a:endParaRPr lang="en-US" sz="2400">
              <a:solidFill>
                <a:srgbClr val="4A4A30"/>
              </a:solidFill>
              <a:latin typeface="Myriad Pro"/>
            </a:endParaRPr>
          </a:p>
        </p:txBody>
      </p:sp>
      <p:pic>
        <p:nvPicPr>
          <p:cNvPr id="56325" name="Picture 5" descr="DF"/>
          <p:cNvPicPr>
            <a:picLocks noChangeAspect="1" noChangeArrowheads="1"/>
          </p:cNvPicPr>
          <p:nvPr/>
        </p:nvPicPr>
        <p:blipFill>
          <a:blip r:embed="rId3"/>
          <a:srcRect/>
          <a:stretch>
            <a:fillRect/>
          </a:stretch>
        </p:blipFill>
        <p:spPr bwMode="auto">
          <a:xfrm>
            <a:off x="2209800" y="2514600"/>
            <a:ext cx="3813175" cy="3886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4275"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Geon Github</a:t>
            </a:r>
            <a:endParaRPr lang="en-US" sz="2800" b="1">
              <a:solidFill>
                <a:srgbClr val="4A4A30"/>
              </a:solidFill>
              <a:latin typeface="Myriad Pro"/>
            </a:endParaRPr>
          </a:p>
        </p:txBody>
      </p:sp>
      <p:pic>
        <p:nvPicPr>
          <p:cNvPr id="54276" name="Picture 4"/>
          <p:cNvPicPr>
            <a:picLocks noChangeAspect="1" noChangeArrowheads="1"/>
          </p:cNvPicPr>
          <p:nvPr/>
        </p:nvPicPr>
        <p:blipFill>
          <a:blip r:embed="rId3"/>
          <a:srcRect/>
          <a:stretch>
            <a:fillRect/>
          </a:stretch>
        </p:blipFill>
        <p:spPr bwMode="auto">
          <a:xfrm>
            <a:off x="685800" y="2057400"/>
            <a:ext cx="7820025"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8371" name="TextBox 2"/>
          <p:cNvSpPr txBox="1">
            <a:spLocks noChangeArrowheads="1"/>
          </p:cNvSpPr>
          <p:nvPr/>
        </p:nvSpPr>
        <p:spPr bwMode="auto">
          <a:xfrm>
            <a:off x="547688" y="914400"/>
            <a:ext cx="8001000" cy="519113"/>
          </a:xfrm>
          <a:prstGeom prst="rect">
            <a:avLst/>
          </a:prstGeom>
          <a:noFill/>
          <a:ln w="9525">
            <a:noFill/>
            <a:miter lim="800000"/>
            <a:headEnd/>
            <a:tailEnd/>
          </a:ln>
        </p:spPr>
        <p:txBody>
          <a:bodyPr>
            <a:spAutoFit/>
          </a:bodyPr>
          <a:lstStyle/>
          <a:p>
            <a:r>
              <a:rPr lang="en-US" sz="2800" b="1">
                <a:solidFill>
                  <a:srgbClr val="4A4A30"/>
                </a:solidFill>
                <a:latin typeface="Myriad Pro"/>
              </a:rPr>
              <a:t>Final Thoughts</a:t>
            </a:r>
          </a:p>
        </p:txBody>
      </p:sp>
      <p:sp>
        <p:nvSpPr>
          <p:cNvPr id="58372" name="TextBox 2"/>
          <p:cNvSpPr txBox="1">
            <a:spLocks noChangeArrowheads="1"/>
          </p:cNvSpPr>
          <p:nvPr/>
        </p:nvSpPr>
        <p:spPr bwMode="auto">
          <a:xfrm>
            <a:off x="533400" y="1905000"/>
            <a:ext cx="8153400" cy="3562350"/>
          </a:xfrm>
          <a:prstGeom prst="rect">
            <a:avLst/>
          </a:prstGeom>
          <a:noFill/>
          <a:ln w="9525">
            <a:noFill/>
            <a:miter lim="800000"/>
            <a:headEnd/>
            <a:tailEnd/>
          </a:ln>
        </p:spPr>
        <p:txBody>
          <a:bodyPr>
            <a:spAutoFit/>
          </a:bodyPr>
          <a:lstStyle/>
          <a:p>
            <a:pPr marL="342900" indent="-342900">
              <a:spcBef>
                <a:spcPts val="600"/>
              </a:spcBef>
              <a:spcAft>
                <a:spcPts val="600"/>
              </a:spcAft>
              <a:buFontTx/>
              <a:buChar char="•"/>
            </a:pPr>
            <a:r>
              <a:rPr lang="en-US" sz="2400" b="1">
                <a:latin typeface="Myriad Pro"/>
              </a:rPr>
              <a:t>Think about where you might fit if interested</a:t>
            </a:r>
          </a:p>
          <a:p>
            <a:pPr marL="342900" indent="-342900">
              <a:spcBef>
                <a:spcPts val="600"/>
              </a:spcBef>
              <a:spcAft>
                <a:spcPts val="600"/>
              </a:spcAft>
              <a:buFontTx/>
              <a:buChar char="•"/>
            </a:pPr>
            <a:r>
              <a:rPr lang="en-US" sz="2400" b="1">
                <a:latin typeface="Myriad Pro"/>
              </a:rPr>
              <a:t>Will develop task lists &amp; schedule</a:t>
            </a:r>
          </a:p>
          <a:p>
            <a:pPr marL="342900" indent="-342900">
              <a:spcBef>
                <a:spcPts val="600"/>
              </a:spcBef>
              <a:spcAft>
                <a:spcPts val="600"/>
              </a:spcAft>
              <a:buFontTx/>
              <a:buChar char="•"/>
            </a:pPr>
            <a:r>
              <a:rPr lang="en-US" sz="2400" b="1">
                <a:latin typeface="Myriad Pro"/>
              </a:rPr>
              <a:t>Regular meetings</a:t>
            </a:r>
          </a:p>
          <a:p>
            <a:pPr marL="342900" indent="-342900">
              <a:spcBef>
                <a:spcPts val="600"/>
              </a:spcBef>
              <a:spcAft>
                <a:spcPts val="600"/>
              </a:spcAft>
              <a:buFontTx/>
              <a:buChar char="•"/>
            </a:pPr>
            <a:r>
              <a:rPr lang="en-US" sz="2400" b="1">
                <a:latin typeface="Myriad Pro"/>
              </a:rPr>
              <a:t>Get github account</a:t>
            </a:r>
          </a:p>
          <a:p>
            <a:pPr marL="342900" indent="-342900">
              <a:spcBef>
                <a:spcPts val="600"/>
              </a:spcBef>
              <a:spcAft>
                <a:spcPts val="600"/>
              </a:spcAft>
              <a:buFontTx/>
              <a:buChar char="•"/>
            </a:pPr>
            <a:r>
              <a:rPr lang="en-US" sz="2400" b="1">
                <a:latin typeface="Myriad Pro"/>
              </a:rPr>
              <a:t>liquidDSP: public repo in Github </a:t>
            </a:r>
          </a:p>
          <a:p>
            <a:pPr marL="800100" lvl="1" indent="-342900">
              <a:spcBef>
                <a:spcPts val="600"/>
              </a:spcBef>
              <a:spcAft>
                <a:spcPts val="600"/>
              </a:spcAft>
              <a:buFontTx/>
              <a:buChar char="•"/>
            </a:pPr>
            <a:r>
              <a:rPr lang="en-US" sz="2400" b="1">
                <a:latin typeface="Myriad Pro"/>
              </a:rPr>
              <a:t>jgaeddert/liquid-dsp</a:t>
            </a:r>
          </a:p>
          <a:p>
            <a:pPr marL="342900" indent="-342900">
              <a:spcBef>
                <a:spcPts val="600"/>
              </a:spcBef>
              <a:spcAft>
                <a:spcPts val="600"/>
              </a:spcAft>
              <a:buFontTx/>
              <a:buChar char="•"/>
            </a:pPr>
            <a:r>
              <a:rPr lang="en-US" sz="2400" b="1">
                <a:latin typeface="Myriad Pro"/>
              </a:rPr>
              <a:t>Keep this within Geon circles</a:t>
            </a:r>
            <a:endParaRPr lang="en-US" sz="2400">
              <a:solidFill>
                <a:srgbClr val="4A4A30"/>
              </a:solidFill>
              <a:latin typeface="Myriad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338"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Our Objective</a:t>
            </a:r>
            <a:endParaRPr lang="en-US" sz="2800" b="1">
              <a:solidFill>
                <a:srgbClr val="4A4A30"/>
              </a:solidFill>
              <a:latin typeface="Myriad Pro"/>
            </a:endParaRPr>
          </a:p>
        </p:txBody>
      </p:sp>
      <p:sp>
        <p:nvSpPr>
          <p:cNvPr id="14339" name="TextBox 2"/>
          <p:cNvSpPr txBox="1">
            <a:spLocks noChangeArrowheads="1"/>
          </p:cNvSpPr>
          <p:nvPr/>
        </p:nvSpPr>
        <p:spPr bwMode="auto">
          <a:xfrm>
            <a:off x="533400" y="1905000"/>
            <a:ext cx="8153400" cy="3028950"/>
          </a:xfrm>
          <a:prstGeom prst="rect">
            <a:avLst/>
          </a:prstGeom>
          <a:noFill/>
          <a:ln w="9525">
            <a:noFill/>
            <a:miter lim="800000"/>
            <a:headEnd/>
            <a:tailEnd/>
          </a:ln>
        </p:spPr>
        <p:txBody>
          <a:bodyPr>
            <a:spAutoFit/>
          </a:bodyPr>
          <a:lstStyle/>
          <a:p>
            <a:pPr marL="342900" indent="-342900">
              <a:spcBef>
                <a:spcPts val="600"/>
              </a:spcBef>
              <a:spcAft>
                <a:spcPts val="600"/>
              </a:spcAft>
              <a:buFontTx/>
              <a:buChar char="•"/>
            </a:pPr>
            <a:r>
              <a:rPr lang="en-US" sz="2400" b="1">
                <a:latin typeface="Myriad Pro"/>
              </a:rPr>
              <a:t>Gain exposure for Geon in a new customer base: Army EW and ISR at Aberdeen Proving Ground (I2WD, CECOM, RDECOM, …)</a:t>
            </a:r>
          </a:p>
          <a:p>
            <a:pPr marL="342900" indent="-342900">
              <a:spcBef>
                <a:spcPts val="600"/>
              </a:spcBef>
              <a:spcAft>
                <a:spcPts val="600"/>
              </a:spcAft>
              <a:buFontTx/>
              <a:buChar char="•"/>
            </a:pPr>
            <a:r>
              <a:rPr lang="en-US" sz="2400" b="1">
                <a:latin typeface="Myriad Pro"/>
              </a:rPr>
              <a:t>Demonstrate REDHAWK utility as a flexible sensor platform</a:t>
            </a:r>
          </a:p>
          <a:p>
            <a:pPr marL="342900" indent="-342900">
              <a:spcBef>
                <a:spcPts val="600"/>
              </a:spcBef>
              <a:spcAft>
                <a:spcPts val="600"/>
              </a:spcAft>
            </a:pPr>
            <a:endParaRPr lang="en-US" sz="2400">
              <a:latin typeface="Myriad Pro"/>
            </a:endParaRPr>
          </a:p>
          <a:p>
            <a:pPr marL="342900" indent="-342900">
              <a:buFontTx/>
              <a:buChar char="•"/>
            </a:pPr>
            <a:endParaRPr lang="en-US" sz="2400">
              <a:solidFill>
                <a:srgbClr val="4A4A30"/>
              </a:solidFill>
              <a:latin typeface="Myriad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3011"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Rules</a:t>
            </a:r>
            <a:endParaRPr lang="en-US" sz="2800" b="1">
              <a:solidFill>
                <a:srgbClr val="4A4A30"/>
              </a:solidFill>
              <a:latin typeface="Myriad Pro"/>
            </a:endParaRPr>
          </a:p>
        </p:txBody>
      </p:sp>
      <p:pic>
        <p:nvPicPr>
          <p:cNvPr id="43013" name="Picture 5"/>
          <p:cNvPicPr>
            <a:picLocks noChangeAspect="1" noChangeArrowheads="1"/>
          </p:cNvPicPr>
          <p:nvPr/>
        </p:nvPicPr>
        <p:blipFill>
          <a:blip r:embed="rId3"/>
          <a:srcRect/>
          <a:stretch>
            <a:fillRect/>
          </a:stretch>
        </p:blipFill>
        <p:spPr bwMode="auto">
          <a:xfrm>
            <a:off x="381000" y="1752600"/>
            <a:ext cx="8353425" cy="390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6083"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Our Submission</a:t>
            </a:r>
            <a:endParaRPr lang="en-US" sz="2800" b="1">
              <a:solidFill>
                <a:srgbClr val="4A4A30"/>
              </a:solidFill>
              <a:latin typeface="Myriad Pro"/>
            </a:endParaRPr>
          </a:p>
        </p:txBody>
      </p:sp>
      <p:sp>
        <p:nvSpPr>
          <p:cNvPr id="46084" name="Text Box 4"/>
          <p:cNvSpPr txBox="1">
            <a:spLocks noChangeArrowheads="1"/>
          </p:cNvSpPr>
          <p:nvPr/>
        </p:nvSpPr>
        <p:spPr bwMode="auto">
          <a:xfrm>
            <a:off x="381000" y="1981200"/>
            <a:ext cx="8093075" cy="3759200"/>
          </a:xfrm>
          <a:prstGeom prst="rect">
            <a:avLst/>
          </a:prstGeom>
          <a:noFill/>
          <a:ln w="9525">
            <a:noFill/>
            <a:miter lim="800000"/>
            <a:headEnd/>
            <a:tailEnd/>
          </a:ln>
          <a:effectLst/>
        </p:spPr>
        <p:txBody>
          <a:bodyPr>
            <a:spAutoFit/>
          </a:bodyPr>
          <a:lstStyle/>
          <a:p>
            <a:r>
              <a:rPr lang="en-US" sz="1600" b="1"/>
              <a:t>EM situational awareness is critical for spectrum dominance and force protection. Deployment of ubiquitous RF sensors on the battlefield is often limited by the cost of current equipment. For Tech Challenge 2013, Team REDHAWK will develop a low cost RF sensor node based on the open source REDHAWK Software Defined Radio framework (redhawksdr.org). The Raspberry Pi will host the REDHAWK framework and serve as an integration platform for a low-cost USB receiver covering (roughly 24 to 1850MHz) along with USB GPS and WiFi dongles.  </a:t>
            </a:r>
          </a:p>
          <a:p>
            <a:endParaRPr lang="en-US" sz="1600" b="1"/>
          </a:p>
          <a:p>
            <a:r>
              <a:rPr lang="en-US" sz="1600" b="1"/>
              <a:t>The project will demonstrate an inexpensive distributed RF sensor grid based on Raspberry Pi nodes to perform spectrum operations missions such as spectrum monitoring, threat detection and (as a stretch goal) coarse emitter location. The project will also serve as a well documented, freely available reference design for groups within the ISR and EW communities who are interested in learning more about the REDHAWK SDR framework and how it might benefit their missions.</a:t>
            </a:r>
            <a:r>
              <a:rPr lang="en-US" sz="160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5059"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Judging Criteria</a:t>
            </a:r>
            <a:endParaRPr lang="en-US" sz="2800" b="1">
              <a:solidFill>
                <a:srgbClr val="4A4A30"/>
              </a:solidFill>
              <a:latin typeface="Myriad Pro"/>
            </a:endParaRPr>
          </a:p>
        </p:txBody>
      </p:sp>
      <p:pic>
        <p:nvPicPr>
          <p:cNvPr id="45061" name="Picture 5"/>
          <p:cNvPicPr>
            <a:picLocks noChangeAspect="1" noChangeArrowheads="1"/>
          </p:cNvPicPr>
          <p:nvPr/>
        </p:nvPicPr>
        <p:blipFill>
          <a:blip r:embed="rId3"/>
          <a:srcRect/>
          <a:stretch>
            <a:fillRect/>
          </a:stretch>
        </p:blipFill>
        <p:spPr bwMode="auto">
          <a:xfrm>
            <a:off x="381000" y="1981200"/>
            <a:ext cx="8324850"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4035"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Milestones</a:t>
            </a:r>
            <a:endParaRPr lang="en-US" sz="2800" b="1">
              <a:solidFill>
                <a:srgbClr val="4A4A30"/>
              </a:solidFill>
              <a:latin typeface="Myriad Pro"/>
            </a:endParaRPr>
          </a:p>
        </p:txBody>
      </p:sp>
      <p:pic>
        <p:nvPicPr>
          <p:cNvPr id="44037" name="Picture 5"/>
          <p:cNvPicPr>
            <a:picLocks noChangeAspect="1" noChangeArrowheads="1"/>
          </p:cNvPicPr>
          <p:nvPr/>
        </p:nvPicPr>
        <p:blipFill>
          <a:blip r:embed="rId3"/>
          <a:srcRect/>
          <a:stretch>
            <a:fillRect/>
          </a:stretch>
        </p:blipFill>
        <p:spPr bwMode="auto">
          <a:xfrm>
            <a:off x="276225" y="2205038"/>
            <a:ext cx="8591550" cy="2447925"/>
          </a:xfrm>
          <a:prstGeom prst="rect">
            <a:avLst/>
          </a:prstGeom>
          <a:noFill/>
          <a:ln w="9525">
            <a:noFill/>
            <a:miter lim="800000"/>
            <a:headEnd/>
            <a:tailEnd/>
          </a:ln>
          <a:effectLst/>
        </p:spPr>
      </p:pic>
      <p:sp>
        <p:nvSpPr>
          <p:cNvPr id="44038" name="Text Box 6"/>
          <p:cNvSpPr txBox="1">
            <a:spLocks noChangeArrowheads="1"/>
          </p:cNvSpPr>
          <p:nvPr/>
        </p:nvSpPr>
        <p:spPr bwMode="auto">
          <a:xfrm>
            <a:off x="2133600" y="4648200"/>
            <a:ext cx="1238250" cy="641350"/>
          </a:xfrm>
          <a:prstGeom prst="rect">
            <a:avLst/>
          </a:prstGeom>
          <a:noFill/>
          <a:ln w="9525">
            <a:noFill/>
            <a:miter lim="800000"/>
            <a:headEnd/>
            <a:tailEnd/>
          </a:ln>
          <a:effectLst/>
        </p:spPr>
        <p:txBody>
          <a:bodyPr wrap="none">
            <a:spAutoFit/>
          </a:bodyPr>
          <a:lstStyle/>
          <a:p>
            <a:r>
              <a:rPr lang="en-US"/>
              <a:t>Early Sept</a:t>
            </a:r>
          </a:p>
          <a:p>
            <a:r>
              <a:rPr lang="en-US"/>
              <a:t>(done)</a:t>
            </a:r>
          </a:p>
        </p:txBody>
      </p:sp>
      <p:sp>
        <p:nvSpPr>
          <p:cNvPr id="44039" name="Text Box 7"/>
          <p:cNvSpPr txBox="1">
            <a:spLocks noChangeArrowheads="1"/>
          </p:cNvSpPr>
          <p:nvPr/>
        </p:nvSpPr>
        <p:spPr bwMode="auto">
          <a:xfrm>
            <a:off x="4648200" y="4648200"/>
            <a:ext cx="1098550" cy="366713"/>
          </a:xfrm>
          <a:prstGeom prst="rect">
            <a:avLst/>
          </a:prstGeom>
          <a:noFill/>
          <a:ln w="9525">
            <a:noFill/>
            <a:miter lim="800000"/>
            <a:headEnd/>
            <a:tailEnd/>
          </a:ln>
          <a:effectLst/>
        </p:spPr>
        <p:txBody>
          <a:bodyPr wrap="none">
            <a:spAutoFit/>
          </a:bodyPr>
          <a:lstStyle/>
          <a:p>
            <a:r>
              <a:rPr lang="en-US"/>
              <a:t>Late Nov</a:t>
            </a:r>
          </a:p>
        </p:txBody>
      </p:sp>
      <p:sp>
        <p:nvSpPr>
          <p:cNvPr id="44040" name="Text Box 8"/>
          <p:cNvSpPr txBox="1">
            <a:spLocks noChangeArrowheads="1"/>
          </p:cNvSpPr>
          <p:nvPr/>
        </p:nvSpPr>
        <p:spPr bwMode="auto">
          <a:xfrm>
            <a:off x="7239000" y="4648200"/>
            <a:ext cx="1060450" cy="366713"/>
          </a:xfrm>
          <a:prstGeom prst="rect">
            <a:avLst/>
          </a:prstGeom>
          <a:noFill/>
          <a:ln w="9525">
            <a:noFill/>
            <a:miter lim="800000"/>
            <a:headEnd/>
            <a:tailEnd/>
          </a:ln>
          <a:effectLst/>
        </p:spPr>
        <p:txBody>
          <a:bodyPr wrap="none">
            <a:spAutoFit/>
          </a:bodyPr>
          <a:lstStyle/>
          <a:p>
            <a:r>
              <a:rPr lang="en-US"/>
              <a:t>Late Jan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8131"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RTL USB Dongle</a:t>
            </a:r>
            <a:endParaRPr lang="en-US" sz="2800" b="1">
              <a:solidFill>
                <a:srgbClr val="4A4A30"/>
              </a:solidFill>
              <a:latin typeface="Myriad Pro"/>
            </a:endParaRPr>
          </a:p>
        </p:txBody>
      </p:sp>
      <p:pic>
        <p:nvPicPr>
          <p:cNvPr id="13316" name="Picture 4"/>
          <p:cNvPicPr>
            <a:picLocks noChangeAspect="1" noChangeArrowheads="1"/>
          </p:cNvPicPr>
          <p:nvPr/>
        </p:nvPicPr>
        <p:blipFill>
          <a:blip r:embed="rId3"/>
          <a:srcRect/>
          <a:stretch>
            <a:fillRect/>
          </a:stretch>
        </p:blipFill>
        <p:spPr bwMode="auto">
          <a:xfrm>
            <a:off x="914400" y="1981200"/>
            <a:ext cx="6705600" cy="403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7107"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Current RTL USB Dongle + REDHAWK</a:t>
            </a:r>
            <a:endParaRPr lang="en-US" sz="2800" b="1">
              <a:solidFill>
                <a:srgbClr val="4A4A30"/>
              </a:solidFill>
              <a:latin typeface="Myriad Pro"/>
            </a:endParaRPr>
          </a:p>
        </p:txBody>
      </p:sp>
      <p:sp>
        <p:nvSpPr>
          <p:cNvPr id="47109" name="Rectangle 5"/>
          <p:cNvSpPr>
            <a:spLocks noChangeArrowheads="1"/>
          </p:cNvSpPr>
          <p:nvPr/>
        </p:nvSpPr>
        <p:spPr bwMode="auto">
          <a:xfrm>
            <a:off x="1981200" y="2362200"/>
            <a:ext cx="5105400" cy="2286000"/>
          </a:xfrm>
          <a:prstGeom prst="rect">
            <a:avLst/>
          </a:prstGeom>
          <a:noFill/>
          <a:ln w="9525">
            <a:solidFill>
              <a:schemeClr val="tx1"/>
            </a:solidFill>
            <a:miter lim="800000"/>
            <a:headEnd/>
            <a:tailEnd/>
          </a:ln>
          <a:effectLst/>
        </p:spPr>
        <p:txBody>
          <a:bodyPr wrap="none" anchor="ctr"/>
          <a:lstStyle/>
          <a:p>
            <a:pPr algn="ctr"/>
            <a:endParaRPr lang="en-US" sz="1000"/>
          </a:p>
        </p:txBody>
      </p:sp>
      <p:sp>
        <p:nvSpPr>
          <p:cNvPr id="47110" name="Rectangle 6"/>
          <p:cNvSpPr>
            <a:spLocks noChangeArrowheads="1"/>
          </p:cNvSpPr>
          <p:nvPr/>
        </p:nvSpPr>
        <p:spPr bwMode="auto">
          <a:xfrm>
            <a:off x="3429000" y="4648200"/>
            <a:ext cx="228600" cy="685800"/>
          </a:xfrm>
          <a:prstGeom prst="rect">
            <a:avLst/>
          </a:prstGeom>
          <a:noFill/>
          <a:ln w="9525">
            <a:solidFill>
              <a:schemeClr val="tx1"/>
            </a:solidFill>
            <a:miter lim="800000"/>
            <a:headEnd/>
            <a:tailEnd/>
          </a:ln>
          <a:effectLst/>
        </p:spPr>
        <p:txBody>
          <a:bodyPr vert="eaVert" wrap="none" anchor="ctr"/>
          <a:lstStyle/>
          <a:p>
            <a:pPr algn="ctr"/>
            <a:r>
              <a:rPr lang="en-US" sz="1000"/>
              <a:t>RTL SDR</a:t>
            </a:r>
          </a:p>
        </p:txBody>
      </p:sp>
      <p:sp>
        <p:nvSpPr>
          <p:cNvPr id="47111" name="Text Box 7"/>
          <p:cNvSpPr txBox="1">
            <a:spLocks noChangeArrowheads="1"/>
          </p:cNvSpPr>
          <p:nvPr/>
        </p:nvSpPr>
        <p:spPr bwMode="auto">
          <a:xfrm>
            <a:off x="6248400" y="2057400"/>
            <a:ext cx="785813" cy="274638"/>
          </a:xfrm>
          <a:prstGeom prst="rect">
            <a:avLst/>
          </a:prstGeom>
          <a:noFill/>
          <a:ln w="9525">
            <a:noFill/>
            <a:miter lim="800000"/>
            <a:headEnd/>
            <a:tailEnd/>
          </a:ln>
          <a:effectLst/>
        </p:spPr>
        <p:txBody>
          <a:bodyPr wrap="none">
            <a:spAutoFit/>
          </a:bodyPr>
          <a:lstStyle/>
          <a:p>
            <a:r>
              <a:rPr lang="en-US" sz="1200"/>
              <a:t>LAPTOP</a:t>
            </a:r>
          </a:p>
        </p:txBody>
      </p:sp>
      <p:sp>
        <p:nvSpPr>
          <p:cNvPr id="47112" name="Text Box 8"/>
          <p:cNvSpPr txBox="1">
            <a:spLocks noChangeArrowheads="1"/>
          </p:cNvSpPr>
          <p:nvPr/>
        </p:nvSpPr>
        <p:spPr bwMode="auto">
          <a:xfrm>
            <a:off x="2057400" y="2438400"/>
            <a:ext cx="1998663" cy="274638"/>
          </a:xfrm>
          <a:prstGeom prst="rect">
            <a:avLst/>
          </a:prstGeom>
          <a:noFill/>
          <a:ln w="9525">
            <a:noFill/>
            <a:miter lim="800000"/>
            <a:headEnd/>
            <a:tailEnd/>
          </a:ln>
          <a:effectLst/>
        </p:spPr>
        <p:txBody>
          <a:bodyPr wrap="none">
            <a:spAutoFit/>
          </a:bodyPr>
          <a:lstStyle/>
          <a:p>
            <a:r>
              <a:rPr lang="en-US" sz="1200"/>
              <a:t>Domain &amp; Device Manager</a:t>
            </a:r>
          </a:p>
        </p:txBody>
      </p:sp>
      <p:sp>
        <p:nvSpPr>
          <p:cNvPr id="47113" name="Text Box 9"/>
          <p:cNvSpPr txBox="1">
            <a:spLocks noChangeArrowheads="1"/>
          </p:cNvSpPr>
          <p:nvPr/>
        </p:nvSpPr>
        <p:spPr bwMode="auto">
          <a:xfrm>
            <a:off x="2209800" y="3733800"/>
            <a:ext cx="757238" cy="254000"/>
          </a:xfrm>
          <a:prstGeom prst="rect">
            <a:avLst/>
          </a:prstGeom>
          <a:noFill/>
          <a:ln w="9525">
            <a:solidFill>
              <a:schemeClr val="tx1"/>
            </a:solidFill>
            <a:prstDash val="dash"/>
            <a:miter lim="800000"/>
            <a:headEnd/>
            <a:tailEnd/>
          </a:ln>
          <a:effectLst/>
        </p:spPr>
        <p:txBody>
          <a:bodyPr wrap="none">
            <a:spAutoFit/>
          </a:bodyPr>
          <a:lstStyle/>
          <a:p>
            <a:r>
              <a:rPr lang="en-US" sz="1000"/>
              <a:t>RTL_TCP</a:t>
            </a:r>
          </a:p>
        </p:txBody>
      </p:sp>
      <p:sp>
        <p:nvSpPr>
          <p:cNvPr id="47114" name="Text Box 10"/>
          <p:cNvSpPr txBox="1">
            <a:spLocks noChangeArrowheads="1"/>
          </p:cNvSpPr>
          <p:nvPr/>
        </p:nvSpPr>
        <p:spPr bwMode="auto">
          <a:xfrm>
            <a:off x="3352800" y="3048000"/>
            <a:ext cx="1044575" cy="406400"/>
          </a:xfrm>
          <a:prstGeom prst="rect">
            <a:avLst/>
          </a:prstGeom>
          <a:noFill/>
          <a:ln w="9525">
            <a:solidFill>
              <a:schemeClr val="tx1"/>
            </a:solidFill>
            <a:miter lim="800000"/>
            <a:headEnd/>
            <a:tailEnd/>
          </a:ln>
          <a:effectLst/>
        </p:spPr>
        <p:txBody>
          <a:bodyPr wrap="none">
            <a:spAutoFit/>
          </a:bodyPr>
          <a:lstStyle/>
          <a:p>
            <a:r>
              <a:rPr lang="en-US" sz="1000"/>
              <a:t>RTLTcpSource</a:t>
            </a:r>
          </a:p>
          <a:p>
            <a:r>
              <a:rPr lang="en-US" sz="1000"/>
              <a:t>(AXIOS)</a:t>
            </a:r>
          </a:p>
        </p:txBody>
      </p:sp>
      <p:sp>
        <p:nvSpPr>
          <p:cNvPr id="47115" name="Text Box 11"/>
          <p:cNvSpPr txBox="1">
            <a:spLocks noChangeArrowheads="1"/>
          </p:cNvSpPr>
          <p:nvPr/>
        </p:nvSpPr>
        <p:spPr bwMode="auto">
          <a:xfrm>
            <a:off x="3276600" y="4343400"/>
            <a:ext cx="496888" cy="274638"/>
          </a:xfrm>
          <a:prstGeom prst="rect">
            <a:avLst/>
          </a:prstGeom>
          <a:noFill/>
          <a:ln w="9525">
            <a:noFill/>
            <a:miter lim="800000"/>
            <a:headEnd/>
            <a:tailEnd/>
          </a:ln>
          <a:effectLst/>
        </p:spPr>
        <p:txBody>
          <a:bodyPr wrap="none">
            <a:spAutoFit/>
          </a:bodyPr>
          <a:lstStyle/>
          <a:p>
            <a:r>
              <a:rPr lang="en-US" sz="1200"/>
              <a:t>USB</a:t>
            </a:r>
          </a:p>
        </p:txBody>
      </p:sp>
      <p:sp>
        <p:nvSpPr>
          <p:cNvPr id="47116" name="Line 12"/>
          <p:cNvSpPr>
            <a:spLocks noChangeShapeType="1"/>
          </p:cNvSpPr>
          <p:nvPr/>
        </p:nvSpPr>
        <p:spPr bwMode="auto">
          <a:xfrm flipV="1">
            <a:off x="2819400" y="3276600"/>
            <a:ext cx="457200" cy="457200"/>
          </a:xfrm>
          <a:prstGeom prst="line">
            <a:avLst/>
          </a:prstGeom>
          <a:noFill/>
          <a:ln w="9525">
            <a:solidFill>
              <a:schemeClr val="tx1"/>
            </a:solidFill>
            <a:round/>
            <a:headEnd/>
            <a:tailEnd type="triangle" w="med" len="med"/>
          </a:ln>
          <a:effectLst/>
        </p:spPr>
        <p:txBody>
          <a:bodyPr/>
          <a:lstStyle/>
          <a:p>
            <a:endParaRPr lang="en-US"/>
          </a:p>
        </p:txBody>
      </p:sp>
      <p:sp>
        <p:nvSpPr>
          <p:cNvPr id="47117" name="Line 13"/>
          <p:cNvSpPr>
            <a:spLocks noChangeShapeType="1"/>
          </p:cNvSpPr>
          <p:nvPr/>
        </p:nvSpPr>
        <p:spPr bwMode="auto">
          <a:xfrm>
            <a:off x="4495800" y="3200400"/>
            <a:ext cx="685800" cy="381000"/>
          </a:xfrm>
          <a:prstGeom prst="line">
            <a:avLst/>
          </a:prstGeom>
          <a:noFill/>
          <a:ln w="9525">
            <a:solidFill>
              <a:schemeClr val="tx1"/>
            </a:solidFill>
            <a:round/>
            <a:headEnd/>
            <a:tailEnd type="triangle" w="med" len="med"/>
          </a:ln>
          <a:effectLst/>
        </p:spPr>
        <p:txBody>
          <a:bodyPr/>
          <a:lstStyle/>
          <a:p>
            <a:endParaRPr lang="en-US"/>
          </a:p>
        </p:txBody>
      </p:sp>
      <p:sp>
        <p:nvSpPr>
          <p:cNvPr id="47118" name="Line 14"/>
          <p:cNvSpPr>
            <a:spLocks noChangeShapeType="1"/>
          </p:cNvSpPr>
          <p:nvPr/>
        </p:nvSpPr>
        <p:spPr bwMode="auto">
          <a:xfrm flipV="1">
            <a:off x="2667000" y="3124200"/>
            <a:ext cx="457200" cy="457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7119" name="Text Box 15"/>
          <p:cNvSpPr txBox="1">
            <a:spLocks noChangeArrowheads="1"/>
          </p:cNvSpPr>
          <p:nvPr/>
        </p:nvSpPr>
        <p:spPr bwMode="auto">
          <a:xfrm>
            <a:off x="2438400" y="3124200"/>
            <a:ext cx="552450" cy="228600"/>
          </a:xfrm>
          <a:prstGeom prst="rect">
            <a:avLst/>
          </a:prstGeom>
          <a:noFill/>
          <a:ln w="9525">
            <a:noFill/>
            <a:miter lim="800000"/>
            <a:headEnd/>
            <a:tailEnd/>
          </a:ln>
          <a:effectLst/>
        </p:spPr>
        <p:txBody>
          <a:bodyPr wrap="none">
            <a:spAutoFit/>
          </a:bodyPr>
          <a:lstStyle/>
          <a:p>
            <a:r>
              <a:rPr lang="en-US" sz="900"/>
              <a:t>Control</a:t>
            </a:r>
          </a:p>
        </p:txBody>
      </p:sp>
      <p:sp>
        <p:nvSpPr>
          <p:cNvPr id="47120" name="Text Box 16"/>
          <p:cNvSpPr txBox="1">
            <a:spLocks noChangeArrowheads="1"/>
          </p:cNvSpPr>
          <p:nvPr/>
        </p:nvSpPr>
        <p:spPr bwMode="auto">
          <a:xfrm>
            <a:off x="3048000" y="3505200"/>
            <a:ext cx="889000" cy="228600"/>
          </a:xfrm>
          <a:prstGeom prst="rect">
            <a:avLst/>
          </a:prstGeom>
          <a:noFill/>
          <a:ln w="9525">
            <a:noFill/>
            <a:miter lim="800000"/>
            <a:headEnd/>
            <a:tailEnd/>
          </a:ln>
          <a:effectLst/>
        </p:spPr>
        <p:txBody>
          <a:bodyPr wrap="none">
            <a:spAutoFit/>
          </a:bodyPr>
          <a:lstStyle/>
          <a:p>
            <a:r>
              <a:rPr lang="en-US" sz="900"/>
              <a:t>Raw Samples</a:t>
            </a:r>
          </a:p>
        </p:txBody>
      </p:sp>
      <p:sp>
        <p:nvSpPr>
          <p:cNvPr id="47121" name="Text Box 17"/>
          <p:cNvSpPr txBox="1">
            <a:spLocks noChangeArrowheads="1"/>
          </p:cNvSpPr>
          <p:nvPr/>
        </p:nvSpPr>
        <p:spPr bwMode="auto">
          <a:xfrm>
            <a:off x="4953000" y="3124200"/>
            <a:ext cx="965200" cy="365125"/>
          </a:xfrm>
          <a:prstGeom prst="rect">
            <a:avLst/>
          </a:prstGeom>
          <a:noFill/>
          <a:ln w="9525">
            <a:noFill/>
            <a:miter lim="800000"/>
            <a:headEnd/>
            <a:tailEnd/>
          </a:ln>
          <a:effectLst/>
        </p:spPr>
        <p:txBody>
          <a:bodyPr wrap="none">
            <a:spAutoFit/>
          </a:bodyPr>
          <a:lstStyle/>
          <a:p>
            <a:r>
              <a:rPr lang="en-US" sz="900"/>
              <a:t>BulkIO Packets</a:t>
            </a:r>
          </a:p>
          <a:p>
            <a:r>
              <a:rPr lang="en-US" sz="900"/>
              <a:t>To waveform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descr="GeonTech_PwrPt Temp_SLIDE.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9155" name="TextBox 2"/>
          <p:cNvSpPr txBox="1">
            <a:spLocks noChangeArrowheads="1"/>
          </p:cNvSpPr>
          <p:nvPr/>
        </p:nvSpPr>
        <p:spPr bwMode="auto">
          <a:xfrm>
            <a:off x="547688" y="914400"/>
            <a:ext cx="8001000" cy="579438"/>
          </a:xfrm>
          <a:prstGeom prst="rect">
            <a:avLst/>
          </a:prstGeom>
          <a:noFill/>
          <a:ln w="9525">
            <a:noFill/>
            <a:miter lim="800000"/>
            <a:headEnd/>
            <a:tailEnd/>
          </a:ln>
        </p:spPr>
        <p:txBody>
          <a:bodyPr>
            <a:spAutoFit/>
          </a:bodyPr>
          <a:lstStyle/>
          <a:p>
            <a:r>
              <a:rPr lang="en-US" sz="3200" b="1">
                <a:latin typeface="Myriad Pro"/>
              </a:rPr>
              <a:t>REDHAWK Spectral Display</a:t>
            </a:r>
            <a:endParaRPr lang="en-US" sz="2800" b="1">
              <a:solidFill>
                <a:srgbClr val="4A4A30"/>
              </a:solidFill>
              <a:latin typeface="Myriad Pro"/>
            </a:endParaRPr>
          </a:p>
        </p:txBody>
      </p:sp>
      <p:pic>
        <p:nvPicPr>
          <p:cNvPr id="49169" name="Picture 17" descr="FRS_CH1&amp;7"/>
          <p:cNvPicPr>
            <a:picLocks noChangeAspect="1" noChangeArrowheads="1"/>
          </p:cNvPicPr>
          <p:nvPr/>
        </p:nvPicPr>
        <p:blipFill>
          <a:blip r:embed="rId3"/>
          <a:srcRect/>
          <a:stretch>
            <a:fillRect/>
          </a:stretch>
        </p:blipFill>
        <p:spPr bwMode="auto">
          <a:xfrm>
            <a:off x="457200" y="1752600"/>
            <a:ext cx="8153400" cy="43719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350</Words>
  <Application>Microsoft Office PowerPoint</Application>
  <PresentationFormat>On-screen Show (4:3)</PresentationFormat>
  <Paragraphs>71</Paragraphs>
  <Slides>18</Slides>
  <Notes>0</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18</vt:i4>
      </vt:variant>
    </vt:vector>
  </HeadingPairs>
  <TitlesOfParts>
    <vt:vector size="22" baseType="lpstr">
      <vt:lpstr>Arial</vt:lpstr>
      <vt:lpstr>Calibri</vt:lpstr>
      <vt:lpstr>Myriad Pro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TASC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stubesc</dc:creator>
  <cp:lastModifiedBy>Jim</cp:lastModifiedBy>
  <cp:revision>43</cp:revision>
  <dcterms:created xsi:type="dcterms:W3CDTF">2012-04-09T12:46:35Z</dcterms:created>
  <dcterms:modified xsi:type="dcterms:W3CDTF">2013-09-25T14:18:02Z</dcterms:modified>
</cp:coreProperties>
</file>