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33120013" cy="21959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nu Kim" initials="GK" lastIdx="1" clrIdx="0">
    <p:extLst>
      <p:ext uri="{19B8F6BF-5375-455C-9EA6-DF929625EA0E}">
        <p15:presenceInfo xmlns:p15="http://schemas.microsoft.com/office/powerpoint/2012/main" userId="S::geonuk@andrew.cmu.edu::c8a208aa-ef52-4a2c-bf13-b1e5daffd5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16F6"/>
    <a:srgbClr val="FF0000"/>
    <a:srgbClr val="FFFFFF"/>
    <a:srgbClr val="DEEBF7"/>
    <a:srgbClr val="FCD0D0"/>
    <a:srgbClr val="7F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588" autoAdjust="0"/>
  </p:normalViewPr>
  <p:slideViewPr>
    <p:cSldViewPr snapToGrid="0">
      <p:cViewPr>
        <p:scale>
          <a:sx n="33" d="100"/>
          <a:sy n="33" d="100"/>
        </p:scale>
        <p:origin x="930" y="18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EBD07-414F-415D-80E1-4BE2CA2C4EC0}" type="doc">
      <dgm:prSet loTypeId="urn:microsoft.com/office/officeart/2005/8/layout/pyramid1" loCatId="pyramid" qsTypeId="urn:microsoft.com/office/officeart/2005/8/quickstyle/simple1" qsCatId="simple" csTypeId="urn:microsoft.com/office/officeart/2005/8/colors/accent3_3" csCatId="accent3" phldr="1"/>
      <dgm:spPr/>
    </dgm:pt>
    <dgm:pt modelId="{74B8E8E7-461E-4C95-9B10-097D052B0898}">
      <dgm:prSet phldrT="[텍스트]" custT="1"/>
      <dgm:spPr>
        <a:solidFill>
          <a:srgbClr val="FCD0D0"/>
        </a:solidFill>
      </dgm:spPr>
      <dgm:t>
        <a:bodyPr anchor="b"/>
        <a:lstStyle/>
        <a:p>
          <a:r>
            <a:rPr lang="ko-KR" altLang="en-US" sz="4800" b="1" dirty="0">
              <a:latin typeface="+mj-ea"/>
              <a:ea typeface="+mj-ea"/>
            </a:rPr>
            <a:t>딥러닝</a:t>
          </a:r>
          <a:endParaRPr lang="en-US" sz="4800" b="1" dirty="0">
            <a:latin typeface="+mj-ea"/>
            <a:ea typeface="+mj-ea"/>
          </a:endParaRPr>
        </a:p>
      </dgm:t>
    </dgm:pt>
    <dgm:pt modelId="{FAB4373F-B08B-4AAD-9863-C27D07EA03E2}" type="parTrans" cxnId="{02F92502-AE41-4F3A-B2E5-D0BB8E764A93}">
      <dgm:prSet/>
      <dgm:spPr/>
      <dgm:t>
        <a:bodyPr/>
        <a:lstStyle/>
        <a:p>
          <a:endParaRPr lang="en-US" sz="4800" b="1">
            <a:latin typeface="+mj-ea"/>
            <a:ea typeface="+mj-ea"/>
          </a:endParaRPr>
        </a:p>
      </dgm:t>
    </dgm:pt>
    <dgm:pt modelId="{00C302B1-F7E9-4719-84C9-EE06842E00CA}" type="sibTrans" cxnId="{02F92502-AE41-4F3A-B2E5-D0BB8E764A93}">
      <dgm:prSet/>
      <dgm:spPr/>
      <dgm:t>
        <a:bodyPr/>
        <a:lstStyle/>
        <a:p>
          <a:endParaRPr lang="en-US" sz="4800" b="1">
            <a:latin typeface="+mj-ea"/>
            <a:ea typeface="+mj-ea"/>
          </a:endParaRPr>
        </a:p>
      </dgm:t>
    </dgm:pt>
    <dgm:pt modelId="{E62F9808-D39F-4592-B4B7-8E5A465D225F}">
      <dgm:prSet phldrT="[텍스트]" custT="1"/>
      <dgm:spPr>
        <a:solidFill>
          <a:schemeClr val="bg1">
            <a:lumMod val="95000"/>
          </a:schemeClr>
        </a:solidFill>
      </dgm:spPr>
      <dgm:t>
        <a:bodyPr anchor="b"/>
        <a:lstStyle/>
        <a:p>
          <a:r>
            <a:rPr lang="ko-KR" altLang="en-US" sz="4800" b="1" dirty="0">
              <a:latin typeface="+mj-ea"/>
              <a:ea typeface="+mj-ea"/>
            </a:rPr>
            <a:t>기술</a:t>
          </a:r>
          <a:r>
            <a:rPr lang="en-US" altLang="ko-KR" sz="4800" b="1" dirty="0">
              <a:latin typeface="+mj-ea"/>
              <a:ea typeface="+mj-ea"/>
              <a:cs typeface="Calibri" panose="020F0502020204030204" pitchFamily="34" charset="0"/>
            </a:rPr>
            <a:t>·</a:t>
          </a:r>
          <a:r>
            <a:rPr lang="ko-KR" altLang="en-US" sz="4800" b="1" dirty="0">
              <a:latin typeface="+mj-ea"/>
              <a:ea typeface="+mj-ea"/>
            </a:rPr>
            <a:t>추론 통계분석</a:t>
          </a:r>
          <a:r>
            <a:rPr lang="en-US" altLang="ko-KR" sz="4800" b="1" dirty="0">
              <a:latin typeface="+mj-ea"/>
              <a:ea typeface="+mj-ea"/>
            </a:rPr>
            <a:t> </a:t>
          </a:r>
          <a:endParaRPr lang="en-US" sz="4800" b="1" dirty="0">
            <a:latin typeface="+mj-ea"/>
            <a:ea typeface="+mj-ea"/>
          </a:endParaRPr>
        </a:p>
      </dgm:t>
    </dgm:pt>
    <dgm:pt modelId="{D3550C91-CE35-47ED-B1A1-DF1526F7C089}" type="parTrans" cxnId="{EBF31FDB-7EFA-4715-B07F-C91E162AC8CB}">
      <dgm:prSet/>
      <dgm:spPr/>
      <dgm:t>
        <a:bodyPr/>
        <a:lstStyle/>
        <a:p>
          <a:endParaRPr lang="en-US" sz="4800" b="1">
            <a:latin typeface="+mj-ea"/>
            <a:ea typeface="+mj-ea"/>
          </a:endParaRPr>
        </a:p>
      </dgm:t>
    </dgm:pt>
    <dgm:pt modelId="{B9137435-FF8C-4357-A4A8-0EFA7481B92D}" type="sibTrans" cxnId="{EBF31FDB-7EFA-4715-B07F-C91E162AC8CB}">
      <dgm:prSet/>
      <dgm:spPr/>
      <dgm:t>
        <a:bodyPr/>
        <a:lstStyle/>
        <a:p>
          <a:endParaRPr lang="en-US" sz="4800" b="1">
            <a:latin typeface="+mj-ea"/>
            <a:ea typeface="+mj-ea"/>
          </a:endParaRPr>
        </a:p>
      </dgm:t>
    </dgm:pt>
    <dgm:pt modelId="{D12859BA-84F0-4303-9814-ACC00A5300E3}">
      <dgm:prSet phldrT="[텍스트]" custT="1"/>
      <dgm:spPr>
        <a:solidFill>
          <a:schemeClr val="bg1">
            <a:lumMod val="85000"/>
          </a:schemeClr>
        </a:solidFill>
      </dgm:spPr>
      <dgm:t>
        <a:bodyPr anchor="b"/>
        <a:lstStyle/>
        <a:p>
          <a:r>
            <a:rPr lang="ko-KR" altLang="en-US" sz="4800" b="1" dirty="0">
              <a:latin typeface="+mj-ea"/>
              <a:ea typeface="+mj-ea"/>
            </a:rPr>
            <a:t>데이터 관리</a:t>
          </a:r>
          <a:r>
            <a:rPr lang="en-US" altLang="ko-KR" sz="4800" b="1" dirty="0">
              <a:latin typeface="+mj-ea"/>
              <a:ea typeface="+mj-ea"/>
              <a:cs typeface="Calibri" panose="020F0502020204030204" pitchFamily="34" charset="0"/>
            </a:rPr>
            <a:t>·</a:t>
          </a:r>
          <a:r>
            <a:rPr lang="ko-KR" altLang="en-US" sz="4800" b="1" dirty="0">
              <a:latin typeface="+mj-ea"/>
              <a:ea typeface="+mj-ea"/>
            </a:rPr>
            <a:t>시각화 </a:t>
          </a:r>
          <a:endParaRPr lang="en-US" sz="4800" b="1" dirty="0">
            <a:latin typeface="+mj-ea"/>
            <a:ea typeface="+mj-ea"/>
          </a:endParaRPr>
        </a:p>
      </dgm:t>
    </dgm:pt>
    <dgm:pt modelId="{8C2F6435-5DAC-4A09-9C88-5948E9DF9813}" type="parTrans" cxnId="{F3AEBE12-B1B7-44DE-B983-40CE49AB839A}">
      <dgm:prSet/>
      <dgm:spPr/>
      <dgm:t>
        <a:bodyPr/>
        <a:lstStyle/>
        <a:p>
          <a:endParaRPr lang="en-US" sz="4800" b="1">
            <a:latin typeface="+mj-ea"/>
            <a:ea typeface="+mj-ea"/>
          </a:endParaRPr>
        </a:p>
      </dgm:t>
    </dgm:pt>
    <dgm:pt modelId="{15F84DBA-80A0-47E2-A969-14869930029D}" type="sibTrans" cxnId="{F3AEBE12-B1B7-44DE-B983-40CE49AB839A}">
      <dgm:prSet/>
      <dgm:spPr/>
      <dgm:t>
        <a:bodyPr/>
        <a:lstStyle/>
        <a:p>
          <a:endParaRPr lang="en-US" sz="4800" b="1">
            <a:latin typeface="+mj-ea"/>
            <a:ea typeface="+mj-ea"/>
          </a:endParaRPr>
        </a:p>
      </dgm:t>
    </dgm:pt>
    <dgm:pt modelId="{7325FE07-2B4F-4577-B1AB-0A01E9A92027}">
      <dgm:prSet phldrT="[텍스트]" custT="1"/>
      <dgm:spPr>
        <a:solidFill>
          <a:schemeClr val="accent5">
            <a:lumMod val="20000"/>
            <a:lumOff val="80000"/>
          </a:schemeClr>
        </a:solidFill>
      </dgm:spPr>
      <dgm:t>
        <a:bodyPr anchor="b"/>
        <a:lstStyle/>
        <a:p>
          <a:pPr>
            <a:spcAft>
              <a:spcPts val="0"/>
            </a:spcAft>
          </a:pPr>
          <a:r>
            <a:rPr lang="ko-KR" altLang="en-US" sz="4800" b="1" dirty="0" err="1">
              <a:latin typeface="+mj-ea"/>
              <a:ea typeface="+mj-ea"/>
            </a:rPr>
            <a:t>머신러닝</a:t>
          </a:r>
          <a:endParaRPr lang="en-US" sz="4800" b="1" dirty="0">
            <a:latin typeface="+mj-ea"/>
            <a:ea typeface="+mj-ea"/>
          </a:endParaRPr>
        </a:p>
      </dgm:t>
    </dgm:pt>
    <dgm:pt modelId="{1828AEF9-B884-48C2-8D7E-11DCF95BBA13}" type="parTrans" cxnId="{8054E2E0-35A0-47AD-A759-1A24D30DCAFD}">
      <dgm:prSet/>
      <dgm:spPr/>
      <dgm:t>
        <a:bodyPr/>
        <a:lstStyle/>
        <a:p>
          <a:endParaRPr lang="en-US" sz="4800" b="1">
            <a:latin typeface="+mj-ea"/>
            <a:ea typeface="+mj-ea"/>
          </a:endParaRPr>
        </a:p>
      </dgm:t>
    </dgm:pt>
    <dgm:pt modelId="{FE39258E-6797-45A2-89B2-FDDF0781169C}" type="sibTrans" cxnId="{8054E2E0-35A0-47AD-A759-1A24D30DCAFD}">
      <dgm:prSet/>
      <dgm:spPr/>
      <dgm:t>
        <a:bodyPr/>
        <a:lstStyle/>
        <a:p>
          <a:endParaRPr lang="en-US" sz="4800" b="1">
            <a:latin typeface="+mj-ea"/>
            <a:ea typeface="+mj-ea"/>
          </a:endParaRPr>
        </a:p>
      </dgm:t>
    </dgm:pt>
    <dgm:pt modelId="{1E6D58B7-431C-4E33-9244-E8DA96A4EC32}" type="pres">
      <dgm:prSet presAssocID="{7FEEBD07-414F-415D-80E1-4BE2CA2C4EC0}" presName="Name0" presStyleCnt="0">
        <dgm:presLayoutVars>
          <dgm:dir/>
          <dgm:animLvl val="lvl"/>
          <dgm:resizeHandles val="exact"/>
        </dgm:presLayoutVars>
      </dgm:prSet>
      <dgm:spPr/>
    </dgm:pt>
    <dgm:pt modelId="{AC1F026A-D9DA-4A37-B9B8-B4D04FED8028}" type="pres">
      <dgm:prSet presAssocID="{74B8E8E7-461E-4C95-9B10-097D052B0898}" presName="Name8" presStyleCnt="0"/>
      <dgm:spPr/>
    </dgm:pt>
    <dgm:pt modelId="{9446E977-534F-4905-97F8-710306A4E571}" type="pres">
      <dgm:prSet presAssocID="{74B8E8E7-461E-4C95-9B10-097D052B0898}" presName="level" presStyleLbl="node1" presStyleIdx="0" presStyleCnt="4" custScaleY="35660">
        <dgm:presLayoutVars>
          <dgm:chMax val="1"/>
          <dgm:bulletEnabled val="1"/>
        </dgm:presLayoutVars>
      </dgm:prSet>
      <dgm:spPr/>
    </dgm:pt>
    <dgm:pt modelId="{59FD69A2-9FFC-4E6F-A392-B42FB2F22C6E}" type="pres">
      <dgm:prSet presAssocID="{74B8E8E7-461E-4C95-9B10-097D052B089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2DB48EA-20BE-4104-92BB-F3562A40C432}" type="pres">
      <dgm:prSet presAssocID="{7325FE07-2B4F-4577-B1AB-0A01E9A92027}" presName="Name8" presStyleCnt="0"/>
      <dgm:spPr/>
    </dgm:pt>
    <dgm:pt modelId="{E1ECD197-05D5-4337-BB32-A5ABA0DBF30B}" type="pres">
      <dgm:prSet presAssocID="{7325FE07-2B4F-4577-B1AB-0A01E9A92027}" presName="level" presStyleLbl="node1" presStyleIdx="1" presStyleCnt="4" custScaleY="23802">
        <dgm:presLayoutVars>
          <dgm:chMax val="1"/>
          <dgm:bulletEnabled val="1"/>
        </dgm:presLayoutVars>
      </dgm:prSet>
      <dgm:spPr/>
    </dgm:pt>
    <dgm:pt modelId="{2B431497-1280-479E-8EC1-BC394693CC63}" type="pres">
      <dgm:prSet presAssocID="{7325FE07-2B4F-4577-B1AB-0A01E9A9202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F56528-DF85-4FE9-84D4-FBCD50D13E30}" type="pres">
      <dgm:prSet presAssocID="{E62F9808-D39F-4592-B4B7-8E5A465D225F}" presName="Name8" presStyleCnt="0"/>
      <dgm:spPr/>
    </dgm:pt>
    <dgm:pt modelId="{DC1D9D2A-D127-4E88-8F38-8559DDA3E829}" type="pres">
      <dgm:prSet presAssocID="{E62F9808-D39F-4592-B4B7-8E5A465D225F}" presName="level" presStyleLbl="node1" presStyleIdx="2" presStyleCnt="4" custScaleY="24034">
        <dgm:presLayoutVars>
          <dgm:chMax val="1"/>
          <dgm:bulletEnabled val="1"/>
        </dgm:presLayoutVars>
      </dgm:prSet>
      <dgm:spPr/>
    </dgm:pt>
    <dgm:pt modelId="{08957C26-D8DA-4412-85FC-0987EE1DBA2A}" type="pres">
      <dgm:prSet presAssocID="{E62F9808-D39F-4592-B4B7-8E5A465D225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1270B47-F6B4-4099-B69F-48BD7DDA2879}" type="pres">
      <dgm:prSet presAssocID="{D12859BA-84F0-4303-9814-ACC00A5300E3}" presName="Name8" presStyleCnt="0"/>
      <dgm:spPr/>
    </dgm:pt>
    <dgm:pt modelId="{E3886B64-4DC0-4881-A80A-ED5D85D545F5}" type="pres">
      <dgm:prSet presAssocID="{D12859BA-84F0-4303-9814-ACC00A5300E3}" presName="level" presStyleLbl="node1" presStyleIdx="3" presStyleCnt="4" custScaleY="20380">
        <dgm:presLayoutVars>
          <dgm:chMax val="1"/>
          <dgm:bulletEnabled val="1"/>
        </dgm:presLayoutVars>
      </dgm:prSet>
      <dgm:spPr/>
    </dgm:pt>
    <dgm:pt modelId="{5EBDE388-CF40-4475-9AD5-DEF2178739BB}" type="pres">
      <dgm:prSet presAssocID="{D12859BA-84F0-4303-9814-ACC00A5300E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2F92502-AE41-4F3A-B2E5-D0BB8E764A93}" srcId="{7FEEBD07-414F-415D-80E1-4BE2CA2C4EC0}" destId="{74B8E8E7-461E-4C95-9B10-097D052B0898}" srcOrd="0" destOrd="0" parTransId="{FAB4373F-B08B-4AAD-9863-C27D07EA03E2}" sibTransId="{00C302B1-F7E9-4719-84C9-EE06842E00CA}"/>
    <dgm:cxn modelId="{E7CD9B06-C2E2-47E6-9E1B-85DC3B131329}" type="presOf" srcId="{7325FE07-2B4F-4577-B1AB-0A01E9A92027}" destId="{E1ECD197-05D5-4337-BB32-A5ABA0DBF30B}" srcOrd="0" destOrd="0" presId="urn:microsoft.com/office/officeart/2005/8/layout/pyramid1"/>
    <dgm:cxn modelId="{F3AEBE12-B1B7-44DE-B983-40CE49AB839A}" srcId="{7FEEBD07-414F-415D-80E1-4BE2CA2C4EC0}" destId="{D12859BA-84F0-4303-9814-ACC00A5300E3}" srcOrd="3" destOrd="0" parTransId="{8C2F6435-5DAC-4A09-9C88-5948E9DF9813}" sibTransId="{15F84DBA-80A0-47E2-A969-14869930029D}"/>
    <dgm:cxn modelId="{D3C4DB14-2F8C-4321-801B-BE93107B84B2}" type="presOf" srcId="{74B8E8E7-461E-4C95-9B10-097D052B0898}" destId="{9446E977-534F-4905-97F8-710306A4E571}" srcOrd="0" destOrd="0" presId="urn:microsoft.com/office/officeart/2005/8/layout/pyramid1"/>
    <dgm:cxn modelId="{D815D135-54C2-40E4-9F44-CE046C8A1D67}" type="presOf" srcId="{7FEEBD07-414F-415D-80E1-4BE2CA2C4EC0}" destId="{1E6D58B7-431C-4E33-9244-E8DA96A4EC32}" srcOrd="0" destOrd="0" presId="urn:microsoft.com/office/officeart/2005/8/layout/pyramid1"/>
    <dgm:cxn modelId="{7182D264-1147-4D48-9D77-11349D209F97}" type="presOf" srcId="{E62F9808-D39F-4592-B4B7-8E5A465D225F}" destId="{DC1D9D2A-D127-4E88-8F38-8559DDA3E829}" srcOrd="0" destOrd="0" presId="urn:microsoft.com/office/officeart/2005/8/layout/pyramid1"/>
    <dgm:cxn modelId="{CE9B224F-46E3-4A18-B703-F967E484A7B6}" type="presOf" srcId="{E62F9808-D39F-4592-B4B7-8E5A465D225F}" destId="{08957C26-D8DA-4412-85FC-0987EE1DBA2A}" srcOrd="1" destOrd="0" presId="urn:microsoft.com/office/officeart/2005/8/layout/pyramid1"/>
    <dgm:cxn modelId="{E9BDD37B-CF8B-43AC-B321-D58DAB9BBCFA}" type="presOf" srcId="{7325FE07-2B4F-4577-B1AB-0A01E9A92027}" destId="{2B431497-1280-479E-8EC1-BC394693CC63}" srcOrd="1" destOrd="0" presId="urn:microsoft.com/office/officeart/2005/8/layout/pyramid1"/>
    <dgm:cxn modelId="{07504D7D-DFB0-494A-8C18-1AB97CB438A9}" type="presOf" srcId="{D12859BA-84F0-4303-9814-ACC00A5300E3}" destId="{E3886B64-4DC0-4881-A80A-ED5D85D545F5}" srcOrd="0" destOrd="0" presId="urn:microsoft.com/office/officeart/2005/8/layout/pyramid1"/>
    <dgm:cxn modelId="{746B0CB2-B5C9-4E4B-93CB-0F2D6A492FB7}" type="presOf" srcId="{74B8E8E7-461E-4C95-9B10-097D052B0898}" destId="{59FD69A2-9FFC-4E6F-A392-B42FB2F22C6E}" srcOrd="1" destOrd="0" presId="urn:microsoft.com/office/officeart/2005/8/layout/pyramid1"/>
    <dgm:cxn modelId="{EBF31FDB-7EFA-4715-B07F-C91E162AC8CB}" srcId="{7FEEBD07-414F-415D-80E1-4BE2CA2C4EC0}" destId="{E62F9808-D39F-4592-B4B7-8E5A465D225F}" srcOrd="2" destOrd="0" parTransId="{D3550C91-CE35-47ED-B1A1-DF1526F7C089}" sibTransId="{B9137435-FF8C-4357-A4A8-0EFA7481B92D}"/>
    <dgm:cxn modelId="{8054E2E0-35A0-47AD-A759-1A24D30DCAFD}" srcId="{7FEEBD07-414F-415D-80E1-4BE2CA2C4EC0}" destId="{7325FE07-2B4F-4577-B1AB-0A01E9A92027}" srcOrd="1" destOrd="0" parTransId="{1828AEF9-B884-48C2-8D7E-11DCF95BBA13}" sibTransId="{FE39258E-6797-45A2-89B2-FDDF0781169C}"/>
    <dgm:cxn modelId="{6935A9F1-1457-4E9D-891F-D075B71821E9}" type="presOf" srcId="{D12859BA-84F0-4303-9814-ACC00A5300E3}" destId="{5EBDE388-CF40-4475-9AD5-DEF2178739BB}" srcOrd="1" destOrd="0" presId="urn:microsoft.com/office/officeart/2005/8/layout/pyramid1"/>
    <dgm:cxn modelId="{4331F26D-5F4A-48A5-A66F-7B214EC15AC0}" type="presParOf" srcId="{1E6D58B7-431C-4E33-9244-E8DA96A4EC32}" destId="{AC1F026A-D9DA-4A37-B9B8-B4D04FED8028}" srcOrd="0" destOrd="0" presId="urn:microsoft.com/office/officeart/2005/8/layout/pyramid1"/>
    <dgm:cxn modelId="{C5757D52-1273-4187-83EF-CAE4064D2448}" type="presParOf" srcId="{AC1F026A-D9DA-4A37-B9B8-B4D04FED8028}" destId="{9446E977-534F-4905-97F8-710306A4E571}" srcOrd="0" destOrd="0" presId="urn:microsoft.com/office/officeart/2005/8/layout/pyramid1"/>
    <dgm:cxn modelId="{A9ECEB15-A69A-489F-8ECF-094DD020B3C9}" type="presParOf" srcId="{AC1F026A-D9DA-4A37-B9B8-B4D04FED8028}" destId="{59FD69A2-9FFC-4E6F-A392-B42FB2F22C6E}" srcOrd="1" destOrd="0" presId="urn:microsoft.com/office/officeart/2005/8/layout/pyramid1"/>
    <dgm:cxn modelId="{70EF4AF4-4F5B-4E43-89BE-2BB8B06C545F}" type="presParOf" srcId="{1E6D58B7-431C-4E33-9244-E8DA96A4EC32}" destId="{72DB48EA-20BE-4104-92BB-F3562A40C432}" srcOrd="1" destOrd="0" presId="urn:microsoft.com/office/officeart/2005/8/layout/pyramid1"/>
    <dgm:cxn modelId="{7BFA9353-AFD1-43BD-B499-C2EB9FA75543}" type="presParOf" srcId="{72DB48EA-20BE-4104-92BB-F3562A40C432}" destId="{E1ECD197-05D5-4337-BB32-A5ABA0DBF30B}" srcOrd="0" destOrd="0" presId="urn:microsoft.com/office/officeart/2005/8/layout/pyramid1"/>
    <dgm:cxn modelId="{2D59C996-E9E9-4A95-92C3-0F49F13A8A87}" type="presParOf" srcId="{72DB48EA-20BE-4104-92BB-F3562A40C432}" destId="{2B431497-1280-479E-8EC1-BC394693CC63}" srcOrd="1" destOrd="0" presId="urn:microsoft.com/office/officeart/2005/8/layout/pyramid1"/>
    <dgm:cxn modelId="{42185FCB-ABFD-4330-8E60-4CA0827932FB}" type="presParOf" srcId="{1E6D58B7-431C-4E33-9244-E8DA96A4EC32}" destId="{23F56528-DF85-4FE9-84D4-FBCD50D13E30}" srcOrd="2" destOrd="0" presId="urn:microsoft.com/office/officeart/2005/8/layout/pyramid1"/>
    <dgm:cxn modelId="{601FEE32-FC6F-41B6-98B2-BA9EACABA5DE}" type="presParOf" srcId="{23F56528-DF85-4FE9-84D4-FBCD50D13E30}" destId="{DC1D9D2A-D127-4E88-8F38-8559DDA3E829}" srcOrd="0" destOrd="0" presId="urn:microsoft.com/office/officeart/2005/8/layout/pyramid1"/>
    <dgm:cxn modelId="{4BBFBC13-2831-4450-9179-01C9845A5D8C}" type="presParOf" srcId="{23F56528-DF85-4FE9-84D4-FBCD50D13E30}" destId="{08957C26-D8DA-4412-85FC-0987EE1DBA2A}" srcOrd="1" destOrd="0" presId="urn:microsoft.com/office/officeart/2005/8/layout/pyramid1"/>
    <dgm:cxn modelId="{3E1EB460-B962-4A44-9FD0-0E53FB2A9924}" type="presParOf" srcId="{1E6D58B7-431C-4E33-9244-E8DA96A4EC32}" destId="{61270B47-F6B4-4099-B69F-48BD7DDA2879}" srcOrd="3" destOrd="0" presId="urn:microsoft.com/office/officeart/2005/8/layout/pyramid1"/>
    <dgm:cxn modelId="{64D9B8CD-96F6-4BEE-BBD3-4F42736F0A2C}" type="presParOf" srcId="{61270B47-F6B4-4099-B69F-48BD7DDA2879}" destId="{E3886B64-4DC0-4881-A80A-ED5D85D545F5}" srcOrd="0" destOrd="0" presId="urn:microsoft.com/office/officeart/2005/8/layout/pyramid1"/>
    <dgm:cxn modelId="{D8E1BCEF-277E-403C-B777-1956EFB69668}" type="presParOf" srcId="{61270B47-F6B4-4099-B69F-48BD7DDA2879}" destId="{5EBDE388-CF40-4475-9AD5-DEF2178739BB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6E977-534F-4905-97F8-710306A4E571}">
      <dsp:nvSpPr>
        <dsp:cNvPr id="0" name=""/>
        <dsp:cNvSpPr/>
      </dsp:nvSpPr>
      <dsp:spPr>
        <a:xfrm>
          <a:off x="3425723" y="0"/>
          <a:ext cx="3581602" cy="2216663"/>
        </a:xfrm>
        <a:prstGeom prst="trapezoid">
          <a:avLst>
            <a:gd name="adj" fmla="val 80788"/>
          </a:avLst>
        </a:prstGeom>
        <a:solidFill>
          <a:srgbClr val="FCD0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800" b="1" kern="1200" dirty="0">
              <a:latin typeface="+mj-ea"/>
              <a:ea typeface="+mj-ea"/>
            </a:rPr>
            <a:t>딥러닝</a:t>
          </a:r>
          <a:endParaRPr lang="en-US" sz="4800" b="1" kern="1200" dirty="0">
            <a:latin typeface="+mj-ea"/>
            <a:ea typeface="+mj-ea"/>
          </a:endParaRPr>
        </a:p>
      </dsp:txBody>
      <dsp:txXfrm>
        <a:off x="3425723" y="0"/>
        <a:ext cx="3581602" cy="2216663"/>
      </dsp:txXfrm>
    </dsp:sp>
    <dsp:sp modelId="{E1ECD197-05D5-4337-BB32-A5ABA0DBF30B}">
      <dsp:nvSpPr>
        <dsp:cNvPr id="0" name=""/>
        <dsp:cNvSpPr/>
      </dsp:nvSpPr>
      <dsp:spPr>
        <a:xfrm>
          <a:off x="2230416" y="2216663"/>
          <a:ext cx="5972217" cy="1479557"/>
        </a:xfrm>
        <a:prstGeom prst="trapezoid">
          <a:avLst>
            <a:gd name="adj" fmla="val 80788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4800" b="1" kern="1200" dirty="0" err="1">
              <a:latin typeface="+mj-ea"/>
              <a:ea typeface="+mj-ea"/>
            </a:rPr>
            <a:t>머신러닝</a:t>
          </a:r>
          <a:endParaRPr lang="en-US" sz="4800" b="1" kern="1200" dirty="0">
            <a:latin typeface="+mj-ea"/>
            <a:ea typeface="+mj-ea"/>
          </a:endParaRPr>
        </a:p>
      </dsp:txBody>
      <dsp:txXfrm>
        <a:off x="3275554" y="2216663"/>
        <a:ext cx="3881941" cy="1479557"/>
      </dsp:txXfrm>
    </dsp:sp>
    <dsp:sp modelId="{DC1D9D2A-D127-4E88-8F38-8559DDA3E829}">
      <dsp:nvSpPr>
        <dsp:cNvPr id="0" name=""/>
        <dsp:cNvSpPr/>
      </dsp:nvSpPr>
      <dsp:spPr>
        <a:xfrm>
          <a:off x="1023458" y="3696221"/>
          <a:ext cx="8386132" cy="1493979"/>
        </a:xfrm>
        <a:prstGeom prst="trapezoid">
          <a:avLst>
            <a:gd name="adj" fmla="val 80788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800" b="1" kern="1200" dirty="0">
              <a:latin typeface="+mj-ea"/>
              <a:ea typeface="+mj-ea"/>
            </a:rPr>
            <a:t>기술</a:t>
          </a:r>
          <a:r>
            <a:rPr lang="en-US" altLang="ko-KR" sz="4800" b="1" kern="1200" dirty="0">
              <a:latin typeface="+mj-ea"/>
              <a:ea typeface="+mj-ea"/>
              <a:cs typeface="Calibri" panose="020F0502020204030204" pitchFamily="34" charset="0"/>
            </a:rPr>
            <a:t>·</a:t>
          </a:r>
          <a:r>
            <a:rPr lang="ko-KR" altLang="en-US" sz="4800" b="1" kern="1200" dirty="0">
              <a:latin typeface="+mj-ea"/>
              <a:ea typeface="+mj-ea"/>
            </a:rPr>
            <a:t>추론 통계분석</a:t>
          </a:r>
          <a:r>
            <a:rPr lang="en-US" altLang="ko-KR" sz="4800" b="1" kern="1200" dirty="0">
              <a:latin typeface="+mj-ea"/>
              <a:ea typeface="+mj-ea"/>
            </a:rPr>
            <a:t> </a:t>
          </a:r>
          <a:endParaRPr lang="en-US" sz="4800" b="1" kern="1200" dirty="0">
            <a:latin typeface="+mj-ea"/>
            <a:ea typeface="+mj-ea"/>
          </a:endParaRPr>
        </a:p>
      </dsp:txBody>
      <dsp:txXfrm>
        <a:off x="2491031" y="3696221"/>
        <a:ext cx="5450986" cy="1493979"/>
      </dsp:txXfrm>
    </dsp:sp>
    <dsp:sp modelId="{E3886B64-4DC0-4881-A80A-ED5D85D545F5}">
      <dsp:nvSpPr>
        <dsp:cNvPr id="0" name=""/>
        <dsp:cNvSpPr/>
      </dsp:nvSpPr>
      <dsp:spPr>
        <a:xfrm>
          <a:off x="0" y="5190200"/>
          <a:ext cx="10433050" cy="1266842"/>
        </a:xfrm>
        <a:prstGeom prst="trapezoid">
          <a:avLst>
            <a:gd name="adj" fmla="val 80788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800" b="1" kern="1200" dirty="0">
              <a:latin typeface="+mj-ea"/>
              <a:ea typeface="+mj-ea"/>
            </a:rPr>
            <a:t>데이터 관리</a:t>
          </a:r>
          <a:r>
            <a:rPr lang="en-US" altLang="ko-KR" sz="4800" b="1" kern="1200" dirty="0">
              <a:latin typeface="+mj-ea"/>
              <a:ea typeface="+mj-ea"/>
              <a:cs typeface="Calibri" panose="020F0502020204030204" pitchFamily="34" charset="0"/>
            </a:rPr>
            <a:t>·</a:t>
          </a:r>
          <a:r>
            <a:rPr lang="ko-KR" altLang="en-US" sz="4800" b="1" kern="1200" dirty="0">
              <a:latin typeface="+mj-ea"/>
              <a:ea typeface="+mj-ea"/>
            </a:rPr>
            <a:t>시각화 </a:t>
          </a:r>
          <a:endParaRPr lang="en-US" sz="4800" b="1" kern="1200" dirty="0">
            <a:latin typeface="+mj-ea"/>
            <a:ea typeface="+mj-ea"/>
          </a:endParaRPr>
        </a:p>
      </dsp:txBody>
      <dsp:txXfrm>
        <a:off x="1825783" y="5190200"/>
        <a:ext cx="6781482" cy="126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14CD-2C51-4A8F-9560-F3585F06868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143000"/>
            <a:ext cx="4654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FD04A-5A20-424D-8F7B-975CE7F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43245" rtl="0" eaLnBrk="1" latinLnBrk="0" hangingPunct="1">
      <a:defRPr sz="3470" kern="1200">
        <a:solidFill>
          <a:schemeClr val="tx1"/>
        </a:solidFill>
        <a:latin typeface="+mn-lt"/>
        <a:ea typeface="+mn-ea"/>
        <a:cs typeface="+mn-cs"/>
      </a:defRPr>
    </a:lvl1pPr>
    <a:lvl2pPr marL="1321623" algn="l" defTabSz="2643245" rtl="0" eaLnBrk="1" latinLnBrk="0" hangingPunct="1">
      <a:defRPr sz="3470" kern="1200">
        <a:solidFill>
          <a:schemeClr val="tx1"/>
        </a:solidFill>
        <a:latin typeface="+mn-lt"/>
        <a:ea typeface="+mn-ea"/>
        <a:cs typeface="+mn-cs"/>
      </a:defRPr>
    </a:lvl2pPr>
    <a:lvl3pPr marL="2643245" algn="l" defTabSz="2643245" rtl="0" eaLnBrk="1" latinLnBrk="0" hangingPunct="1">
      <a:defRPr sz="3470" kern="1200">
        <a:solidFill>
          <a:schemeClr val="tx1"/>
        </a:solidFill>
        <a:latin typeface="+mn-lt"/>
        <a:ea typeface="+mn-ea"/>
        <a:cs typeface="+mn-cs"/>
      </a:defRPr>
    </a:lvl3pPr>
    <a:lvl4pPr marL="3964868" algn="l" defTabSz="2643245" rtl="0" eaLnBrk="1" latinLnBrk="0" hangingPunct="1">
      <a:defRPr sz="3470" kern="1200">
        <a:solidFill>
          <a:schemeClr val="tx1"/>
        </a:solidFill>
        <a:latin typeface="+mn-lt"/>
        <a:ea typeface="+mn-ea"/>
        <a:cs typeface="+mn-cs"/>
      </a:defRPr>
    </a:lvl4pPr>
    <a:lvl5pPr marL="5286489" algn="l" defTabSz="2643245" rtl="0" eaLnBrk="1" latinLnBrk="0" hangingPunct="1">
      <a:defRPr sz="3470" kern="1200">
        <a:solidFill>
          <a:schemeClr val="tx1"/>
        </a:solidFill>
        <a:latin typeface="+mn-lt"/>
        <a:ea typeface="+mn-ea"/>
        <a:cs typeface="+mn-cs"/>
      </a:defRPr>
    </a:lvl5pPr>
    <a:lvl6pPr marL="6608110" algn="l" defTabSz="2643245" rtl="0" eaLnBrk="1" latinLnBrk="0" hangingPunct="1">
      <a:defRPr sz="3470" kern="1200">
        <a:solidFill>
          <a:schemeClr val="tx1"/>
        </a:solidFill>
        <a:latin typeface="+mn-lt"/>
        <a:ea typeface="+mn-ea"/>
        <a:cs typeface="+mn-cs"/>
      </a:defRPr>
    </a:lvl6pPr>
    <a:lvl7pPr marL="7929733" algn="l" defTabSz="2643245" rtl="0" eaLnBrk="1" latinLnBrk="0" hangingPunct="1">
      <a:defRPr sz="3470" kern="1200">
        <a:solidFill>
          <a:schemeClr val="tx1"/>
        </a:solidFill>
        <a:latin typeface="+mn-lt"/>
        <a:ea typeface="+mn-ea"/>
        <a:cs typeface="+mn-cs"/>
      </a:defRPr>
    </a:lvl7pPr>
    <a:lvl8pPr marL="9251355" algn="l" defTabSz="2643245" rtl="0" eaLnBrk="1" latinLnBrk="0" hangingPunct="1">
      <a:defRPr sz="3470" kern="1200">
        <a:solidFill>
          <a:schemeClr val="tx1"/>
        </a:solidFill>
        <a:latin typeface="+mn-lt"/>
        <a:ea typeface="+mn-ea"/>
        <a:cs typeface="+mn-cs"/>
      </a:defRPr>
    </a:lvl8pPr>
    <a:lvl9pPr marL="10572978" algn="l" defTabSz="2643245" rtl="0" eaLnBrk="1" latinLnBrk="0" hangingPunct="1">
      <a:defRPr sz="34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latin typeface="+mn-ea"/>
            </a:endParaRPr>
          </a:p>
          <a:p>
            <a:r>
              <a:rPr lang="en-US" sz="3600" dirty="0" err="1">
                <a:latin typeface="+mn-ea"/>
              </a:rPr>
              <a:t>LeveneResult</a:t>
            </a:r>
            <a:r>
              <a:rPr lang="en-US" sz="3600" dirty="0">
                <a:latin typeface="+mn-ea"/>
              </a:rPr>
              <a:t>(statistic=2.78, </a:t>
            </a:r>
            <a:r>
              <a:rPr lang="en-US" sz="3600" dirty="0" err="1">
                <a:latin typeface="+mn-ea"/>
              </a:rPr>
              <a:t>pvalue</a:t>
            </a:r>
            <a:r>
              <a:rPr lang="en-US" sz="3600" dirty="0">
                <a:latin typeface="+mn-ea"/>
              </a:rPr>
              <a:t>=0.063), </a:t>
            </a:r>
            <a:r>
              <a:rPr lang="en-US" sz="3600" dirty="0" err="1">
                <a:latin typeface="+mn-ea"/>
              </a:rPr>
              <a:t>F_Statistic</a:t>
            </a:r>
            <a:r>
              <a:rPr lang="en-US" sz="3600" dirty="0">
                <a:latin typeface="+mn-ea"/>
              </a:rPr>
              <a:t>: 36.41,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FD04A-5A20-424D-8F7B-975CE7F5A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001" y="3593900"/>
            <a:ext cx="28152011" cy="7645294"/>
          </a:xfrm>
        </p:spPr>
        <p:txBody>
          <a:bodyPr anchor="b"/>
          <a:lstStyle>
            <a:lvl1pPr algn="ctr">
              <a:defRPr sz="192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0002" y="11534026"/>
            <a:ext cx="24840010" cy="5301888"/>
          </a:xfrm>
        </p:spPr>
        <p:txBody>
          <a:bodyPr/>
          <a:lstStyle>
            <a:lvl1pPr marL="0" indent="0" algn="ctr">
              <a:buNone/>
              <a:defRPr sz="7685"/>
            </a:lvl1pPr>
            <a:lvl2pPr marL="1464000" indent="0" algn="ctr">
              <a:buNone/>
              <a:defRPr sz="6404"/>
            </a:lvl2pPr>
            <a:lvl3pPr marL="2928000" indent="0" algn="ctr">
              <a:buNone/>
              <a:defRPr sz="5764"/>
            </a:lvl3pPr>
            <a:lvl4pPr marL="4392000" indent="0" algn="ctr">
              <a:buNone/>
              <a:defRPr sz="5123"/>
            </a:lvl4pPr>
            <a:lvl5pPr marL="5856000" indent="0" algn="ctr">
              <a:buNone/>
              <a:defRPr sz="5123"/>
            </a:lvl5pPr>
            <a:lvl6pPr marL="7320001" indent="0" algn="ctr">
              <a:buNone/>
              <a:defRPr sz="5123"/>
            </a:lvl6pPr>
            <a:lvl7pPr marL="8784001" indent="0" algn="ctr">
              <a:buNone/>
              <a:defRPr sz="5123"/>
            </a:lvl7pPr>
            <a:lvl8pPr marL="10248001" indent="0" algn="ctr">
              <a:buNone/>
              <a:defRPr sz="5123"/>
            </a:lvl8pPr>
            <a:lvl9pPr marL="11712001" indent="0" algn="ctr">
              <a:buNone/>
              <a:defRPr sz="51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01511" y="1169161"/>
            <a:ext cx="7141503" cy="1860999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7003" y="1169161"/>
            <a:ext cx="21010508" cy="186099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0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1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753" y="5474728"/>
            <a:ext cx="28566011" cy="9134702"/>
          </a:xfrm>
        </p:spPr>
        <p:txBody>
          <a:bodyPr anchor="b"/>
          <a:lstStyle>
            <a:lvl1pPr>
              <a:defRPr sz="192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753" y="14695848"/>
            <a:ext cx="28566011" cy="4803724"/>
          </a:xfrm>
        </p:spPr>
        <p:txBody>
          <a:bodyPr/>
          <a:lstStyle>
            <a:lvl1pPr marL="0" indent="0">
              <a:buNone/>
              <a:defRPr sz="7685">
                <a:solidFill>
                  <a:schemeClr val="tx1"/>
                </a:solidFill>
              </a:defRPr>
            </a:lvl1pPr>
            <a:lvl2pPr marL="1464000" indent="0">
              <a:buNone/>
              <a:defRPr sz="6404">
                <a:solidFill>
                  <a:schemeClr val="tx1">
                    <a:tint val="75000"/>
                  </a:schemeClr>
                </a:solidFill>
              </a:defRPr>
            </a:lvl2pPr>
            <a:lvl3pPr marL="2928000" indent="0">
              <a:buNone/>
              <a:defRPr sz="5764">
                <a:solidFill>
                  <a:schemeClr val="tx1">
                    <a:tint val="75000"/>
                  </a:schemeClr>
                </a:solidFill>
              </a:defRPr>
            </a:lvl3pPr>
            <a:lvl4pPr marL="4392000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4pPr>
            <a:lvl5pPr marL="5856000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5pPr>
            <a:lvl6pPr marL="7320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6pPr>
            <a:lvl7pPr marL="8784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7pPr>
            <a:lvl8pPr marL="10248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8pPr>
            <a:lvl9pPr marL="11712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5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7001" y="5845804"/>
            <a:ext cx="14076006" cy="1393334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67006" y="5845804"/>
            <a:ext cx="14076006" cy="1393334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315" y="1169166"/>
            <a:ext cx="28566011" cy="4244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318" y="5383224"/>
            <a:ext cx="14011316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318" y="8021459"/>
            <a:ext cx="14011316" cy="117983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67009" y="5383224"/>
            <a:ext cx="14080319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67009" y="8021459"/>
            <a:ext cx="14080319" cy="117983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315" y="1463992"/>
            <a:ext cx="10682066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0319" y="3161822"/>
            <a:ext cx="16767007" cy="15605754"/>
          </a:xfrm>
        </p:spPr>
        <p:txBody>
          <a:bodyPr/>
          <a:lstStyle>
            <a:lvl1pPr>
              <a:defRPr sz="10247"/>
            </a:lvl1pPr>
            <a:lvl2pPr>
              <a:defRPr sz="8966"/>
            </a:lvl2pPr>
            <a:lvl3pPr>
              <a:defRPr sz="7685"/>
            </a:lvl3pPr>
            <a:lvl4pPr>
              <a:defRPr sz="6404"/>
            </a:lvl4pPr>
            <a:lvl5pPr>
              <a:defRPr sz="6404"/>
            </a:lvl5pPr>
            <a:lvl6pPr>
              <a:defRPr sz="6404"/>
            </a:lvl6pPr>
            <a:lvl7pPr>
              <a:defRPr sz="6404"/>
            </a:lvl7pPr>
            <a:lvl8pPr>
              <a:defRPr sz="6404"/>
            </a:lvl8pPr>
            <a:lvl9pPr>
              <a:defRPr sz="640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1315" y="6587966"/>
            <a:ext cx="10682066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315" y="1463992"/>
            <a:ext cx="10682066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80319" y="3161822"/>
            <a:ext cx="16767007" cy="15605754"/>
          </a:xfrm>
        </p:spPr>
        <p:txBody>
          <a:bodyPr anchor="t"/>
          <a:lstStyle>
            <a:lvl1pPr marL="0" indent="0">
              <a:buNone/>
              <a:defRPr sz="10247"/>
            </a:lvl1pPr>
            <a:lvl2pPr marL="1464000" indent="0">
              <a:buNone/>
              <a:defRPr sz="8966"/>
            </a:lvl2pPr>
            <a:lvl3pPr marL="2928000" indent="0">
              <a:buNone/>
              <a:defRPr sz="7685"/>
            </a:lvl3pPr>
            <a:lvl4pPr marL="4392000" indent="0">
              <a:buNone/>
              <a:defRPr sz="6404"/>
            </a:lvl4pPr>
            <a:lvl5pPr marL="5856000" indent="0">
              <a:buNone/>
              <a:defRPr sz="6404"/>
            </a:lvl5pPr>
            <a:lvl6pPr marL="7320001" indent="0">
              <a:buNone/>
              <a:defRPr sz="6404"/>
            </a:lvl6pPr>
            <a:lvl7pPr marL="8784001" indent="0">
              <a:buNone/>
              <a:defRPr sz="6404"/>
            </a:lvl7pPr>
            <a:lvl8pPr marL="10248001" indent="0">
              <a:buNone/>
              <a:defRPr sz="6404"/>
            </a:lvl8pPr>
            <a:lvl9pPr marL="11712001" indent="0">
              <a:buNone/>
              <a:defRPr sz="640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1315" y="6587966"/>
            <a:ext cx="10682066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7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7001" y="1169166"/>
            <a:ext cx="28566011" cy="424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7001" y="5845804"/>
            <a:ext cx="28566011" cy="1393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77001" y="20353568"/>
            <a:ext cx="7452003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8FF8-AA61-4A47-9B41-C1D8E552626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1005" y="20353568"/>
            <a:ext cx="11178004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91009" y="20353568"/>
            <a:ext cx="7452003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5E6D-0E83-4B14-A5CF-0B4EE749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8000" rtl="0" eaLnBrk="1" latinLnBrk="0" hangingPunct="1">
        <a:lnSpc>
          <a:spcPct val="90000"/>
        </a:lnSpc>
        <a:spcBef>
          <a:spcPct val="0"/>
        </a:spcBef>
        <a:buNone/>
        <a:defRPr sz="140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2000" indent="-732000" algn="l" defTabSz="2928000" rtl="0" eaLnBrk="1" latinLnBrk="0" hangingPunct="1">
        <a:lnSpc>
          <a:spcPct val="90000"/>
        </a:lnSpc>
        <a:spcBef>
          <a:spcPts val="3202"/>
        </a:spcBef>
        <a:buFont typeface="Arial" panose="020B0604020202020204" pitchFamily="34" charset="0"/>
        <a:buChar char="•"/>
        <a:defRPr sz="8966" kern="1200">
          <a:solidFill>
            <a:schemeClr val="tx1"/>
          </a:solidFill>
          <a:latin typeface="+mn-lt"/>
          <a:ea typeface="+mn-ea"/>
          <a:cs typeface="+mn-cs"/>
        </a:defRPr>
      </a:lvl1pPr>
      <a:lvl2pPr marL="2196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7685" kern="1200">
          <a:solidFill>
            <a:schemeClr val="tx1"/>
          </a:solidFill>
          <a:latin typeface="+mn-lt"/>
          <a:ea typeface="+mn-ea"/>
          <a:cs typeface="+mn-cs"/>
        </a:defRPr>
      </a:lvl2pPr>
      <a:lvl3pPr marL="3660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6404" kern="1200">
          <a:solidFill>
            <a:schemeClr val="tx1"/>
          </a:solidFill>
          <a:latin typeface="+mn-lt"/>
          <a:ea typeface="+mn-ea"/>
          <a:cs typeface="+mn-cs"/>
        </a:defRPr>
      </a:lvl3pPr>
      <a:lvl4pPr marL="5124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6588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8052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9516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980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2444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1pPr>
      <a:lvl2pPr marL="1464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2pPr>
      <a:lvl3pPr marL="2928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3pPr>
      <a:lvl4pPr marL="4392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5856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7320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8784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248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1712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tif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lotting — Scipy lecture notes">
            <a:extLst>
              <a:ext uri="{FF2B5EF4-FFF2-40B4-BE49-F238E27FC236}">
                <a16:creationId xmlns:a16="http://schemas.microsoft.com/office/drawing/2014/main" id="{58ADB5CD-63D3-44BD-AE48-DE8563BB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275" y="17162432"/>
            <a:ext cx="6065638" cy="454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9B5C3C-C5AC-4EDA-8098-BD37666AA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19" y="5488433"/>
            <a:ext cx="9849800" cy="65340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7323DD-9AFE-4C5C-BA92-FA9720FD7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3" y="13872823"/>
            <a:ext cx="3022865" cy="1582492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D65A7F-76C4-4907-B929-53A1DC520034}"/>
              </a:ext>
            </a:extLst>
          </p:cNvPr>
          <p:cNvCxnSpPr>
            <a:cxnSpLocks/>
          </p:cNvCxnSpPr>
          <p:nvPr/>
        </p:nvCxnSpPr>
        <p:spPr>
          <a:xfrm>
            <a:off x="3716695" y="11477625"/>
            <a:ext cx="0" cy="1074168"/>
          </a:xfrm>
          <a:prstGeom prst="line">
            <a:avLst/>
          </a:prstGeom>
          <a:ln w="53975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1024px-MySQL">
            <a:extLst>
              <a:ext uri="{FF2B5EF4-FFF2-40B4-BE49-F238E27FC236}">
                <a16:creationId xmlns:a16="http://schemas.microsoft.com/office/drawing/2014/main" id="{D481E31B-7592-4DA2-B34B-72446195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45" y="13551548"/>
            <a:ext cx="3725179" cy="19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그림 2068">
            <a:extLst>
              <a:ext uri="{FF2B5EF4-FFF2-40B4-BE49-F238E27FC236}">
                <a16:creationId xmlns:a16="http://schemas.microsoft.com/office/drawing/2014/main" id="{10F0A55F-F99F-45D0-8DD1-277A187D0D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6549" r="5736" b="7095"/>
          <a:stretch/>
        </p:blipFill>
        <p:spPr>
          <a:xfrm>
            <a:off x="5789861" y="16523564"/>
            <a:ext cx="2478210" cy="2374036"/>
          </a:xfrm>
          <a:prstGeom prst="rect">
            <a:avLst/>
          </a:prstGeom>
        </p:spPr>
      </p:pic>
      <p:pic>
        <p:nvPicPr>
          <p:cNvPr id="44" name="Picture 14">
            <a:extLst>
              <a:ext uri="{FF2B5EF4-FFF2-40B4-BE49-F238E27FC236}">
                <a16:creationId xmlns:a16="http://schemas.microsoft.com/office/drawing/2014/main" id="{3731607D-41A1-405C-A3DD-90F9C18DB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8"/>
          <a:stretch/>
        </p:blipFill>
        <p:spPr bwMode="auto">
          <a:xfrm>
            <a:off x="16278091" y="12999541"/>
            <a:ext cx="7899842" cy="531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CCB502EE-8E8B-49C4-B58D-6335598D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0366" y="12926357"/>
            <a:ext cx="7899842" cy="541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751DA6-A2CA-4DEE-BE85-7BDB99ECBD79}"/>
                  </a:ext>
                </a:extLst>
              </p:cNvPr>
              <p:cNvSpPr txBox="1"/>
              <p:nvPr/>
            </p:nvSpPr>
            <p:spPr>
              <a:xfrm>
                <a:off x="16589389" y="18213984"/>
                <a:ext cx="8262553" cy="343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b="1" dirty="0">
                    <a:latin typeface="+mn-ea"/>
                  </a:rPr>
                  <a:t>Hypothesis Testing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ea"/>
                  </a:rPr>
                  <a:t>Null Hypothesis (H</a:t>
                </a:r>
                <a:r>
                  <a:rPr lang="en-US" sz="2400" baseline="-25000" dirty="0">
                    <a:latin typeface="+mn-ea"/>
                  </a:rPr>
                  <a:t>0</a:t>
                </a:r>
                <a:r>
                  <a:rPr lang="en-US" sz="2400" dirty="0">
                    <a:latin typeface="+mn-ea"/>
                  </a:rPr>
                  <a:t>): </a:t>
                </a:r>
                <a:r>
                  <a:rPr lang="ko-KR" altLang="en-US" sz="2400" dirty="0">
                    <a:latin typeface="+mn-ea"/>
                  </a:rPr>
                  <a:t>각 동네의 평균 집값은</a:t>
                </a:r>
                <a:r>
                  <a:rPr lang="en-US" altLang="ko-KR" sz="2400" dirty="0">
                    <a:latin typeface="+mn-ea"/>
                  </a:rPr>
                  <a:t> </a:t>
                </a:r>
                <a:r>
                  <a:rPr lang="ko-KR" altLang="en-US" sz="2400" dirty="0">
                    <a:latin typeface="+mn-ea"/>
                  </a:rPr>
                  <a:t>각 동네의 오래된 건물 비율과 관계가 없다</a:t>
                </a:r>
                <a:r>
                  <a:rPr lang="en-US" altLang="ko-KR" sz="2400" dirty="0">
                    <a:latin typeface="+mn-ea"/>
                  </a:rPr>
                  <a:t>. </a:t>
                </a:r>
                <a:r>
                  <a:rPr lang="ko-KR" altLang="en-US" sz="2400" dirty="0">
                    <a:latin typeface="+mn-ea"/>
                  </a:rPr>
                  <a:t> </a:t>
                </a:r>
                <a:endParaRPr lang="en-US" altLang="ko-KR" sz="2400" dirty="0">
                  <a:latin typeface="+mn-ea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ea"/>
                  </a:rPr>
                  <a:t>Alternative Hypothesis (H</a:t>
                </a:r>
                <a:r>
                  <a:rPr lang="en-US" sz="2400" baseline="-25000" dirty="0">
                    <a:latin typeface="+mn-ea"/>
                  </a:rPr>
                  <a:t>a</a:t>
                </a:r>
                <a:r>
                  <a:rPr lang="en-US" sz="2400" dirty="0">
                    <a:latin typeface="+mn-ea"/>
                  </a:rPr>
                  <a:t>): </a:t>
                </a:r>
                <a:r>
                  <a:rPr lang="ko-KR" altLang="en-US" sz="2400" dirty="0">
                    <a:latin typeface="+mn-ea"/>
                  </a:rPr>
                  <a:t>각 동네의 집값은 각 동네의 오래된 건물 비율에 영향을 받는다</a:t>
                </a:r>
                <a:r>
                  <a:rPr lang="en-US" altLang="ko-KR" sz="2400" dirty="0">
                    <a:latin typeface="+mn-ea"/>
                  </a:rPr>
                  <a:t>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>
                    <a:latin typeface="+mn-ea"/>
                  </a:rPr>
                  <a:t>α</a:t>
                </a:r>
                <a:r>
                  <a:rPr lang="en-US" sz="2400" dirty="0">
                    <a:latin typeface="+mn-ea"/>
                  </a:rPr>
                  <a:t> = 0.05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highlight>
                      <a:srgbClr val="FFFF00"/>
                    </a:highlight>
                    <a:latin typeface="+mn-ea"/>
                  </a:rPr>
                  <a:t>P-Value: 1.71e-15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+mn-ea"/>
                  </a:rPr>
                  <a:t> reject H</a:t>
                </a:r>
                <a:r>
                  <a:rPr lang="en-US" sz="2400" b="1" baseline="-25000" dirty="0">
                    <a:solidFill>
                      <a:srgbClr val="FF0000"/>
                    </a:solidFill>
                    <a:latin typeface="+mn-ea"/>
                  </a:rPr>
                  <a:t>0</a:t>
                </a:r>
                <a:r>
                  <a:rPr lang="en-US" sz="2400" b="1" dirty="0">
                    <a:solidFill>
                      <a:srgbClr val="FF0000"/>
                    </a:solidFill>
                    <a:latin typeface="+mn-ea"/>
                  </a:rPr>
                  <a:t>, 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accept H</a:t>
                </a:r>
                <a:r>
                  <a:rPr lang="en-US" altLang="ko-KR" sz="2400" b="1" baseline="-25000" dirty="0">
                    <a:solidFill>
                      <a:srgbClr val="FF0000"/>
                    </a:solidFill>
                    <a:latin typeface="+mn-ea"/>
                  </a:rPr>
                  <a:t>A</a:t>
                </a:r>
                <a:endParaRPr lang="en-US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751DA6-A2CA-4DEE-BE85-7BDB99ECB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389" y="18213984"/>
                <a:ext cx="8262553" cy="3431709"/>
              </a:xfrm>
              <a:prstGeom prst="rect">
                <a:avLst/>
              </a:prstGeom>
              <a:blipFill>
                <a:blip r:embed="rId10"/>
                <a:stretch>
                  <a:fillRect l="-1475" t="-1954" b="-3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9959125-C425-42AF-BE9D-EAAB90D5A65B}"/>
                  </a:ext>
                </a:extLst>
              </p:cNvPr>
              <p:cNvSpPr txBox="1"/>
              <p:nvPr/>
            </p:nvSpPr>
            <p:spPr>
              <a:xfrm>
                <a:off x="24868885" y="18213984"/>
                <a:ext cx="8116565" cy="343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b="1" dirty="0">
                    <a:latin typeface="+mn-ea"/>
                  </a:rPr>
                  <a:t>Hypothesis Testing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ea"/>
                  </a:rPr>
                  <a:t>Null Hypothesis (H</a:t>
                </a:r>
                <a:r>
                  <a:rPr lang="en-US" sz="2400" baseline="-25000" dirty="0">
                    <a:latin typeface="+mn-ea"/>
                  </a:rPr>
                  <a:t>0</a:t>
                </a:r>
                <a:r>
                  <a:rPr lang="en-US" sz="2400" dirty="0">
                    <a:latin typeface="+mn-ea"/>
                  </a:rPr>
                  <a:t>):</a:t>
                </a:r>
                <a:r>
                  <a:rPr lang="en-US" altLang="ko-KR" sz="2400" dirty="0">
                    <a:latin typeface="+mn-ea"/>
                  </a:rPr>
                  <a:t> </a:t>
                </a:r>
                <a:r>
                  <a:rPr lang="ko-KR" altLang="en-US" sz="2400" dirty="0">
                    <a:latin typeface="+mn-ea"/>
                  </a:rPr>
                  <a:t>각 동네의 질소산화물의 농도는 각 동네의 </a:t>
                </a:r>
                <a:r>
                  <a:rPr lang="ko-KR" altLang="en-US" sz="2400" dirty="0" err="1">
                    <a:latin typeface="+mn-ea"/>
                  </a:rPr>
                  <a:t>비대면</a:t>
                </a:r>
                <a:r>
                  <a:rPr lang="ko-KR" altLang="en-US" sz="2400" dirty="0">
                    <a:latin typeface="+mn-ea"/>
                  </a:rPr>
                  <a:t> 거래의 비율과 관련이 없다</a:t>
                </a:r>
                <a:r>
                  <a:rPr lang="en-US" altLang="ko-KR" sz="2400" dirty="0">
                    <a:latin typeface="+mn-ea"/>
                  </a:rPr>
                  <a:t>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ea"/>
                  </a:rPr>
                  <a:t>Alternative Hypothesis (H</a:t>
                </a:r>
                <a:r>
                  <a:rPr lang="en-US" sz="2400" baseline="-25000" dirty="0">
                    <a:latin typeface="+mn-ea"/>
                  </a:rPr>
                  <a:t>a</a:t>
                </a:r>
                <a:r>
                  <a:rPr lang="en-US" sz="2400" dirty="0">
                    <a:latin typeface="+mn-ea"/>
                  </a:rPr>
                  <a:t>): </a:t>
                </a:r>
                <a:r>
                  <a:rPr lang="ko-KR" altLang="en-US" sz="2400" dirty="0">
                    <a:latin typeface="+mn-ea"/>
                  </a:rPr>
                  <a:t>각 동네의 질소산화물의 농도는 각 동네의 </a:t>
                </a:r>
                <a:r>
                  <a:rPr lang="ko-KR" altLang="en-US" sz="2400" dirty="0" err="1">
                    <a:latin typeface="+mn-ea"/>
                  </a:rPr>
                  <a:t>비대면</a:t>
                </a:r>
                <a:r>
                  <a:rPr lang="ko-KR" altLang="en-US" sz="2400" dirty="0">
                    <a:latin typeface="+mn-ea"/>
                  </a:rPr>
                  <a:t> 거래 비율에 영향을 준다</a:t>
                </a:r>
                <a:r>
                  <a:rPr lang="en-US" altLang="ko-KR" sz="2400" dirty="0">
                    <a:latin typeface="+mn-ea"/>
                  </a:rPr>
                  <a:t>. </a:t>
                </a:r>
                <a:r>
                  <a:rPr lang="en-US" sz="2400" dirty="0">
                    <a:latin typeface="+mn-ea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>
                    <a:latin typeface="+mn-ea"/>
                  </a:rPr>
                  <a:t>Α</a:t>
                </a:r>
                <a:r>
                  <a:rPr lang="en-US" sz="2400" dirty="0">
                    <a:latin typeface="+mn-ea"/>
                  </a:rPr>
                  <a:t> = 0.05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highlight>
                      <a:srgbClr val="FFFF00"/>
                    </a:highlight>
                    <a:latin typeface="+mn-ea"/>
                  </a:rPr>
                  <a:t>P-Value:  7.91e-98</a:t>
                </a:r>
                <a:endParaRPr lang="en-US" sz="2400" b="1" i="1" dirty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+mn-ea"/>
                  </a:rPr>
                  <a:t> reject H</a:t>
                </a:r>
                <a:r>
                  <a:rPr lang="en-US" sz="2400" b="1" baseline="-25000" dirty="0">
                    <a:solidFill>
                      <a:srgbClr val="FF0000"/>
                    </a:solidFill>
                    <a:latin typeface="+mn-ea"/>
                  </a:rPr>
                  <a:t>0</a:t>
                </a:r>
                <a:r>
                  <a:rPr lang="en-US" sz="2400" b="1" dirty="0">
                    <a:solidFill>
                      <a:srgbClr val="FF0000"/>
                    </a:solidFill>
                    <a:latin typeface="+mn-ea"/>
                  </a:rPr>
                  <a:t>, 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accept H</a:t>
                </a:r>
                <a:r>
                  <a:rPr lang="en-US" altLang="ko-KR" sz="2400" b="1" baseline="-25000" dirty="0">
                    <a:solidFill>
                      <a:srgbClr val="FF0000"/>
                    </a:solidFill>
                    <a:latin typeface="+mn-ea"/>
                  </a:rPr>
                  <a:t>A</a:t>
                </a:r>
                <a:endParaRPr lang="en-US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9959125-C425-42AF-BE9D-EAAB90D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885" y="18213984"/>
                <a:ext cx="8116565" cy="3431709"/>
              </a:xfrm>
              <a:prstGeom prst="rect">
                <a:avLst/>
              </a:prstGeom>
              <a:blipFill>
                <a:blip r:embed="rId11"/>
                <a:stretch>
                  <a:fillRect l="-1578" t="-1954" b="-3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5EAE856-1E27-405F-8B93-9FFA75DF396A}"/>
              </a:ext>
            </a:extLst>
          </p:cNvPr>
          <p:cNvCxnSpPr>
            <a:cxnSpLocks/>
          </p:cNvCxnSpPr>
          <p:nvPr/>
        </p:nvCxnSpPr>
        <p:spPr>
          <a:xfrm>
            <a:off x="7035800" y="8467406"/>
            <a:ext cx="3801495" cy="0"/>
          </a:xfrm>
          <a:prstGeom prst="line">
            <a:avLst/>
          </a:prstGeom>
          <a:ln w="53975">
            <a:solidFill>
              <a:srgbClr val="3116F6"/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5A1BBE9-17FB-4DCC-92DC-4A2B7915ABF6}"/>
              </a:ext>
            </a:extLst>
          </p:cNvPr>
          <p:cNvCxnSpPr>
            <a:cxnSpLocks/>
          </p:cNvCxnSpPr>
          <p:nvPr/>
        </p:nvCxnSpPr>
        <p:spPr>
          <a:xfrm flipV="1">
            <a:off x="5733132" y="4818388"/>
            <a:ext cx="0" cy="1582414"/>
          </a:xfrm>
          <a:prstGeom prst="line">
            <a:avLst/>
          </a:prstGeom>
          <a:ln w="53975">
            <a:solidFill>
              <a:srgbClr val="FF0000"/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B69911B-63C3-4E28-B70E-EFA5F9E59D9E}"/>
              </a:ext>
            </a:extLst>
          </p:cNvPr>
          <p:cNvSpPr/>
          <p:nvPr/>
        </p:nvSpPr>
        <p:spPr>
          <a:xfrm>
            <a:off x="169195" y="12551793"/>
            <a:ext cx="15975960" cy="9243687"/>
          </a:xfrm>
          <a:prstGeom prst="roundRect">
            <a:avLst>
              <a:gd name="adj" fmla="val 4482"/>
            </a:avLst>
          </a:prstGeom>
          <a:noFill/>
          <a:ln w="539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6438340-4C08-4397-9815-CC23A5A00F2A}"/>
              </a:ext>
            </a:extLst>
          </p:cNvPr>
          <p:cNvSpPr/>
          <p:nvPr/>
        </p:nvSpPr>
        <p:spPr>
          <a:xfrm>
            <a:off x="16278091" y="12535590"/>
            <a:ext cx="16707359" cy="9259890"/>
          </a:xfrm>
          <a:prstGeom prst="roundRect">
            <a:avLst>
              <a:gd name="adj" fmla="val 3528"/>
            </a:avLst>
          </a:prstGeom>
          <a:noFill/>
          <a:ln w="539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778975B-BA54-411A-BEA8-70AF41CBEB2B}"/>
              </a:ext>
            </a:extLst>
          </p:cNvPr>
          <p:cNvCxnSpPr>
            <a:cxnSpLocks/>
          </p:cNvCxnSpPr>
          <p:nvPr/>
        </p:nvCxnSpPr>
        <p:spPr>
          <a:xfrm>
            <a:off x="17982136" y="12307401"/>
            <a:ext cx="0" cy="228189"/>
          </a:xfrm>
          <a:prstGeom prst="line">
            <a:avLst/>
          </a:prstGeom>
          <a:ln w="53975">
            <a:solidFill>
              <a:schemeClr val="bg2">
                <a:lumMod val="75000"/>
              </a:schemeClr>
            </a:solidFill>
            <a:prstDash val="solid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E406535-60EF-49D0-9BB1-6653239C89A0}"/>
              </a:ext>
            </a:extLst>
          </p:cNvPr>
          <p:cNvCxnSpPr>
            <a:cxnSpLocks/>
          </p:cNvCxnSpPr>
          <p:nvPr/>
        </p:nvCxnSpPr>
        <p:spPr>
          <a:xfrm>
            <a:off x="8169080" y="9888928"/>
            <a:ext cx="2193325" cy="0"/>
          </a:xfrm>
          <a:prstGeom prst="line">
            <a:avLst/>
          </a:prstGeom>
          <a:ln w="53975">
            <a:solidFill>
              <a:schemeClr val="bg2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72774A6-2227-4D7D-A9E8-B60BD1067324}"/>
              </a:ext>
            </a:extLst>
          </p:cNvPr>
          <p:cNvCxnSpPr>
            <a:cxnSpLocks/>
          </p:cNvCxnSpPr>
          <p:nvPr/>
        </p:nvCxnSpPr>
        <p:spPr>
          <a:xfrm>
            <a:off x="10302875" y="12277933"/>
            <a:ext cx="7704000" cy="29468"/>
          </a:xfrm>
          <a:prstGeom prst="line">
            <a:avLst/>
          </a:prstGeom>
          <a:ln w="539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52E943C8-86F9-4F36-A447-99B1F41B2DEA}"/>
              </a:ext>
            </a:extLst>
          </p:cNvPr>
          <p:cNvSpPr/>
          <p:nvPr/>
        </p:nvSpPr>
        <p:spPr>
          <a:xfrm>
            <a:off x="10837294" y="5010246"/>
            <a:ext cx="22148155" cy="7148890"/>
          </a:xfrm>
          <a:prstGeom prst="roundRect">
            <a:avLst>
              <a:gd name="adj" fmla="val 4159"/>
            </a:avLst>
          </a:prstGeom>
          <a:noFill/>
          <a:ln w="53975">
            <a:solidFill>
              <a:srgbClr val="3116F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40772E38-4AB2-49C2-84C6-0D45AF3D63D0}"/>
              </a:ext>
            </a:extLst>
          </p:cNvPr>
          <p:cNvSpPr/>
          <p:nvPr/>
        </p:nvSpPr>
        <p:spPr>
          <a:xfrm>
            <a:off x="169195" y="164407"/>
            <a:ext cx="32816253" cy="4653981"/>
          </a:xfrm>
          <a:prstGeom prst="roundRect">
            <a:avLst>
              <a:gd name="adj" fmla="val 5758"/>
            </a:avLst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E8E1989C-9C28-4485-8AB2-295892431D9E}"/>
              </a:ext>
            </a:extLst>
          </p:cNvPr>
          <p:cNvCxnSpPr>
            <a:cxnSpLocks/>
          </p:cNvCxnSpPr>
          <p:nvPr/>
        </p:nvCxnSpPr>
        <p:spPr>
          <a:xfrm>
            <a:off x="24810637" y="12725400"/>
            <a:ext cx="0" cy="8858737"/>
          </a:xfrm>
          <a:prstGeom prst="line">
            <a:avLst/>
          </a:prstGeom>
          <a:ln w="19050">
            <a:solidFill>
              <a:srgbClr val="7F7A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B2A7805-3AEB-43B3-8A75-D205B2B88C3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7110" r="10966" b="1385"/>
          <a:stretch/>
        </p:blipFill>
        <p:spPr>
          <a:xfrm>
            <a:off x="9836307" y="13043617"/>
            <a:ext cx="5561286" cy="4188983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D850371-5D0A-4904-B3F1-69E951F3CB52}"/>
              </a:ext>
            </a:extLst>
          </p:cNvPr>
          <p:cNvSpPr/>
          <p:nvPr/>
        </p:nvSpPr>
        <p:spPr>
          <a:xfrm>
            <a:off x="11099630" y="8927858"/>
            <a:ext cx="3034640" cy="2704962"/>
          </a:xfrm>
          <a:prstGeom prst="roundRect">
            <a:avLst>
              <a:gd name="adj" fmla="val 728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+mj-ea"/>
                <a:ea typeface="+mj-ea"/>
              </a:rPr>
              <a:t>비지도학습</a:t>
            </a:r>
            <a:br>
              <a:rPr lang="en-US" altLang="ko-KR" sz="32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(Unsupervised Learning)</a:t>
            </a:r>
            <a:endParaRPr 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0968E9F-78B6-437F-8F6F-F666BCA46A0B}"/>
              </a:ext>
            </a:extLst>
          </p:cNvPr>
          <p:cNvSpPr/>
          <p:nvPr/>
        </p:nvSpPr>
        <p:spPr>
          <a:xfrm>
            <a:off x="14284155" y="5234770"/>
            <a:ext cx="3034640" cy="2544806"/>
          </a:xfrm>
          <a:prstGeom prst="roundRect">
            <a:avLst>
              <a:gd name="adj" fmla="val 640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회귀 추정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ea"/>
                <a:ea typeface="+mj-ea"/>
              </a:rPr>
              <a:t>(Regression)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29935ED-A00A-409E-A576-C9913B625590}"/>
              </a:ext>
            </a:extLst>
          </p:cNvPr>
          <p:cNvSpPr/>
          <p:nvPr/>
        </p:nvSpPr>
        <p:spPr>
          <a:xfrm>
            <a:off x="14284155" y="7979814"/>
            <a:ext cx="3034640" cy="7478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분류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ea"/>
                <a:ea typeface="+mj-ea"/>
              </a:rPr>
              <a:t>(Classification)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000A3A7-D822-4525-BFC2-2D3122A983EF}"/>
              </a:ext>
            </a:extLst>
          </p:cNvPr>
          <p:cNvSpPr/>
          <p:nvPr/>
        </p:nvSpPr>
        <p:spPr>
          <a:xfrm>
            <a:off x="14284155" y="8927858"/>
            <a:ext cx="3034640" cy="7528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군집화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ea"/>
                <a:ea typeface="+mj-ea"/>
              </a:rPr>
              <a:t>(Clustering)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ACCC715-9889-4DB9-8E97-9ECC7182B706}"/>
              </a:ext>
            </a:extLst>
          </p:cNvPr>
          <p:cNvSpPr/>
          <p:nvPr/>
        </p:nvSpPr>
        <p:spPr>
          <a:xfrm>
            <a:off x="14284155" y="9903919"/>
            <a:ext cx="3034640" cy="7528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차원 축소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ea"/>
                <a:ea typeface="+mj-ea"/>
              </a:rPr>
              <a:t>(Dimension Reduction)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5ECB670-86D8-4645-A925-64CD7693DC04}"/>
              </a:ext>
            </a:extLst>
          </p:cNvPr>
          <p:cNvSpPr/>
          <p:nvPr/>
        </p:nvSpPr>
        <p:spPr>
          <a:xfrm>
            <a:off x="14284155" y="10879979"/>
            <a:ext cx="3034640" cy="7528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이상 탐지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ea"/>
                <a:ea typeface="+mj-ea"/>
              </a:rPr>
              <a:t>(Anomaly Detection)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7841B6E-31D9-436E-AA2D-DE864BE584EB}"/>
              </a:ext>
            </a:extLst>
          </p:cNvPr>
          <p:cNvSpPr/>
          <p:nvPr/>
        </p:nvSpPr>
        <p:spPr>
          <a:xfrm>
            <a:off x="11099630" y="5234768"/>
            <a:ext cx="3034640" cy="3492851"/>
          </a:xfrm>
          <a:prstGeom prst="roundRect">
            <a:avLst>
              <a:gd name="adj" fmla="val 793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+mj-ea"/>
                <a:ea typeface="+mj-ea"/>
              </a:rPr>
              <a:t>지도학습</a:t>
            </a:r>
            <a:br>
              <a:rPr lang="en-US" altLang="ko-KR" sz="32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(Supervised Learning)</a:t>
            </a:r>
            <a:endParaRPr 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B69DF47-CC6B-488E-B90C-FC9D0E12EA76}"/>
                  </a:ext>
                </a:extLst>
              </p:cNvPr>
              <p:cNvSpPr/>
              <p:nvPr/>
            </p:nvSpPr>
            <p:spPr>
              <a:xfrm>
                <a:off x="17468680" y="5234768"/>
                <a:ext cx="8782220" cy="743871"/>
              </a:xfrm>
              <a:prstGeom prst="roundRect">
                <a:avLst/>
              </a:prstGeom>
              <a:solidFill>
                <a:srgbClr val="DEEBF7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단순 선형 회귀</a:t>
                </a:r>
                <a:r>
                  <a:rPr lang="en-US" altLang="ko-KR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:</a:t>
                </a:r>
                <a:r>
                  <a:rPr lang="ko-KR" altLang="en-US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𝑦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1 </m:t>
                        </m:r>
                      </m:sub>
                    </m:sSub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𝑥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+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𝑏</m:t>
                    </m:r>
                  </m:oMath>
                </a14:m>
                <a:endParaRPr lang="en-US" sz="23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B69DF47-CC6B-488E-B90C-FC9D0E12E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8680" y="5234768"/>
                <a:ext cx="8782220" cy="743871"/>
              </a:xfrm>
              <a:prstGeom prst="roundRect">
                <a:avLst/>
              </a:prstGeom>
              <a:blipFill>
                <a:blip r:embed="rId13"/>
                <a:stretch>
                  <a:fillRect l="-55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84025F50-EEC1-456A-8356-0C441F79E534}"/>
                  </a:ext>
                </a:extLst>
              </p:cNvPr>
              <p:cNvSpPr/>
              <p:nvPr/>
            </p:nvSpPr>
            <p:spPr>
              <a:xfrm>
                <a:off x="17468680" y="6133270"/>
                <a:ext cx="8782220" cy="743871"/>
              </a:xfrm>
              <a:prstGeom prst="roundRect">
                <a:avLst/>
              </a:prstGeom>
              <a:solidFill>
                <a:srgbClr val="DEEBF7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다중 선형 회귀</a:t>
                </a:r>
                <a:r>
                  <a:rPr lang="en-US" altLang="ko-KR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:</a:t>
                </a:r>
                <a:r>
                  <a:rPr lang="ko-KR" altLang="en-US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𝑦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3</m:t>
                        </m:r>
                      </m:sub>
                    </m:sSub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+…+</m:t>
                    </m:r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𝑛</m:t>
                        </m:r>
                      </m:sub>
                    </m:sSub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+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𝑏</m:t>
                    </m:r>
                  </m:oMath>
                </a14:m>
                <a:endParaRPr lang="en-US" sz="23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84025F50-EEC1-456A-8356-0C441F79E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8680" y="6133270"/>
                <a:ext cx="8782220" cy="743871"/>
              </a:xfrm>
              <a:prstGeom prst="roundRect">
                <a:avLst/>
              </a:prstGeom>
              <a:blipFill>
                <a:blip r:embed="rId14"/>
                <a:stretch>
                  <a:fillRect l="-55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50BDC74D-4DB6-44F2-9D81-A096B9789B80}"/>
                  </a:ext>
                </a:extLst>
              </p:cNvPr>
              <p:cNvSpPr/>
              <p:nvPr/>
            </p:nvSpPr>
            <p:spPr>
              <a:xfrm>
                <a:off x="17468680" y="7031772"/>
                <a:ext cx="8782220" cy="747805"/>
              </a:xfrm>
              <a:prstGeom prst="roundRect">
                <a:avLst/>
              </a:prstGeom>
              <a:solidFill>
                <a:srgbClr val="DEEBF7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비선형회귀</a:t>
                </a:r>
                <a:r>
                  <a:rPr lang="en-US" altLang="ko-KR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:</a:t>
                </a:r>
                <a:r>
                  <a:rPr lang="ko-KR" altLang="en-US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𝑦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ko-KR" sz="235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ko-KR" sz="235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SupPr>
                      <m:e>
                        <m:r>
                          <a:rPr lang="en-US" altLang="ko-KR" sz="235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2</m:t>
                        </m:r>
                      </m:sub>
                      <m:sup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2</m:t>
                        </m:r>
                      </m:sup>
                    </m:sSubSup>
                    <m:r>
                      <a:rPr lang="en-US" altLang="ko-KR" sz="2350" i="1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ko-KR" sz="235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sz="235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SupPr>
                      <m:e>
                        <m:r>
                          <a:rPr lang="en-US" altLang="ko-KR" sz="235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3</m:t>
                        </m:r>
                      </m:sub>
                      <m:sup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3</m:t>
                        </m:r>
                      </m:sup>
                    </m:sSubSup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4</m:t>
                        </m:r>
                      </m:sub>
                    </m:sSub>
                    <m:func>
                      <m:func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350" b="0" i="0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2350" b="0" i="1" smtClean="0">
                                <a:solidFill>
                                  <a:schemeClr val="tx1"/>
                                </a:solidFill>
                                <a:latin typeface="+mj-ea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ko-KR" sz="2350" b="0" i="1" smtClean="0">
                                <a:solidFill>
                                  <a:schemeClr val="tx1"/>
                                </a:solidFill>
                                <a:latin typeface="+mj-ea"/>
                                <a:ea typeface="+mj-ea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𝑒</m:t>
                        </m:r>
                      </m:e>
                      <m:sup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𝑥</m:t>
                        </m:r>
                      </m:sup>
                    </m:sSup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+…+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𝑏</m:t>
                    </m:r>
                  </m:oMath>
                </a14:m>
                <a:endParaRPr lang="en-US" sz="23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50BDC74D-4DB6-44F2-9D81-A096B9789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8680" y="7031772"/>
                <a:ext cx="8782220" cy="747805"/>
              </a:xfrm>
              <a:prstGeom prst="roundRect">
                <a:avLst/>
              </a:prstGeom>
              <a:blipFill>
                <a:blip r:embed="rId15"/>
                <a:stretch>
                  <a:fillRect l="-55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F7827461-4EA8-42A9-9910-1F3EF30D513E}"/>
                  </a:ext>
                </a:extLst>
              </p:cNvPr>
              <p:cNvSpPr/>
              <p:nvPr/>
            </p:nvSpPr>
            <p:spPr>
              <a:xfrm>
                <a:off x="17468680" y="7997792"/>
                <a:ext cx="8782220" cy="747805"/>
              </a:xfrm>
              <a:prstGeom prst="roundRect">
                <a:avLst/>
              </a:prstGeom>
              <a:solidFill>
                <a:srgbClr val="DEEBF7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로지스틱 회귀</a:t>
                </a:r>
                <a:r>
                  <a:rPr lang="en-US" altLang="ko-KR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:</a:t>
                </a:r>
                <a:r>
                  <a:rPr lang="ko-KR" altLang="en-US" sz="2350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𝑦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ko-KR" sz="235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350" b="0" i="1" smtClean="0">
                                <a:solidFill>
                                  <a:schemeClr val="tx1"/>
                                </a:solidFill>
                                <a:latin typeface="+mj-ea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2350" b="0" i="1" smtClean="0">
                                <a:solidFill>
                                  <a:schemeClr val="tx1"/>
                                </a:solidFill>
                                <a:latin typeface="+mj-ea"/>
                                <a:ea typeface="+mj-ea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350" b="0" i="1" smtClean="0">
                                <a:solidFill>
                                  <a:schemeClr val="tx1"/>
                                </a:solidFill>
                                <a:latin typeface="+mj-ea"/>
                                <a:ea typeface="+mj-ea"/>
                              </a:rPr>
                              <m:t>−(</m:t>
                            </m:r>
                            <m:r>
                              <a:rPr lang="en-US" altLang="ko-KR" sz="2350" b="0" i="1" smtClean="0">
                                <a:solidFill>
                                  <a:schemeClr val="tx1"/>
                                </a:solidFill>
                                <a:latin typeface="+mj-ea"/>
                                <a:ea typeface="+mj-ea"/>
                              </a:rPr>
                              <m:t>𝑎𝑥</m:t>
                            </m:r>
                            <m:r>
                              <a:rPr lang="en-US" altLang="ko-KR" sz="2350" b="0" i="1" smtClean="0">
                                <a:solidFill>
                                  <a:schemeClr val="tx1"/>
                                </a:solidFill>
                                <a:latin typeface="+mj-ea"/>
                                <a:ea typeface="+mj-ea"/>
                              </a:rPr>
                              <m:t>+</m:t>
                            </m:r>
                            <m:r>
                              <a:rPr lang="en-US" altLang="ko-KR" sz="2350" b="0" i="1" smtClean="0">
                                <a:solidFill>
                                  <a:schemeClr val="tx1"/>
                                </a:solidFill>
                                <a:latin typeface="+mj-ea"/>
                                <a:ea typeface="+mj-ea"/>
                              </a:rPr>
                              <m:t>𝑏</m:t>
                            </m:r>
                            <m:r>
                              <a:rPr lang="en-US" altLang="ko-KR" sz="2350" b="0" i="1" smtClean="0">
                                <a:solidFill>
                                  <a:schemeClr val="tx1"/>
                                </a:solidFill>
                                <a:latin typeface="+mj-ea"/>
                                <a:ea typeface="+mj-ea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;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𝑦𝑒𝑠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𝑜𝑟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𝑛𝑜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,  1 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𝑜𝑟</m:t>
                    </m:r>
                    <m:r>
                      <a:rPr lang="en-US" altLang="ko-KR" sz="2350" b="0" i="1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 0, </m:t>
                    </m:r>
                  </m:oMath>
                </a14:m>
                <a:endParaRPr lang="en-US" sz="23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F7827461-4EA8-42A9-9910-1F3EF30D5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8680" y="7997792"/>
                <a:ext cx="8782220" cy="747805"/>
              </a:xfrm>
              <a:prstGeom prst="roundRect">
                <a:avLst/>
              </a:prstGeom>
              <a:blipFill>
                <a:blip r:embed="rId16"/>
                <a:stretch>
                  <a:fillRect l="-55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FB4841E-160B-4841-9E27-38C54528B303}"/>
              </a:ext>
            </a:extLst>
          </p:cNvPr>
          <p:cNvSpPr/>
          <p:nvPr/>
        </p:nvSpPr>
        <p:spPr>
          <a:xfrm>
            <a:off x="17468680" y="8932897"/>
            <a:ext cx="5377490" cy="7478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>
                <a:solidFill>
                  <a:schemeClr val="tx1"/>
                </a:solidFill>
                <a:latin typeface="+mj-ea"/>
                <a:ea typeface="+mj-ea"/>
              </a:rPr>
              <a:t>K-means </a:t>
            </a:r>
            <a:r>
              <a:rPr lang="ko-KR" altLang="en-US" sz="2350" dirty="0">
                <a:solidFill>
                  <a:schemeClr val="tx1"/>
                </a:solidFill>
                <a:latin typeface="+mj-ea"/>
                <a:ea typeface="+mj-ea"/>
              </a:rPr>
              <a:t>알고리즘</a:t>
            </a:r>
            <a:r>
              <a:rPr lang="en-US" altLang="ko-KR" sz="235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sz="23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2847D03-90C2-4049-B8EC-43A9F13EA446}"/>
              </a:ext>
            </a:extLst>
          </p:cNvPr>
          <p:cNvSpPr/>
          <p:nvPr/>
        </p:nvSpPr>
        <p:spPr>
          <a:xfrm>
            <a:off x="17468680" y="9893627"/>
            <a:ext cx="5375019" cy="7478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>
                <a:solidFill>
                  <a:schemeClr val="tx1"/>
                </a:solidFill>
                <a:latin typeface="+mj-ea"/>
                <a:ea typeface="+mj-ea"/>
              </a:rPr>
              <a:t>Principal Component Analysis (PCA) 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BCF3F58-B3D5-4921-9E3C-F1CC3E67F46C}"/>
              </a:ext>
            </a:extLst>
          </p:cNvPr>
          <p:cNvSpPr/>
          <p:nvPr/>
        </p:nvSpPr>
        <p:spPr>
          <a:xfrm>
            <a:off x="17468680" y="10885015"/>
            <a:ext cx="5420349" cy="7478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>
                <a:solidFill>
                  <a:schemeClr val="tx1"/>
                </a:solidFill>
                <a:latin typeface="+mj-ea"/>
                <a:ea typeface="+mj-ea"/>
              </a:rPr>
              <a:t>Multivariate Gaussian Distribution </a:t>
            </a:r>
          </a:p>
        </p:txBody>
      </p:sp>
      <p:pic>
        <p:nvPicPr>
          <p:cNvPr id="1034" name="Picture 10" descr="PCA example: 1D projection of 2D points in the original space | Download  Scientific Diagram">
            <a:extLst>
              <a:ext uri="{FF2B5EF4-FFF2-40B4-BE49-F238E27FC236}">
                <a16:creationId xmlns:a16="http://schemas.microsoft.com/office/drawing/2014/main" id="{7928862F-DAF0-42CE-A437-AEC91617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412" y="9188978"/>
            <a:ext cx="2935617" cy="27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82C654-E123-497C-A3D8-1EFBC11DA150}"/>
              </a:ext>
            </a:extLst>
          </p:cNvPr>
          <p:cNvSpPr/>
          <p:nvPr/>
        </p:nvSpPr>
        <p:spPr>
          <a:xfrm>
            <a:off x="26836875" y="5308285"/>
            <a:ext cx="5976309" cy="294201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44AC38-E18A-4FA4-B6C6-EAE2066971E2}"/>
              </a:ext>
            </a:extLst>
          </p:cNvPr>
          <p:cNvSpPr/>
          <p:nvPr/>
        </p:nvSpPr>
        <p:spPr>
          <a:xfrm>
            <a:off x="25279763" y="8955684"/>
            <a:ext cx="3371438" cy="294201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76482E-C06F-4363-81D8-E0CCF1589B7E}"/>
              </a:ext>
            </a:extLst>
          </p:cNvPr>
          <p:cNvSpPr/>
          <p:nvPr/>
        </p:nvSpPr>
        <p:spPr>
          <a:xfrm>
            <a:off x="29134798" y="8955684"/>
            <a:ext cx="3659187" cy="294201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6F7B15-0AA9-483F-BBC9-C41A50AA21C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6094" b="2553"/>
          <a:stretch/>
        </p:blipFill>
        <p:spPr>
          <a:xfrm>
            <a:off x="29211639" y="9195075"/>
            <a:ext cx="3505504" cy="26286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4790CD-42D7-4710-BF13-9774C2467963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6441" r="6453"/>
          <a:stretch/>
        </p:blipFill>
        <p:spPr>
          <a:xfrm>
            <a:off x="26942234" y="5515079"/>
            <a:ext cx="5811463" cy="2692222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224B0AC-0680-4CF8-879F-3609E45760E3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22846170" y="9306800"/>
            <a:ext cx="2239658" cy="8644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3A7DDCD-D1B7-41C4-8AD1-AD376042EA20}"/>
              </a:ext>
            </a:extLst>
          </p:cNvPr>
          <p:cNvCxnSpPr>
            <a:cxnSpLocks/>
          </p:cNvCxnSpPr>
          <p:nvPr/>
        </p:nvCxnSpPr>
        <p:spPr>
          <a:xfrm flipV="1">
            <a:off x="25066625" y="8820150"/>
            <a:ext cx="0" cy="495294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86A010B-2821-4689-B568-9032DA21B52B}"/>
              </a:ext>
            </a:extLst>
          </p:cNvPr>
          <p:cNvCxnSpPr>
            <a:cxnSpLocks/>
          </p:cNvCxnSpPr>
          <p:nvPr/>
        </p:nvCxnSpPr>
        <p:spPr>
          <a:xfrm>
            <a:off x="25047575" y="8820150"/>
            <a:ext cx="17893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FCEB722-9C28-4AA3-BD8F-CE4A206C08E5}"/>
              </a:ext>
            </a:extLst>
          </p:cNvPr>
          <p:cNvCxnSpPr>
            <a:cxnSpLocks/>
          </p:cNvCxnSpPr>
          <p:nvPr/>
        </p:nvCxnSpPr>
        <p:spPr>
          <a:xfrm flipV="1">
            <a:off x="26833065" y="5308285"/>
            <a:ext cx="3810" cy="352036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F629D78-BC86-486F-A0DA-48B8878479B9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2843699" y="10267530"/>
            <a:ext cx="2436064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62133AF-7CFB-43A1-BD80-68449CF1019C}"/>
              </a:ext>
            </a:extLst>
          </p:cNvPr>
          <p:cNvCxnSpPr>
            <a:cxnSpLocks/>
          </p:cNvCxnSpPr>
          <p:nvPr/>
        </p:nvCxnSpPr>
        <p:spPr>
          <a:xfrm flipV="1">
            <a:off x="25277292" y="8955684"/>
            <a:ext cx="0" cy="29382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AB8D969-3BCB-4D5E-98F2-977EE92DACB7}"/>
              </a:ext>
            </a:extLst>
          </p:cNvPr>
          <p:cNvCxnSpPr>
            <a:cxnSpLocks/>
          </p:cNvCxnSpPr>
          <p:nvPr/>
        </p:nvCxnSpPr>
        <p:spPr>
          <a:xfrm flipV="1">
            <a:off x="20178855" y="12014709"/>
            <a:ext cx="8955943" cy="775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1A5C50F-4CB1-44D3-AE1E-F41685F12C91}"/>
              </a:ext>
            </a:extLst>
          </p:cNvPr>
          <p:cNvCxnSpPr>
            <a:cxnSpLocks/>
          </p:cNvCxnSpPr>
          <p:nvPr/>
        </p:nvCxnSpPr>
        <p:spPr>
          <a:xfrm flipV="1">
            <a:off x="20197905" y="11632820"/>
            <a:ext cx="0" cy="38188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F0A4F1F-5652-40C0-A6E9-CF46EF47FFCA}"/>
              </a:ext>
            </a:extLst>
          </p:cNvPr>
          <p:cNvCxnSpPr>
            <a:cxnSpLocks/>
          </p:cNvCxnSpPr>
          <p:nvPr/>
        </p:nvCxnSpPr>
        <p:spPr>
          <a:xfrm flipV="1">
            <a:off x="29134798" y="8955684"/>
            <a:ext cx="0" cy="308348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7186411-A9B9-4343-AD1B-C392860BCA7C}"/>
              </a:ext>
            </a:extLst>
          </p:cNvPr>
          <p:cNvCxnSpPr>
            <a:cxnSpLocks/>
          </p:cNvCxnSpPr>
          <p:nvPr/>
        </p:nvCxnSpPr>
        <p:spPr>
          <a:xfrm flipV="1">
            <a:off x="10334625" y="9888928"/>
            <a:ext cx="0" cy="2393260"/>
          </a:xfrm>
          <a:prstGeom prst="line">
            <a:avLst/>
          </a:prstGeom>
          <a:ln w="539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BE5972E-60B8-4D5D-A966-F631CE156695}"/>
              </a:ext>
            </a:extLst>
          </p:cNvPr>
          <p:cNvSpPr txBox="1"/>
          <p:nvPr/>
        </p:nvSpPr>
        <p:spPr>
          <a:xfrm>
            <a:off x="17594911" y="12627240"/>
            <a:ext cx="5977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Median value of owner-occupied homes vs. AGE groups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956BDF-734E-4D6D-AEA8-5BE969B8045E}"/>
              </a:ext>
            </a:extLst>
          </p:cNvPr>
          <p:cNvSpPr txBox="1"/>
          <p:nvPr/>
        </p:nvSpPr>
        <p:spPr>
          <a:xfrm>
            <a:off x="25739631" y="12627240"/>
            <a:ext cx="6543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Proportion of non-retail business area vs. Nitrogen oxide level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A76B8F2-7C0A-46AD-A379-7110F089848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4559" y="15984649"/>
            <a:ext cx="5086821" cy="3231428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6E4FA9F0-BDAB-4237-A83E-9A9FBB50EAC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758" y="19338273"/>
            <a:ext cx="7622313" cy="2152637"/>
          </a:xfrm>
          <a:prstGeom prst="rect">
            <a:avLst/>
          </a:prstGeom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B123BD34-73CF-4509-BE8C-567973A9CE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7" y="973656"/>
            <a:ext cx="5359857" cy="318407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1BA8A2BC-0605-4EE7-9CD8-B947CC3D25FC}"/>
              </a:ext>
            </a:extLst>
          </p:cNvPr>
          <p:cNvSpPr txBox="1"/>
          <p:nvPr/>
        </p:nvSpPr>
        <p:spPr>
          <a:xfrm>
            <a:off x="533642" y="355531"/>
            <a:ext cx="676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Standard Neural Network (NN)</a:t>
            </a:r>
          </a:p>
        </p:txBody>
      </p:sp>
      <p:pic>
        <p:nvPicPr>
          <p:cNvPr id="148" name="Picture 67">
            <a:extLst>
              <a:ext uri="{FF2B5EF4-FFF2-40B4-BE49-F238E27FC236}">
                <a16:creationId xmlns:a16="http://schemas.microsoft.com/office/drawing/2014/main" id="{B4131048-A8C5-4963-95FB-6C82BE362BF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529631" y="1018679"/>
            <a:ext cx="5983402" cy="3301599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A942C2EE-CA9B-4E22-A5A9-EBBA7DDA2785}"/>
              </a:ext>
            </a:extLst>
          </p:cNvPr>
          <p:cNvSpPr txBox="1"/>
          <p:nvPr/>
        </p:nvSpPr>
        <p:spPr>
          <a:xfrm>
            <a:off x="22545905" y="355531"/>
            <a:ext cx="335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Recurrent NN </a:t>
            </a:r>
          </a:p>
        </p:txBody>
      </p:sp>
      <p:pic>
        <p:nvPicPr>
          <p:cNvPr id="151" name="Picture 2">
            <a:extLst>
              <a:ext uri="{FF2B5EF4-FFF2-40B4-BE49-F238E27FC236}">
                <a16:creationId xmlns:a16="http://schemas.microsoft.com/office/drawing/2014/main" id="{B6BD7D77-A2B6-4EE0-9D25-E6A81F7F06A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256242" y="1131395"/>
            <a:ext cx="4633018" cy="2966771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604D9FA3-5774-491B-B787-68971645B09B}"/>
              </a:ext>
            </a:extLst>
          </p:cNvPr>
          <p:cNvSpPr txBox="1"/>
          <p:nvPr/>
        </p:nvSpPr>
        <p:spPr>
          <a:xfrm>
            <a:off x="11356316" y="355531"/>
            <a:ext cx="3628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Convolutional NN</a:t>
            </a: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DFC57-27C8-4D59-9035-14A99C4C19F1}"/>
              </a:ext>
            </a:extLst>
          </p:cNvPr>
          <p:cNvCxnSpPr>
            <a:cxnSpLocks/>
          </p:cNvCxnSpPr>
          <p:nvPr/>
        </p:nvCxnSpPr>
        <p:spPr>
          <a:xfrm flipH="1">
            <a:off x="11099630" y="337594"/>
            <a:ext cx="16963" cy="421200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BF682789-6EC4-49A7-A989-E7B15DF805B6}"/>
              </a:ext>
            </a:extLst>
          </p:cNvPr>
          <p:cNvCxnSpPr>
            <a:cxnSpLocks/>
          </p:cNvCxnSpPr>
          <p:nvPr/>
        </p:nvCxnSpPr>
        <p:spPr>
          <a:xfrm>
            <a:off x="22326792" y="337594"/>
            <a:ext cx="0" cy="421200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00D04716-2BCE-4546-8C19-A69410CE4DE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38298" y="1053030"/>
            <a:ext cx="5321683" cy="3480947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1F9B63E8-1BFC-4433-AB07-8787BA830FA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919472" y="2420705"/>
            <a:ext cx="2504958" cy="2155429"/>
          </a:xfrm>
          <a:prstGeom prst="rect">
            <a:avLst/>
          </a:prstGeom>
        </p:spPr>
      </p:pic>
      <p:pic>
        <p:nvPicPr>
          <p:cNvPr id="182" name="Picture 20">
            <a:extLst>
              <a:ext uri="{FF2B5EF4-FFF2-40B4-BE49-F238E27FC236}">
                <a16:creationId xmlns:a16="http://schemas.microsoft.com/office/drawing/2014/main" id="{1141598A-6EDA-465B-B5DA-CC9456829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1441" r="1634"/>
          <a:stretch/>
        </p:blipFill>
        <p:spPr bwMode="auto">
          <a:xfrm>
            <a:off x="15934780" y="385219"/>
            <a:ext cx="6326608" cy="196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04D63DA-B5FB-471D-80E3-686AE17BDF3C}"/>
                  </a:ext>
                </a:extLst>
              </p:cNvPr>
              <p:cNvSpPr txBox="1"/>
              <p:nvPr/>
            </p:nvSpPr>
            <p:spPr>
              <a:xfrm>
                <a:off x="18164645" y="2554535"/>
                <a:ext cx="379712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Input image shape: </a:t>
                </a:r>
              </a:p>
              <a:p>
                <a:r>
                  <a:rPr 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(1, 64, 64, 3)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 prediction vector: </a:t>
                </a:r>
              </a:p>
              <a:p>
                <a:r>
                  <a:rPr 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[p(0), p(1), </a:t>
                </a:r>
                <a:r>
                  <a:rPr lang="en-US" sz="1400" dirty="0">
                    <a:highlight>
                      <a:srgbClr val="FFFF00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p(2), </a:t>
                </a:r>
                <a:r>
                  <a:rPr 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p(3), p(4), p(5)]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Result: </a:t>
                </a:r>
              </a:p>
              <a:p>
                <a:r>
                  <a:rPr 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[ 3.4e-6, 2.8e-4, </a:t>
                </a:r>
                <a:r>
                  <a:rPr lang="en-US" sz="1400" dirty="0">
                    <a:highlight>
                      <a:srgbClr val="FFFF00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9.9e-1</a:t>
                </a:r>
                <a:r>
                  <a:rPr 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2.0e-7, 2.0e-4, 4.1e-7]</a:t>
                </a:r>
              </a:p>
              <a:p>
                <a:endParaRPr lang="en-US" sz="1400" b="1" i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4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This is 2! </a:t>
                </a:r>
                <a:endParaRPr 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04D63DA-B5FB-471D-80E3-686AE17BD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645" y="2554535"/>
                <a:ext cx="3797121" cy="2031325"/>
              </a:xfrm>
              <a:prstGeom prst="rect">
                <a:avLst/>
              </a:prstGeom>
              <a:blipFill>
                <a:blip r:embed="rId28"/>
                <a:stretch>
                  <a:fillRect l="-482" t="-601" b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6" name="Picture 22">
            <a:extLst>
              <a:ext uri="{FF2B5EF4-FFF2-40B4-BE49-F238E27FC236}">
                <a16:creationId xmlns:a16="http://schemas.microsoft.com/office/drawing/2014/main" id="{65C81BB7-893B-4974-BE82-BBB154A0B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828" y="1027503"/>
            <a:ext cx="3350507" cy="22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CB2B2DC-8810-48DA-BD71-9FBCCC65F7E5}"/>
              </a:ext>
            </a:extLst>
          </p:cNvPr>
          <p:cNvSpPr txBox="1"/>
          <p:nvPr/>
        </p:nvSpPr>
        <p:spPr>
          <a:xfrm>
            <a:off x="28651201" y="3436932"/>
            <a:ext cx="4012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Iteration: 34000, Loss: 22.45</a:t>
            </a:r>
          </a:p>
          <a:p>
            <a:pPr algn="ctr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Onyxipaledisons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Kiabaeropa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Lussiamang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Troia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Eiacoteg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275BE45-52A0-48C3-B919-5EB343BA504F}"/>
              </a:ext>
            </a:extLst>
          </p:cNvPr>
          <p:cNvCxnSpPr>
            <a:cxnSpLocks/>
          </p:cNvCxnSpPr>
          <p:nvPr/>
        </p:nvCxnSpPr>
        <p:spPr>
          <a:xfrm>
            <a:off x="9050845" y="12803231"/>
            <a:ext cx="0" cy="8858737"/>
          </a:xfrm>
          <a:prstGeom prst="line">
            <a:avLst/>
          </a:prstGeom>
          <a:ln w="19050">
            <a:solidFill>
              <a:srgbClr val="7F7A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1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CA example: 1D projection of 2D points in the original space | Download  Scientific Diagram">
            <a:extLst>
              <a:ext uri="{FF2B5EF4-FFF2-40B4-BE49-F238E27FC236}">
                <a16:creationId xmlns:a16="http://schemas.microsoft.com/office/drawing/2014/main" id="{EDEFC00A-D07D-4019-9959-5ECC923B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347" y="3379666"/>
            <a:ext cx="2935617" cy="27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B019F9-B2A6-480D-B759-D008B15BBBA9}"/>
              </a:ext>
            </a:extLst>
          </p:cNvPr>
          <p:cNvSpPr/>
          <p:nvPr/>
        </p:nvSpPr>
        <p:spPr>
          <a:xfrm>
            <a:off x="11801490" y="3212230"/>
            <a:ext cx="2970211" cy="2589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B62F0F54-18E5-485F-8453-E038CCF4A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290384"/>
              </p:ext>
            </p:extLst>
          </p:nvPr>
        </p:nvGraphicFramePr>
        <p:xfrm>
          <a:off x="610306" y="2242823"/>
          <a:ext cx="10433050" cy="645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6" descr="Anomaly detection using multivariate Gaussian distribution | Download  Scientific Diagram">
            <a:extLst>
              <a:ext uri="{FF2B5EF4-FFF2-40B4-BE49-F238E27FC236}">
                <a16:creationId xmlns:a16="http://schemas.microsoft.com/office/drawing/2014/main" id="{935BBBC1-5287-42F5-BECE-C661416D6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23193" r="37312" b="11283"/>
          <a:stretch/>
        </p:blipFill>
        <p:spPr bwMode="auto">
          <a:xfrm>
            <a:off x="28033665" y="10133489"/>
            <a:ext cx="2590474" cy="217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Anomaly detection using multivariate Gaussian distribution | Download  Scientific Diagram">
            <a:extLst>
              <a:ext uri="{FF2B5EF4-FFF2-40B4-BE49-F238E27FC236}">
                <a16:creationId xmlns:a16="http://schemas.microsoft.com/office/drawing/2014/main" id="{2F983CE0-6421-4D52-B640-51E3F1B96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6" t="45888" r="10220" b="34318"/>
          <a:stretch/>
        </p:blipFill>
        <p:spPr bwMode="auto">
          <a:xfrm>
            <a:off x="24555450" y="11106150"/>
            <a:ext cx="1151893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PCA example: 1D projection of 2D points in the original space | Download  Scientific Diagram">
            <a:extLst>
              <a:ext uri="{FF2B5EF4-FFF2-40B4-BE49-F238E27FC236}">
                <a16:creationId xmlns:a16="http://schemas.microsoft.com/office/drawing/2014/main" id="{CA481029-1077-4E55-9C9B-BB75B0C18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072" y="5471345"/>
            <a:ext cx="2935617" cy="27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-Means Clustering Algorithm">
            <a:extLst>
              <a:ext uri="{FF2B5EF4-FFF2-40B4-BE49-F238E27FC236}">
                <a16:creationId xmlns:a16="http://schemas.microsoft.com/office/drawing/2014/main" id="{1004271D-23E1-4BD7-8800-9D5D00349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t="18483" r="59991" b="10503"/>
          <a:stretch/>
        </p:blipFill>
        <p:spPr bwMode="auto">
          <a:xfrm>
            <a:off x="12054225" y="3511813"/>
            <a:ext cx="1885639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K-Means Clustering Algorithm">
            <a:extLst>
              <a:ext uri="{FF2B5EF4-FFF2-40B4-BE49-F238E27FC236}">
                <a16:creationId xmlns:a16="http://schemas.microsoft.com/office/drawing/2014/main" id="{F8E83FD7-55A3-4DA7-B5DD-6E6C1B044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4"/>
          <a:stretch/>
        </p:blipFill>
        <p:spPr bwMode="auto">
          <a:xfrm>
            <a:off x="24878653" y="5802122"/>
            <a:ext cx="5557092" cy="23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PCA example: 1D projection of 2D points in the original space | Download  Scientific Diagram">
            <a:extLst>
              <a:ext uri="{FF2B5EF4-FFF2-40B4-BE49-F238E27FC236}">
                <a16:creationId xmlns:a16="http://schemas.microsoft.com/office/drawing/2014/main" id="{9EF9494E-8442-4056-BF0C-080D145F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738" y="3379666"/>
            <a:ext cx="2935617" cy="27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7685E-50C0-4954-AE5C-64CC3768D4BE}"/>
              </a:ext>
            </a:extLst>
          </p:cNvPr>
          <p:cNvSpPr/>
          <p:nvPr/>
        </p:nvSpPr>
        <p:spPr>
          <a:xfrm>
            <a:off x="14692881" y="3212230"/>
            <a:ext cx="2970211" cy="2589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010C8-57C9-48E9-B48B-F9130204B60E}"/>
              </a:ext>
            </a:extLst>
          </p:cNvPr>
          <p:cNvSpPr/>
          <p:nvPr/>
        </p:nvSpPr>
        <p:spPr>
          <a:xfrm>
            <a:off x="16887602" y="5393749"/>
            <a:ext cx="262161" cy="412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K-Means Clustering Algorithm">
            <a:extLst>
              <a:ext uri="{FF2B5EF4-FFF2-40B4-BE49-F238E27FC236}">
                <a16:creationId xmlns:a16="http://schemas.microsoft.com/office/drawing/2014/main" id="{BA4A5A5D-DCF8-4273-9652-1B7C0F0BC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t="18483" r="59991" b="10503"/>
          <a:stretch/>
        </p:blipFill>
        <p:spPr bwMode="auto">
          <a:xfrm>
            <a:off x="15052612" y="3511813"/>
            <a:ext cx="1885639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F91A1EB6-EEF6-4499-B53E-CF0BFDFDA2C9}"/>
              </a:ext>
            </a:extLst>
          </p:cNvPr>
          <p:cNvSpPr/>
          <p:nvPr/>
        </p:nvSpPr>
        <p:spPr>
          <a:xfrm rot="17392539">
            <a:off x="14860730" y="4608701"/>
            <a:ext cx="1255037" cy="79445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5A3881-83D7-4A0C-8D01-4307B08BF14F}"/>
              </a:ext>
            </a:extLst>
          </p:cNvPr>
          <p:cNvSpPr/>
          <p:nvPr/>
        </p:nvSpPr>
        <p:spPr>
          <a:xfrm rot="16200000">
            <a:off x="15778280" y="3548177"/>
            <a:ext cx="1003037" cy="9303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83A49B-071A-4688-BC8D-834352C4EF69}"/>
              </a:ext>
            </a:extLst>
          </p:cNvPr>
          <p:cNvSpPr/>
          <p:nvPr/>
        </p:nvSpPr>
        <p:spPr>
          <a:xfrm rot="16200000">
            <a:off x="16013874" y="4641021"/>
            <a:ext cx="940113" cy="1055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8A817D9-C6F2-4532-990D-05359F159D5E}"/>
              </a:ext>
            </a:extLst>
          </p:cNvPr>
          <p:cNvSpPr/>
          <p:nvPr/>
        </p:nvSpPr>
        <p:spPr>
          <a:xfrm>
            <a:off x="14285008" y="4406900"/>
            <a:ext cx="214576" cy="291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9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347</Words>
  <Application>Microsoft Office PowerPoint</Application>
  <PresentationFormat>사용자 지정</PresentationFormat>
  <Paragraphs>53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Geonu Kim</dc:creator>
  <cp:lastModifiedBy>Geonu Kim</cp:lastModifiedBy>
  <cp:revision>112</cp:revision>
  <dcterms:created xsi:type="dcterms:W3CDTF">2021-01-18T11:45:10Z</dcterms:created>
  <dcterms:modified xsi:type="dcterms:W3CDTF">2021-01-19T13:38:39Z</dcterms:modified>
</cp:coreProperties>
</file>