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57" r:id="rId4"/>
    <p:sldId id="258" r:id="rId5"/>
    <p:sldId id="270" r:id="rId6"/>
    <p:sldId id="271" r:id="rId7"/>
    <p:sldId id="272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5" r:id="rId19"/>
    <p:sldId id="274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7" autoAdjust="0"/>
    <p:restoredTop sz="96279" autoAdjust="0"/>
  </p:normalViewPr>
  <p:slideViewPr>
    <p:cSldViewPr snapToGrid="0">
      <p:cViewPr varScale="1">
        <p:scale>
          <a:sx n="92" d="100"/>
          <a:sy n="92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55E9A-1F6F-4F79-A848-7D95F1FC26A6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A2FF1-D5D6-4CD7-A683-B7A55258F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dart:ffi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package:flutter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cupertino.dart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en-US" altLang="ko-KR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animalItem.dart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CupertinoSecondPage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StatefulWidget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animalList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CupertinoSecondPage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key,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.animalList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(key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key);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StatefulWidget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createState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_CupertinoSecondPage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_CupertinoSecondPage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CupertinoSecondPage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TextEditingController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_textController;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_kindChoice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_flyExist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_imagePath;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changeFlag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changeIndex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segmentWidgets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SizedBox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width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양서류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.center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SizedBox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width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포유류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.center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SizedBox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width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파충류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.center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initState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initState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_textController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TextEditingController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context)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debugPrint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("second page");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debugPrint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("_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changeFlag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=$_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changeFlag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debugPrint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("kind=$_kindChoice");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debugPrint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("_imagePath=$_imagePath");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debugPrint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("_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changeIndex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=$_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changeIndex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debugPrint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("_flyExist=$_flyExist");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(_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changeFlag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debugPrint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변경되었당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...$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_imagePath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::$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changeIndex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widget.animalList[_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changeIndex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].kind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getKind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(_kindChoice);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widget.animalList[_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changeIndex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].imagePath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_imagePath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widget.animalList[_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changeIndex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].flyExist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_flyExist;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_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changeFlag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CupertinoPageScaffold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navigationBar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CupertinoNavigationBar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middle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동물 추가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ignore: 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sort_child_properties_last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children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padding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EdgeInsets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CupertinoTextField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controller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_textController,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keyboardType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TextInputType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.text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maxLines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CupertinoSegmentedControl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padding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EdgeInsets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(bottom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top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groupValue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_kindChoice,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children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segmentWidgets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onValueChanged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value)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_kindChoice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});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}),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ignore: 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sort_child_properties_last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children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날개가 존재합니까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?'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CupertinoSwitch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_flyExist,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onChanged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(value)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  _flyExist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value;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});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})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],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mainAxisAlignment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MainAxisAlignment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.center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height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ListView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scrollDirection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.horizontal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children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GestureDetector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asset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'repo/images/cow.png'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width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onTap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_imagePath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'repo/images/cow.png'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},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GestureDetector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asset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'repo/images/pig.png'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width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onTap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_imagePath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'repo/images/pig.png'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},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GestureDetector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asset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'repo/images/bee.png'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width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onTap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_imagePath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'repo/images/bee.png'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},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GestureDetector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asset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'repo/images/cat.png'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width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onTap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_imagePath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'repo/images/cat.png'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},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GestureDetector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asset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'repo/images/fox.png'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width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onTap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_imagePath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'repo/images/fox.png'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},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GestureDetector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asset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'repo/images/monkey.png'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width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onTap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  _imagePath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'repo/images/monkey.png'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  },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],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CupertinoButton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동물 추가하기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onPressed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addAnimalList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widget.animalList.add(Animal(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animalName: _textController!.value.text,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kind: getKind(_kindChoice),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imagePath: _imagePath!,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flyExist: _flyExist));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})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],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mainAxisAlignment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MainAxisAlignment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.center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getKind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kindChoice)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(kindChoice)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양서류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파충류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포유류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동물추가하기</a:t>
            </a:r>
            <a:endParaRPr lang="ko-KR" alt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addAnimalList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//1. </a:t>
            </a:r>
            <a:r>
              <a:rPr lang="ko-KR" alt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기존에 존재 하는 지 검사</a:t>
            </a:r>
            <a:endParaRPr lang="ko-KR" alt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addAnimalName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_textController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.value.text;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isExist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one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widget.animalList)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(one.animalName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addAnimalName)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isExist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showAlertDialog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ko-KR" alt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해당 동물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($addAnimalName)</a:t>
            </a:r>
            <a:r>
              <a:rPr lang="ko-KR" alt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은 이미 존재 합니다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.");</a:t>
            </a:r>
            <a:endParaRPr lang="ko-KR" alt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showAlertDialog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title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확인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content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해당 동물은 이미 존재 합니다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ko-KR" altLang="en-US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변경하시겠습니까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?"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debugPrint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"dialog end"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_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changeIndex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//2. </a:t>
            </a:r>
            <a:r>
              <a:rPr lang="ko-KR" alt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동물 추가</a:t>
            </a:r>
            <a:endParaRPr lang="ko-KR" alt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isExist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widget.animalList.</a:t>
            </a:r>
            <a:r>
              <a:rPr lang="en-US" altLang="ko-KR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animalName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_textController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.value.text,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kind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getKind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(_kindChoice),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imagePath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_imagePath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flyExist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_flyExist));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기존동물 내용 변경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Confirm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showAlertDialog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//required BuildContext context,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title,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content,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rtn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showCupertinoDialog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context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context,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builder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(context)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CupertinoAlertDialog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title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(title),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content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(content),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actions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//if (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cancelActionText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!= null)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CupertinoDialogAction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취소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onPressed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(context).</a:t>
            </a:r>
            <a:r>
              <a:rPr lang="en-US" altLang="ko-KR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CupertinoDialogAction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변경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onPressed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(context).</a:t>
            </a:r>
            <a:r>
              <a:rPr lang="en-US" altLang="ko-KR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],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),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debugPrint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rtn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=$</a:t>
            </a:r>
            <a:r>
              <a:rPr lang="en-US" altLang="ko-KR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rtn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");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(() {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_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changeFlag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rtn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_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changeIndex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void cupertinoDialog(String msg) {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showCupertinoDialog(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  context: context,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  builder: (context) {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    return CupertinoAlertDialog(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      title: Text(msg),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      actions: [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        CupertinoDialogAction(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            isDefaultAction: true,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            child: const Text("</a:t>
            </a:r>
            <a:r>
              <a:rPr lang="ko-KR" alt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확인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"),</a:t>
            </a:r>
            <a:endParaRPr lang="ko-KR" alt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            onPressed: () {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              Navigator.pop(context);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            })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      ],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    );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      });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}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A2FF1-D5D6-4CD7-A683-B7A55258F61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1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239A3-47B9-0382-288D-5954D11A4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417C8A-6FC0-7146-BCA2-390B76074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AFCA1-8E0E-E24B-B6B7-F3D01BD9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79-DED6-4A2E-B5F1-645B8326EA9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AC596-5E60-00C6-5147-294D87B5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7E5BF-42C5-03AD-1ECD-2A4870CC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ED22-1639-4C1B-9901-76B6BC790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27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80C3D-CC7B-A44C-CB85-703B3C50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0D8807-BE7D-2C75-87EF-A78A16B5F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08581-D669-D55E-1364-1696C194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79-DED6-4A2E-B5F1-645B8326EA9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361B7-F3DC-2196-3402-406B230D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8B84C-3D6D-DB58-0ADA-AF3C1942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ED22-1639-4C1B-9901-76B6BC790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55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F7D059-67FD-BCCD-0B21-1B04FA9EC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F98C21-EBFC-9749-D4B5-1903CF859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25833-DA90-D9EE-321F-9692A2C5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79-DED6-4A2E-B5F1-645B8326EA9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AE267-E21B-2C27-B144-370E5001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4A91A-C3EB-3B64-C18A-F50930C8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ED22-1639-4C1B-9901-76B6BC790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94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86D24-9649-B8DA-03CA-74327A66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13EA2-AE7C-391C-FE32-A0F406EBD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1C1E00-D2A0-AC58-C2CE-F04FAEB5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79-DED6-4A2E-B5F1-645B8326EA9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CAACC-C83F-DEE8-2902-0DC2C6BB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CDC59-A736-2FDF-C8E7-354488B8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ED22-1639-4C1B-9901-76B6BC790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47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6756-91C8-5B51-7FBF-94BB4C35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D51D4-BDA3-65EF-D0A5-E3BBA24A8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4FE10-E0F8-7803-167D-350463A4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79-DED6-4A2E-B5F1-645B8326EA9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5116C6-7BD3-9F16-3ED0-8A537BFD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C194C-C16A-AE1F-7C0E-F7D2D672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ED22-1639-4C1B-9901-76B6BC790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90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2EBF2-F0F9-C33B-50FF-43AAEE1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F2C15-631C-86BA-05F4-ED75BB12A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9431FA-6610-5399-3598-2C0DF56A5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18CB1B-1350-68F8-C54F-D94801A9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79-DED6-4A2E-B5F1-645B8326EA9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DBA8A3-8291-4EAF-A1E6-C9BBACF0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DFE2B1-24C9-1EEE-9A35-D01FBF47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ED22-1639-4C1B-9901-76B6BC790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82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D2948-88A2-0C4B-088A-47AE1E23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6613A9-80F7-38AC-B5E0-F30363248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10E798-0F7F-BF06-3918-574F2BD10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A9EC65-87DC-6AD6-6F9D-FC33140C9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7685C4-65EF-8BF1-8D84-61F9A9446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75F224-F984-75CD-ED28-13FD3910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79-DED6-4A2E-B5F1-645B8326EA9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37E719-0CEC-FE69-2F8B-E296BB1D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41C799-1B58-1083-2544-D08B4E91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ED22-1639-4C1B-9901-76B6BC790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14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28B54-0800-83D1-35A4-280E3D1A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426236-B833-1475-2528-BBE45C01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79-DED6-4A2E-B5F1-645B8326EA9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5D1462-906B-9A67-AAFE-8ADA14C3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F36E37-88E2-071C-AB42-39ABA7B2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ED22-1639-4C1B-9901-76B6BC790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42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4E003B-322B-6C03-EC16-226099F71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79-DED6-4A2E-B5F1-645B8326EA9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0063E8-36E1-64E0-5CF0-E3AD53DB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B738E1-D51B-A655-3E3D-28E4ADB7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ED22-1639-4C1B-9901-76B6BC790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20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93C41-4FD0-DE98-80CD-A6618E0C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706F-4AC7-B6C1-6CDC-BBE8BF6FB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D3D5C1-1666-B831-887D-C9DDA7C99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914A6E-4DD0-EDA9-7179-7D107D17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79-DED6-4A2E-B5F1-645B8326EA9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651548-82F8-0701-195F-BF20941D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57CE5-A251-A2D9-DA97-3DB2414B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ED22-1639-4C1B-9901-76B6BC790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8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98DF9-4D58-34FB-B60F-9BA56683F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36FBC7-7317-5044-2C60-42C9D5FD3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2E8E5-A155-725D-443D-5347DA436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002C33-2E49-675A-A52A-A4A2EE85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AF79-DED6-4A2E-B5F1-645B8326EA9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279422-ADE0-057A-89F0-48CE54D9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ACC234-6A5F-5C43-452F-E34BEF93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ED22-1639-4C1B-9901-76B6BC790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4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BF0D3B-7C06-7281-91D0-033F2488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FED263-E2C4-BED4-4F4A-0494C32D2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90457-B985-D5B4-EC1E-1117370D0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3AF79-DED6-4A2E-B5F1-645B8326EA9E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1D5A6-93EC-6BC8-9A61-F82CC9823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F0E9E-14CE-D68F-ADC1-535F9D465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7ED22-1639-4C1B-9901-76B6BC790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2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cupertino_icons" TargetMode="External"/><Relationship Id="rId2" Type="http://schemas.openxmlformats.org/officeDocument/2006/relationships/hyperlink" Target="https://fonts.google.com/icons?selected=Material+Ic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.flutter.dev/flutter/cupertino/CupertinoIcons-class.html#constant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dart.dev/stable/2.7.1/dart-io/Platform-clas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FAF29BF-D21A-FE65-276E-52217A4133C6}"/>
              </a:ext>
            </a:extLst>
          </p:cNvPr>
          <p:cNvGrpSpPr/>
          <p:nvPr/>
        </p:nvGrpSpPr>
        <p:grpSpPr>
          <a:xfrm>
            <a:off x="219205" y="868070"/>
            <a:ext cx="8961416" cy="5305454"/>
            <a:chOff x="1405742" y="1091355"/>
            <a:chExt cx="8961416" cy="530545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3010BF7-5D43-95B1-F7E9-33423640E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5742" y="1091355"/>
              <a:ext cx="8961416" cy="530545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2EB813B-56FD-9326-3819-1C63958CB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5940" y="1091355"/>
              <a:ext cx="676275" cy="33337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ABEB087-51B4-B501-B2C1-D311787CB5C3}"/>
              </a:ext>
            </a:extLst>
          </p:cNvPr>
          <p:cNvSpPr txBox="1"/>
          <p:nvPr/>
        </p:nvSpPr>
        <p:spPr>
          <a:xfrm>
            <a:off x="120538" y="110273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1. Cupertino </a:t>
            </a:r>
            <a:r>
              <a:rPr lang="ko-KR" altLang="en-US" sz="1600" dirty="0"/>
              <a:t>도시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78C9EC-F33C-E572-1644-C8DE8A443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587" y="3245026"/>
            <a:ext cx="44672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4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C2D530-DB20-6FE5-5AE2-F19ED247E394}"/>
              </a:ext>
            </a:extLst>
          </p:cNvPr>
          <p:cNvSpPr txBox="1"/>
          <p:nvPr/>
        </p:nvSpPr>
        <p:spPr>
          <a:xfrm>
            <a:off x="120538" y="110273"/>
            <a:ext cx="1366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9. Page Flow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C7B2A6-4BB5-3E85-185F-5E59A3C249F8}"/>
              </a:ext>
            </a:extLst>
          </p:cNvPr>
          <p:cNvSpPr/>
          <p:nvPr/>
        </p:nvSpPr>
        <p:spPr>
          <a:xfrm>
            <a:off x="6360783" y="1288244"/>
            <a:ext cx="1069676" cy="1781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main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AB870B-09CB-BA03-D2C0-A8A991310EC9}"/>
              </a:ext>
            </a:extLst>
          </p:cNvPr>
          <p:cNvSpPr/>
          <p:nvPr/>
        </p:nvSpPr>
        <p:spPr>
          <a:xfrm>
            <a:off x="8241340" y="1288243"/>
            <a:ext cx="1871931" cy="1781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cupertinoMain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791700-E70A-1011-192A-A5C849667EED}"/>
              </a:ext>
            </a:extLst>
          </p:cNvPr>
          <p:cNvSpPr/>
          <p:nvPr/>
        </p:nvSpPr>
        <p:spPr>
          <a:xfrm>
            <a:off x="6481546" y="3847413"/>
            <a:ext cx="2147977" cy="1781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cupertinoFirstPage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12E3D6-8D27-9E19-917D-129D1527EDD5}"/>
              </a:ext>
            </a:extLst>
          </p:cNvPr>
          <p:cNvSpPr/>
          <p:nvPr/>
        </p:nvSpPr>
        <p:spPr>
          <a:xfrm>
            <a:off x="9703513" y="3842971"/>
            <a:ext cx="2260121" cy="1781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cupertinoSecondPage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4FB28DE-BEB8-C330-2997-76E006A728F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7430459" y="2178921"/>
            <a:ext cx="8108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02610B8-983C-A587-55B1-D8721A8581F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7977514" y="2647620"/>
            <a:ext cx="777815" cy="16217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EB0372B-208B-75C6-C574-9C6B8F89C0C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9618754" y="2628150"/>
            <a:ext cx="773373" cy="1656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7A3B52-4FE4-7470-6A7B-26447650AF5D}"/>
              </a:ext>
            </a:extLst>
          </p:cNvPr>
          <p:cNvSpPr/>
          <p:nvPr/>
        </p:nvSpPr>
        <p:spPr>
          <a:xfrm>
            <a:off x="8577770" y="6155075"/>
            <a:ext cx="1199072" cy="6017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AC8C82B-A581-14F7-AF7B-853E085B2DC5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rot="16200000" flipV="1">
            <a:off x="8103268" y="5081036"/>
            <a:ext cx="526307" cy="1621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230CC1C-1C35-EB2D-438D-643123489981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rot="5400000" flipH="1" flipV="1">
            <a:off x="9740066" y="5061567"/>
            <a:ext cx="530749" cy="1656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B60777-7CDD-9FCA-7337-7D74B5BA2420}"/>
              </a:ext>
            </a:extLst>
          </p:cNvPr>
          <p:cNvSpPr/>
          <p:nvPr/>
        </p:nvSpPr>
        <p:spPr>
          <a:xfrm>
            <a:off x="210148" y="1275130"/>
            <a:ext cx="1069676" cy="1781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main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FB97FE-5904-0082-01D3-20C9F3BB514A}"/>
              </a:ext>
            </a:extLst>
          </p:cNvPr>
          <p:cNvSpPr/>
          <p:nvPr/>
        </p:nvSpPr>
        <p:spPr>
          <a:xfrm>
            <a:off x="2090705" y="1275129"/>
            <a:ext cx="1871931" cy="1781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CupertinoMain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AE5F61-EE71-69F7-E3A9-2663CC09A515}"/>
              </a:ext>
            </a:extLst>
          </p:cNvPr>
          <p:cNvSpPr/>
          <p:nvPr/>
        </p:nvSpPr>
        <p:spPr>
          <a:xfrm>
            <a:off x="1143711" y="3834299"/>
            <a:ext cx="1709365" cy="1781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firstPage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891A18-C02D-5505-724E-7F1FDB7BDB37}"/>
              </a:ext>
            </a:extLst>
          </p:cNvPr>
          <p:cNvSpPr/>
          <p:nvPr/>
        </p:nvSpPr>
        <p:spPr>
          <a:xfrm>
            <a:off x="3146478" y="3829857"/>
            <a:ext cx="1798609" cy="1781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secondPage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7CDF3ED-EA76-A8E2-A1C3-342E7B7B4557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1279824" y="2165807"/>
            <a:ext cx="8108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FCF5727-C057-08A3-76A1-3CA6AF63868D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5400000">
            <a:off x="2123626" y="2931253"/>
            <a:ext cx="777815" cy="1028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18E36D74-0FD3-0367-23DD-C51FC03ECBAC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rot="16200000" flipH="1">
            <a:off x="3149541" y="2933614"/>
            <a:ext cx="773373" cy="1019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EE83E87-C575-0BFF-9A11-1760F526F965}"/>
              </a:ext>
            </a:extLst>
          </p:cNvPr>
          <p:cNvSpPr/>
          <p:nvPr/>
        </p:nvSpPr>
        <p:spPr>
          <a:xfrm>
            <a:off x="2427135" y="6141961"/>
            <a:ext cx="1199072" cy="6017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US" altLang="ko-KR" b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6FD7ED7-95F3-3DE8-8AB3-D5281AECB838}"/>
              </a:ext>
            </a:extLst>
          </p:cNvPr>
          <p:cNvCxnSpPr>
            <a:cxnSpLocks/>
            <a:stCxn id="32" idx="0"/>
            <a:endCxn id="27" idx="2"/>
          </p:cNvCxnSpPr>
          <p:nvPr/>
        </p:nvCxnSpPr>
        <p:spPr>
          <a:xfrm rot="16200000" flipV="1">
            <a:off x="2249380" y="5364669"/>
            <a:ext cx="526307" cy="1028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A69BD5B-F3DA-62D2-B98F-FBB91F76FC18}"/>
              </a:ext>
            </a:extLst>
          </p:cNvPr>
          <p:cNvCxnSpPr>
            <a:cxnSpLocks/>
            <a:stCxn id="32" idx="0"/>
            <a:endCxn id="28" idx="2"/>
          </p:cNvCxnSpPr>
          <p:nvPr/>
        </p:nvCxnSpPr>
        <p:spPr>
          <a:xfrm rot="5400000" flipH="1" flipV="1">
            <a:off x="3270853" y="5367031"/>
            <a:ext cx="530749" cy="1019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170C6CA-6B9E-A496-BC78-4EDA48A2383C}"/>
              </a:ext>
            </a:extLst>
          </p:cNvPr>
          <p:cNvSpPr txBox="1"/>
          <p:nvPr/>
        </p:nvSpPr>
        <p:spPr>
          <a:xfrm>
            <a:off x="210148" y="785506"/>
            <a:ext cx="206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 Android Design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6A6182-2AE0-4635-6A50-E8FC3657B651}"/>
              </a:ext>
            </a:extLst>
          </p:cNvPr>
          <p:cNvSpPr txBox="1"/>
          <p:nvPr/>
        </p:nvSpPr>
        <p:spPr>
          <a:xfrm>
            <a:off x="6318847" y="73605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 iPhone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57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260F20-0677-6A35-AE20-37BFCB7B6DA1}"/>
              </a:ext>
            </a:extLst>
          </p:cNvPr>
          <p:cNvSpPr txBox="1"/>
          <p:nvPr/>
        </p:nvSpPr>
        <p:spPr>
          <a:xfrm>
            <a:off x="120538" y="110273"/>
            <a:ext cx="1689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10. App Execute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C44B6C-CAD3-8C6E-8ACE-9795756EB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857" y="924086"/>
            <a:ext cx="2983312" cy="5009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C4E41F-14D8-1C82-70BD-AA00ABE1A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12" y="924086"/>
            <a:ext cx="2983311" cy="500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4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06E5F2-DFC2-7679-DD76-00DDA831A8D2}"/>
              </a:ext>
            </a:extLst>
          </p:cNvPr>
          <p:cNvSpPr txBox="1"/>
          <p:nvPr/>
        </p:nvSpPr>
        <p:spPr>
          <a:xfrm>
            <a:off x="120538" y="110273"/>
            <a:ext cx="2383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11. </a:t>
            </a:r>
            <a:r>
              <a:rPr lang="ko-KR" altLang="en-US" sz="1600" dirty="0"/>
              <a:t>주요 </a:t>
            </a:r>
            <a:r>
              <a:rPr lang="en-US" altLang="ko-KR" sz="1600" dirty="0"/>
              <a:t>Script - </a:t>
            </a:r>
            <a:r>
              <a:rPr lang="ko-KR" altLang="en-US" sz="1600" dirty="0"/>
              <a:t>초기화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D2C59B-20BC-F9D2-1530-AFF756453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12" y="746286"/>
            <a:ext cx="5133975" cy="2219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A7C61C-9135-775B-FAE5-2F87D0ED3DA6}"/>
              </a:ext>
            </a:extLst>
          </p:cNvPr>
          <p:cNvSpPr txBox="1"/>
          <p:nvPr/>
        </p:nvSpPr>
        <p:spPr>
          <a:xfrm>
            <a:off x="5626100" y="746286"/>
            <a:ext cx="55502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Member</a:t>
            </a:r>
            <a:r>
              <a:rPr lang="ko-KR" altLang="en-US" sz="1400" dirty="0"/>
              <a:t>변수 초기화</a:t>
            </a:r>
            <a:r>
              <a:rPr lang="en-US" altLang="ko-KR" sz="1400" dirty="0"/>
              <a:t> </a:t>
            </a:r>
            <a:r>
              <a:rPr lang="ko-KR" altLang="en-US" sz="1400" dirty="0"/>
              <a:t>를 선언 시 안하고</a:t>
            </a:r>
            <a:r>
              <a:rPr lang="en-US" altLang="ko-KR" sz="1400" dirty="0"/>
              <a:t>, initState()</a:t>
            </a:r>
            <a:r>
              <a:rPr lang="ko-KR" altLang="en-US" sz="1400" dirty="0"/>
              <a:t>에서 하는 이유</a:t>
            </a:r>
            <a:endParaRPr lang="en-US" altLang="ko-KR" sz="1400" dirty="0"/>
          </a:p>
          <a:p>
            <a:r>
              <a:rPr lang="ko-KR" altLang="en-US" sz="1400" dirty="0"/>
              <a:t>  </a:t>
            </a:r>
            <a:r>
              <a:rPr lang="en-US" altLang="ko-KR" sz="1400" dirty="0"/>
              <a:t>: </a:t>
            </a:r>
            <a:r>
              <a:rPr lang="ko-KR" altLang="en-US" sz="1400" dirty="0"/>
              <a:t>기능상에 특이사항 없음</a:t>
            </a:r>
            <a:endParaRPr lang="en-US" altLang="ko-KR" sz="1400" dirty="0"/>
          </a:p>
          <a:p>
            <a:r>
              <a:rPr lang="en-US" altLang="ko-KR" sz="1400" dirty="0"/>
              <a:t>  : </a:t>
            </a:r>
            <a:r>
              <a:rPr lang="ko-KR" altLang="en-US" sz="1400" dirty="0"/>
              <a:t>개발자가 개발을 할 때 선언과 초기값 </a:t>
            </a:r>
            <a:r>
              <a:rPr lang="en-US" altLang="ko-KR" sz="1400" dirty="0"/>
              <a:t>Setting</a:t>
            </a:r>
            <a:r>
              <a:rPr lang="ko-KR" altLang="en-US" sz="1400" dirty="0"/>
              <a:t>을 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이원화 하여 판독을 빠르게 하기 위해서 임</a:t>
            </a:r>
          </a:p>
        </p:txBody>
      </p:sp>
    </p:spTree>
    <p:extLst>
      <p:ext uri="{BB962C8B-B14F-4D97-AF65-F5344CB8AC3E}">
        <p14:creationId xmlns:p14="http://schemas.microsoft.com/office/powerpoint/2010/main" val="2861259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529C49-853A-A3E9-F6DE-DAD34CA86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0" y="991971"/>
            <a:ext cx="5772150" cy="3276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803D2B-4123-1C5C-1A05-CF308CE0E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38" y="991971"/>
            <a:ext cx="6248400" cy="2962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6AADC2-0BDA-D316-A798-CBE9DB4BD04F}"/>
              </a:ext>
            </a:extLst>
          </p:cNvPr>
          <p:cNvSpPr txBox="1"/>
          <p:nvPr/>
        </p:nvSpPr>
        <p:spPr>
          <a:xfrm>
            <a:off x="120538" y="110273"/>
            <a:ext cx="2515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11. </a:t>
            </a:r>
            <a:r>
              <a:rPr lang="ko-KR" altLang="en-US" sz="1600" dirty="0"/>
              <a:t>주요 </a:t>
            </a:r>
            <a:r>
              <a:rPr lang="en-US" altLang="ko-KR" sz="1600" dirty="0"/>
              <a:t>Script - Scaffold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BC034-3953-F598-D0A4-FADF6EC3395E}"/>
              </a:ext>
            </a:extLst>
          </p:cNvPr>
          <p:cNvSpPr txBox="1"/>
          <p:nvPr/>
        </p:nvSpPr>
        <p:spPr>
          <a:xfrm>
            <a:off x="331019" y="612876"/>
            <a:ext cx="2166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 Android (main.dart)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FE1E2-463B-13AE-5B86-DF36DEAA287E}"/>
              </a:ext>
            </a:extLst>
          </p:cNvPr>
          <p:cNvSpPr txBox="1"/>
          <p:nvPr/>
        </p:nvSpPr>
        <p:spPr>
          <a:xfrm>
            <a:off x="6419850" y="612876"/>
            <a:ext cx="2961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 iPhone (</a:t>
            </a:r>
            <a:r>
              <a:rPr lang="en-US" altLang="ko-KR" sz="1600" dirty="0" err="1"/>
              <a:t>cupertinoMain.dart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A83B7-1746-7745-3D4C-7714EF7A38E5}"/>
              </a:ext>
            </a:extLst>
          </p:cNvPr>
          <p:cNvSpPr txBox="1"/>
          <p:nvPr/>
        </p:nvSpPr>
        <p:spPr>
          <a:xfrm>
            <a:off x="1835868" y="4268571"/>
            <a:ext cx="96732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CupertinoApp()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CupertinoTabScaffold()</a:t>
            </a:r>
          </a:p>
          <a:p>
            <a:r>
              <a:rPr lang="en-US" altLang="ko-KR" dirty="0"/>
              <a:t>3. TabBar widget</a:t>
            </a:r>
          </a:p>
          <a:p>
            <a:r>
              <a:rPr lang="en-US" altLang="ko-KR" dirty="0"/>
              <a:t>   - item </a:t>
            </a:r>
            <a:r>
              <a:rPr lang="ko-KR" altLang="en-US" dirty="0"/>
              <a:t>개수만큼 </a:t>
            </a:r>
            <a:r>
              <a:rPr lang="en-US" altLang="ko-KR" dirty="0" err="1"/>
              <a:t>Tabbar</a:t>
            </a:r>
            <a:r>
              <a:rPr lang="en-US" altLang="ko-KR" dirty="0"/>
              <a:t> </a:t>
            </a:r>
            <a:r>
              <a:rPr lang="ko-KR" altLang="en-US" dirty="0"/>
              <a:t>만 표현</a:t>
            </a:r>
            <a:endParaRPr lang="en-US" altLang="ko-KR" dirty="0"/>
          </a:p>
          <a:p>
            <a:r>
              <a:rPr lang="en-US" altLang="ko-KR" dirty="0"/>
              <a:t>4. if (value ==0)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화면 </a:t>
            </a:r>
            <a:r>
              <a:rPr lang="en-US" altLang="ko-KR" dirty="0"/>
              <a:t>build</a:t>
            </a:r>
            <a:r>
              <a:rPr lang="ko-KR" altLang="en-US" dirty="0"/>
              <a:t>시 초기에 한번만 호출 함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의문 </a:t>
            </a:r>
            <a:r>
              <a:rPr lang="en-US" altLang="ko-KR" dirty="0"/>
              <a:t>: 2</a:t>
            </a:r>
            <a:r>
              <a:rPr lang="ko-KR" altLang="en-US" dirty="0"/>
              <a:t>번 수행 됨</a:t>
            </a:r>
            <a:endParaRPr lang="en-US" altLang="ko-KR" dirty="0"/>
          </a:p>
          <a:p>
            <a:r>
              <a:rPr lang="en-US" altLang="ko-KR" dirty="0"/>
              <a:t>5. AppBar : android</a:t>
            </a:r>
            <a:r>
              <a:rPr lang="ko-KR" altLang="en-US" dirty="0"/>
              <a:t>에서는 </a:t>
            </a:r>
            <a:r>
              <a:rPr lang="en-US" altLang="ko-KR" dirty="0"/>
              <a:t>Scaffold</a:t>
            </a:r>
            <a:r>
              <a:rPr lang="ko-KR" altLang="en-US" dirty="0"/>
              <a:t> </a:t>
            </a:r>
            <a:r>
              <a:rPr lang="en-US" altLang="ko-KR" dirty="0"/>
              <a:t>Widget</a:t>
            </a:r>
            <a:r>
              <a:rPr lang="ko-KR" altLang="en-US" dirty="0"/>
              <a:t>에 정의하지만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   iPhone</a:t>
            </a:r>
            <a:r>
              <a:rPr lang="ko-KR" altLang="en-US" dirty="0"/>
              <a:t>은 </a:t>
            </a:r>
            <a:r>
              <a:rPr lang="en-US" altLang="ko-KR" dirty="0"/>
              <a:t>Page</a:t>
            </a:r>
            <a:r>
              <a:rPr lang="ko-KR" altLang="en-US" dirty="0"/>
              <a:t>내부에 정의함 </a:t>
            </a:r>
            <a:r>
              <a:rPr lang="en-US" altLang="ko-KR" dirty="0"/>
              <a:t> - CupertinoNavigationBar widget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35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9C5E96-2284-8E85-E1DD-D52A670AF54A}"/>
              </a:ext>
            </a:extLst>
          </p:cNvPr>
          <p:cNvSpPr txBox="1"/>
          <p:nvPr/>
        </p:nvSpPr>
        <p:spPr>
          <a:xfrm>
            <a:off x="120538" y="110273"/>
            <a:ext cx="4442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11. </a:t>
            </a:r>
            <a:r>
              <a:rPr lang="ko-KR" altLang="en-US" sz="1600" dirty="0"/>
              <a:t>주요 </a:t>
            </a:r>
            <a:r>
              <a:rPr lang="en-US" altLang="ko-KR" sz="1600" dirty="0"/>
              <a:t>Script – tabBar  (cupertinoMain.dart)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682D48-258C-B1C9-CEBB-AD8B3AF6C3AF}"/>
                  </a:ext>
                </a:extLst>
              </p:cNvPr>
              <p:cNvSpPr txBox="1"/>
              <p:nvPr/>
            </p:nvSpPr>
            <p:spPr>
              <a:xfrm>
                <a:off x="601933" y="905416"/>
                <a:ext cx="6097464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☞</m:t>
                    </m:r>
                  </m:oMath>
                </a14:m>
                <a:r>
                  <a:rPr lang="en-US" altLang="ko-KR" dirty="0"/>
                  <a:t> a</a:t>
                </a:r>
                <a:r>
                  <a:rPr lang="ko-KR" altLang="en-US" dirty="0" err="1"/>
                  <a:t>pp</a:t>
                </a:r>
                <a:r>
                  <a:rPr lang="ko-KR" altLang="en-US" dirty="0"/>
                  <a:t> 시작 시</a:t>
                </a:r>
              </a:p>
              <a:p>
                <a:r>
                  <a:rPr lang="ko-KR" altLang="en-US" dirty="0"/>
                  <a:t>    </a:t>
                </a:r>
                <a:r>
                  <a:rPr lang="en-US" altLang="ko-KR" dirty="0"/>
                  <a:t>: index(0-0)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☞</m:t>
                    </m:r>
                  </m:oMath>
                </a14:m>
                <a:r>
                  <a:rPr lang="en-US" altLang="ko-KR" dirty="0"/>
                  <a:t> a</a:t>
                </a:r>
                <a:r>
                  <a:rPr lang="ko-KR" altLang="en-US" dirty="0" err="1"/>
                  <a:t>pp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script</a:t>
                </a:r>
                <a:r>
                  <a:rPr lang="ko-KR" altLang="en-US" dirty="0"/>
                  <a:t> 변경 시</a:t>
                </a:r>
              </a:p>
              <a:p>
                <a:r>
                  <a:rPr lang="ko-KR" altLang="en-US" dirty="0"/>
                  <a:t>    </a:t>
                </a:r>
                <a:r>
                  <a:rPr lang="en-US" altLang="ko-KR" dirty="0"/>
                  <a:t>: index(0)</a:t>
                </a:r>
              </a:p>
              <a:p>
                <a:r>
                  <a:rPr lang="ko-KR" altLang="en-US" dirty="0"/>
                  <a:t>    </a:t>
                </a:r>
                <a:r>
                  <a:rPr lang="en-US" altLang="ko-KR" dirty="0"/>
                  <a:t>: index(0-1)</a:t>
                </a:r>
                <a:endParaRPr lang="ko-KR" altLang="en-US" dirty="0"/>
              </a:p>
              <a:p>
                <a:endParaRPr lang="ko-KR" altLang="en-US" dirty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☞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첫번째 &lt;-&gt; 두번째 번갈아 </a:t>
                </a:r>
                <a:r>
                  <a:rPr lang="ko-KR" altLang="en-US" dirty="0" err="1"/>
                  <a:t>tab</a:t>
                </a:r>
                <a:r>
                  <a:rPr lang="ko-KR" altLang="en-US" dirty="0"/>
                  <a:t> 클릭 시</a:t>
                </a:r>
              </a:p>
              <a:p>
                <a:r>
                  <a:rPr lang="en-US" altLang="ko-KR" dirty="0"/>
                  <a:t>    : index(0–1–0–1-0-1)</a:t>
                </a:r>
                <a:endParaRPr lang="ko-KR" altLang="en-US" dirty="0"/>
              </a:p>
              <a:p>
                <a:endParaRPr lang="ko-KR" altLang="en-US" dirty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☞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첫번째 </a:t>
                </a:r>
                <a:r>
                  <a:rPr lang="ko-KR" altLang="en-US" dirty="0" err="1"/>
                  <a:t>tab에서</a:t>
                </a:r>
                <a:r>
                  <a:rPr lang="ko-KR" altLang="en-US" dirty="0"/>
                  <a:t> 첫번째 </a:t>
                </a:r>
                <a:r>
                  <a:rPr lang="ko-KR" altLang="en-US" dirty="0" err="1"/>
                  <a:t>tab</a:t>
                </a:r>
                <a:r>
                  <a:rPr lang="ko-KR" altLang="en-US" dirty="0"/>
                  <a:t> 또 클릭 시 (</a:t>
                </a:r>
                <a:r>
                  <a:rPr lang="ko-KR" altLang="en-US" dirty="0" err="1"/>
                  <a:t>두번째tab</a:t>
                </a:r>
                <a:r>
                  <a:rPr lang="ko-KR" altLang="en-US" dirty="0"/>
                  <a:t> 동일)</a:t>
                </a:r>
              </a:p>
              <a:p>
                <a:r>
                  <a:rPr lang="ko-KR" altLang="en-US" dirty="0"/>
                  <a:t>    </a:t>
                </a:r>
                <a:r>
                  <a:rPr lang="en-US" altLang="ko-KR" dirty="0"/>
                  <a:t>: index(0–1–0–1)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682D48-258C-B1C9-CEBB-AD8B3AF6C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33" y="905416"/>
                <a:ext cx="6097464" cy="3416320"/>
              </a:xfrm>
              <a:prstGeom prst="rect">
                <a:avLst/>
              </a:prstGeom>
              <a:blipFill>
                <a:blip r:embed="rId2"/>
                <a:stretch>
                  <a:fillRect t="-1071" r="-1900" b="-1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98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DA655-79F4-E27A-65B4-03EE63BAD832}"/>
              </a:ext>
            </a:extLst>
          </p:cNvPr>
          <p:cNvSpPr txBox="1"/>
          <p:nvPr/>
        </p:nvSpPr>
        <p:spPr>
          <a:xfrm>
            <a:off x="120538" y="110273"/>
            <a:ext cx="4334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11. </a:t>
            </a:r>
            <a:r>
              <a:rPr lang="ko-KR" altLang="en-US" sz="1600" dirty="0"/>
              <a:t>주요 </a:t>
            </a:r>
            <a:r>
              <a:rPr lang="en-US" altLang="ko-KR" sz="1600" dirty="0"/>
              <a:t>Script – </a:t>
            </a:r>
            <a:r>
              <a:rPr lang="ko-KR" altLang="en-US" sz="1600" dirty="0"/>
              <a:t>기 추가된 동물 제외 시키기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5B796-AFA2-E966-2DF2-5E30665BDFBD}"/>
              </a:ext>
            </a:extLst>
          </p:cNvPr>
          <p:cNvSpPr txBox="1"/>
          <p:nvPr/>
        </p:nvSpPr>
        <p:spPr>
          <a:xfrm>
            <a:off x="666017" y="787107"/>
            <a:ext cx="9374798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292929"/>
                </a:solidFill>
                <a:latin typeface="Consolas" panose="020B0609020204030204" pitchFamily="49" charset="0"/>
              </a:rPr>
              <a:t>(cupertinoSecondPage.dart)</a:t>
            </a:r>
            <a:endParaRPr lang="en-US" altLang="ko-KR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000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addAnimalList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//1. </a:t>
            </a:r>
            <a:r>
              <a:rPr lang="ko-KR" alt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기존에 존재 하는 지 검사</a:t>
            </a:r>
            <a:endParaRPr lang="ko-KR" alt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addAnimalName 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_textController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.value.text;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one </a:t>
            </a:r>
            <a:r>
              <a:rPr lang="en-US" altLang="ko-KR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widget.animalList) {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(one.animalName 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addAnimalName) {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cupertinoDialog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해당 동물</a:t>
            </a:r>
            <a:r>
              <a:rPr lang="en-US" altLang="ko-KR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altLang="ko-KR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addAnimalName</a:t>
            </a:r>
            <a:r>
              <a:rPr lang="en-US" altLang="ko-KR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은 이미 존재 합니다</a:t>
            </a:r>
            <a:r>
              <a:rPr lang="en-US" altLang="ko-KR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widget.animalList.</a:t>
            </a:r>
            <a:r>
              <a:rPr lang="en-US" altLang="ko-KR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animalName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_textController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.value.text,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kind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getKind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(_kindChoice),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imagePath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_imagePath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flyExist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_flyExist));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ignore: non_constant_identifier_names</a:t>
            </a:r>
            <a:endParaRPr lang="en-US" altLang="ko-KR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cupertinoDialog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msg) {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showCupertinoDialog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context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context,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builder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(context) {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CupertinoAlertDialog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title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(msg),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actions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ko-KR" sz="10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CupertinoDialogAction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isDefaultAction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child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확인</a:t>
            </a:r>
            <a:r>
              <a:rPr lang="en-US" altLang="ko-KR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onPressed</a:t>
            </a:r>
            <a:r>
              <a:rPr lang="en-US" altLang="ko-KR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(context);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   })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],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);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ko-KR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3061818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DA30EEE-9CCA-98E8-A753-CB1D51130BE2}"/>
              </a:ext>
            </a:extLst>
          </p:cNvPr>
          <p:cNvSpPr/>
          <p:nvPr/>
        </p:nvSpPr>
        <p:spPr>
          <a:xfrm>
            <a:off x="642543" y="759760"/>
            <a:ext cx="2396492" cy="4889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1155E-ABAF-4B24-9646-A07C64552B8F}"/>
              </a:ext>
            </a:extLst>
          </p:cNvPr>
          <p:cNvSpPr txBox="1"/>
          <p:nvPr/>
        </p:nvSpPr>
        <p:spPr>
          <a:xfrm>
            <a:off x="120538" y="110273"/>
            <a:ext cx="3115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12. Edit Controller</a:t>
            </a:r>
            <a:r>
              <a:rPr lang="ko-KR" altLang="en-US" sz="1600" dirty="0"/>
              <a:t>를 적용 이유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CC45C6-FE5F-B39F-C0D2-6749DD7338FD}"/>
              </a:ext>
            </a:extLst>
          </p:cNvPr>
          <p:cNvSpPr/>
          <p:nvPr/>
        </p:nvSpPr>
        <p:spPr>
          <a:xfrm>
            <a:off x="860612" y="941294"/>
            <a:ext cx="1999129" cy="6364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선언부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F96AFE-3685-DC41-1A4A-5C0241D4742C}"/>
              </a:ext>
            </a:extLst>
          </p:cNvPr>
          <p:cNvSpPr/>
          <p:nvPr/>
        </p:nvSpPr>
        <p:spPr>
          <a:xfrm>
            <a:off x="860611" y="1577791"/>
            <a:ext cx="1999129" cy="1275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init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8B3ECD-735C-DB25-59C7-28409C8803A9}"/>
              </a:ext>
            </a:extLst>
          </p:cNvPr>
          <p:cNvSpPr/>
          <p:nvPr/>
        </p:nvSpPr>
        <p:spPr>
          <a:xfrm>
            <a:off x="860611" y="2853611"/>
            <a:ext cx="1999129" cy="2767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Build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A66D7-E2D3-3EAF-FF27-A67E5ADC7338}"/>
              </a:ext>
            </a:extLst>
          </p:cNvPr>
          <p:cNvSpPr txBox="1"/>
          <p:nvPr/>
        </p:nvSpPr>
        <p:spPr>
          <a:xfrm>
            <a:off x="3263153" y="851647"/>
            <a:ext cx="4079899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1. Controller</a:t>
            </a:r>
            <a:r>
              <a:rPr lang="ko-KR" altLang="en-US" dirty="0"/>
              <a:t>는 선언부에 위치 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845C6-4FBD-3CFB-AF31-1936B875D21A}"/>
              </a:ext>
            </a:extLst>
          </p:cNvPr>
          <p:cNvSpPr txBox="1"/>
          <p:nvPr/>
        </p:nvSpPr>
        <p:spPr>
          <a:xfrm>
            <a:off x="3263153" y="1590344"/>
            <a:ext cx="6960239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2. Controller </a:t>
            </a:r>
            <a:r>
              <a:rPr lang="ko-KR" altLang="en-US" dirty="0"/>
              <a:t>초기화는 </a:t>
            </a:r>
            <a:r>
              <a:rPr lang="en-US" altLang="ko-KR" dirty="0"/>
              <a:t>initState()</a:t>
            </a:r>
            <a:r>
              <a:rPr lang="ko-KR" altLang="en-US" dirty="0"/>
              <a:t>에서 한다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/>
              <a:t>doit</a:t>
            </a:r>
            <a:r>
              <a:rPr lang="ko-KR" altLang="en-US" dirty="0"/>
              <a:t>책은 거의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왜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선언부에 해도 될 듯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서버호출 등과 </a:t>
            </a:r>
            <a:r>
              <a:rPr lang="en-US" altLang="ko-KR" dirty="0"/>
              <a:t>scrip</a:t>
            </a:r>
            <a:r>
              <a:rPr lang="ko-KR" altLang="en-US" dirty="0"/>
              <a:t>가 필요한 경우에는 </a:t>
            </a:r>
            <a:r>
              <a:rPr lang="en-US" altLang="ko-KR" dirty="0"/>
              <a:t>initState()</a:t>
            </a:r>
            <a:r>
              <a:rPr lang="ko-KR" altLang="en-US" dirty="0"/>
              <a:t>에서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왜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선언부는 최소화해서 가독성을 높이이 위해서 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D040E-E58D-971D-2419-02D82B2F1F1A}"/>
              </a:ext>
            </a:extLst>
          </p:cNvPr>
          <p:cNvSpPr txBox="1"/>
          <p:nvPr/>
        </p:nvSpPr>
        <p:spPr>
          <a:xfrm>
            <a:off x="3257103" y="3895166"/>
            <a:ext cx="8627683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3. Build method</a:t>
            </a:r>
            <a:r>
              <a:rPr lang="ko-KR" altLang="en-US" dirty="0"/>
              <a:t>는 </a:t>
            </a:r>
            <a:r>
              <a:rPr lang="en-US" altLang="ko-KR" dirty="0"/>
              <a:t>Stateful </a:t>
            </a:r>
            <a:r>
              <a:rPr lang="ko-KR" altLang="en-US" dirty="0"/>
              <a:t>일 경우 상태가 변경 되면 다시 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Controller</a:t>
            </a:r>
            <a:r>
              <a:rPr lang="ko-KR" altLang="en-US" dirty="0"/>
              <a:t>를 적용 이유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첫번째</a:t>
            </a:r>
            <a:r>
              <a:rPr lang="en-US" altLang="ko-KR" dirty="0"/>
              <a:t>, </a:t>
            </a:r>
            <a:r>
              <a:rPr lang="ko-KR" altLang="en-US" dirty="0"/>
              <a:t>화면 </a:t>
            </a:r>
            <a:r>
              <a:rPr lang="en-US" altLang="ko-KR" dirty="0"/>
              <a:t>Widget</a:t>
            </a:r>
            <a:r>
              <a:rPr lang="ko-KR" altLang="en-US" dirty="0"/>
              <a:t>들을 다시 </a:t>
            </a:r>
            <a:r>
              <a:rPr lang="en-US" altLang="ko-KR" dirty="0"/>
              <a:t>build</a:t>
            </a:r>
            <a:r>
              <a:rPr lang="ko-KR" altLang="en-US" dirty="0"/>
              <a:t>되는 경우 이전 값을 유지하고 싶은 경우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두번째</a:t>
            </a:r>
            <a:r>
              <a:rPr lang="en-US" altLang="ko-KR" dirty="0"/>
              <a:t>, Build() method</a:t>
            </a:r>
            <a:r>
              <a:rPr lang="ko-KR" altLang="en-US" dirty="0"/>
              <a:t>내부에는 많은 </a:t>
            </a:r>
            <a:r>
              <a:rPr lang="en-US" altLang="ko-KR" dirty="0"/>
              <a:t>widget</a:t>
            </a:r>
            <a:r>
              <a:rPr lang="ko-KR" altLang="en-US" dirty="0"/>
              <a:t>들이 존재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</a:t>
            </a:r>
            <a:r>
              <a:rPr lang="ko-KR" altLang="en-US" dirty="0"/>
              <a:t>특정 </a:t>
            </a:r>
            <a:r>
              <a:rPr lang="en-US" altLang="ko-KR" dirty="0"/>
              <a:t>widget</a:t>
            </a:r>
            <a:r>
              <a:rPr lang="ko-KR" altLang="en-US" dirty="0"/>
              <a:t>에서 다른 </a:t>
            </a:r>
            <a:r>
              <a:rPr lang="en-US" altLang="ko-KR" dirty="0"/>
              <a:t>widget</a:t>
            </a:r>
            <a:r>
              <a:rPr lang="ko-KR" altLang="en-US" dirty="0"/>
              <a:t>의 값들은 가져오거나 제어하고 싶은 경우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0200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9AF01F-2141-5E9B-127B-D98DC50E8087}"/>
              </a:ext>
            </a:extLst>
          </p:cNvPr>
          <p:cNvSpPr txBox="1"/>
          <p:nvPr/>
        </p:nvSpPr>
        <p:spPr>
          <a:xfrm>
            <a:off x="120538" y="110273"/>
            <a:ext cx="10197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12. </a:t>
            </a:r>
            <a:r>
              <a:rPr lang="en-US" altLang="ko-KR" sz="16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 favoriteList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ko-KR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(growable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  (cupertinoMain.dart)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5857A-248D-F8C6-F5BB-A8D084F2668C}"/>
              </a:ext>
            </a:extLst>
          </p:cNvPr>
          <p:cNvSpPr txBox="1"/>
          <p:nvPr/>
        </p:nvSpPr>
        <p:spPr>
          <a:xfrm>
            <a:off x="797859" y="843677"/>
            <a:ext cx="812594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* List.empty(growable: true); </a:t>
            </a:r>
            <a:r>
              <a:rPr lang="ko-KR" altLang="en-US" dirty="0"/>
              <a:t>해주면 좋은 이유</a:t>
            </a:r>
            <a:endParaRPr lang="en-US" altLang="ko-KR" dirty="0"/>
          </a:p>
          <a:p>
            <a:r>
              <a:rPr lang="en-US" altLang="ko-KR" dirty="0"/>
              <a:t> -&gt; null</a:t>
            </a:r>
            <a:r>
              <a:rPr lang="ko-KR" altLang="en-US" dirty="0"/>
              <a:t>에 대한 이슈관리를 </a:t>
            </a:r>
            <a:r>
              <a:rPr lang="ko-KR" altLang="en-US" dirty="0" err="1"/>
              <a:t>안해도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en-US" altLang="ko-KR" sz="18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altLang="ko-KR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animalList</a:t>
            </a:r>
            <a:r>
              <a:rPr lang="en-US" altLang="ko-KR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8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altLang="ko-KR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(growable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debugPrint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animalList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=$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animalList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altLang="ko-KR" dirty="0">
                <a:highlight>
                  <a:srgbClr val="C0C0C0"/>
                </a:highlight>
              </a:rPr>
              <a:t> -&gt; </a:t>
            </a:r>
            <a:r>
              <a:rPr lang="ko-KR" altLang="en-US" dirty="0">
                <a:highlight>
                  <a:srgbClr val="C0C0C0"/>
                </a:highlight>
              </a:rPr>
              <a:t>결과 </a:t>
            </a:r>
            <a:r>
              <a:rPr lang="en-US" altLang="ko-KR" dirty="0">
                <a:highlight>
                  <a:srgbClr val="C0C0C0"/>
                </a:highlight>
              </a:rPr>
              <a:t>: </a:t>
            </a:r>
            <a:r>
              <a:rPr lang="en-US" altLang="ko-KR" b="0" i="0" dirty="0" err="1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animalList</a:t>
            </a:r>
            <a:r>
              <a:rPr lang="en-US" altLang="ko-KR" b="0" i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=[]</a:t>
            </a:r>
            <a:endParaRPr lang="en-US" altLang="ko-KR" b="0" dirty="0">
              <a:solidFill>
                <a:srgbClr val="292929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animalList</a:t>
            </a:r>
            <a:r>
              <a:rPr lang="en-US" altLang="ko-KR" sz="18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altLang="ko-KR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ko-KR" altLang="en-US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사자</a:t>
            </a:r>
            <a:r>
              <a:rPr lang="en-US" altLang="ko-KR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”);  </a:t>
            </a:r>
            <a:r>
              <a:rPr lang="en-US" altLang="ko-KR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-&gt; </a:t>
            </a:r>
            <a:r>
              <a:rPr lang="ko-KR" altLang="en-US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와 같이 </a:t>
            </a:r>
            <a:r>
              <a:rPr lang="en-US" altLang="ko-KR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!</a:t>
            </a:r>
            <a:r>
              <a:rPr lang="ko-KR" altLang="en-US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를 </a:t>
            </a:r>
            <a:r>
              <a:rPr lang="ko-KR" altLang="en-US" sz="1800" b="0" dirty="0" err="1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기술안해도</a:t>
            </a:r>
            <a:r>
              <a:rPr lang="ko-KR" altLang="en-US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된다</a:t>
            </a:r>
            <a:r>
              <a:rPr lang="en-US" altLang="ko-KR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5AE33-F6C5-3CFA-A691-06A8314D7815}"/>
              </a:ext>
            </a:extLst>
          </p:cNvPr>
          <p:cNvSpPr txBox="1"/>
          <p:nvPr/>
        </p:nvSpPr>
        <p:spPr>
          <a:xfrm>
            <a:off x="797859" y="3429000"/>
            <a:ext cx="932979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* List.empty(growable: true); </a:t>
            </a:r>
            <a:r>
              <a:rPr lang="ko-KR" altLang="en-US" dirty="0" err="1"/>
              <a:t>안했을</a:t>
            </a:r>
            <a:r>
              <a:rPr lang="ko-KR" altLang="en-US" dirty="0"/>
              <a:t> 경우</a:t>
            </a:r>
            <a:endParaRPr lang="en-US" altLang="ko-KR" dirty="0"/>
          </a:p>
          <a:p>
            <a:r>
              <a:rPr lang="en-US" altLang="ko-KR" dirty="0"/>
              <a:t>-&gt; null</a:t>
            </a:r>
            <a:r>
              <a:rPr lang="ko-KR" altLang="en-US" dirty="0"/>
              <a:t>에 대한 이슈관리를 해줘야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en-US" altLang="ko-KR" sz="1800" b="0" dirty="0">
                <a:solidFill>
                  <a:srgbClr val="185E73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&lt;String&gt;? </a:t>
            </a:r>
            <a:r>
              <a:rPr lang="en-US" altLang="ko-KR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animalList</a:t>
            </a:r>
            <a:r>
              <a:rPr lang="en-US" altLang="ko-KR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dirty="0">
                <a:highlight>
                  <a:srgbClr val="C0C0C0"/>
                </a:highlight>
              </a:rPr>
              <a:t> -&gt; </a:t>
            </a:r>
            <a:r>
              <a:rPr lang="ko-KR" altLang="en-US" dirty="0" err="1">
                <a:highlight>
                  <a:srgbClr val="C0C0C0"/>
                </a:highlight>
              </a:rPr>
              <a:t>선언시</a:t>
            </a:r>
            <a:r>
              <a:rPr lang="ko-KR" altLang="en-US" dirty="0">
                <a:highlight>
                  <a:srgbClr val="C0C0C0"/>
                </a:highlight>
              </a:rPr>
              <a:t> </a:t>
            </a:r>
            <a:r>
              <a:rPr lang="en-US" altLang="ko-KR" dirty="0">
                <a:highlight>
                  <a:srgbClr val="C0C0C0"/>
                </a:highlight>
              </a:rPr>
              <a:t>? </a:t>
            </a:r>
            <a:r>
              <a:rPr lang="ko-KR" altLang="en-US" dirty="0">
                <a:highlight>
                  <a:srgbClr val="C0C0C0"/>
                </a:highlight>
              </a:rPr>
              <a:t>를 해줘야 된다</a:t>
            </a:r>
            <a:r>
              <a:rPr lang="en-US" altLang="ko-KR" dirty="0">
                <a:highlight>
                  <a:srgbClr val="C0C0C0"/>
                </a:highlight>
              </a:rPr>
              <a:t>.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debugPrint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animalList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=$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animalList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altLang="ko-KR" dirty="0">
                <a:highlight>
                  <a:srgbClr val="C0C0C0"/>
                </a:highlight>
              </a:rPr>
              <a:t> -&gt; </a:t>
            </a:r>
            <a:r>
              <a:rPr lang="ko-KR" altLang="en-US" dirty="0">
                <a:highlight>
                  <a:srgbClr val="C0C0C0"/>
                </a:highlight>
              </a:rPr>
              <a:t>결과 </a:t>
            </a:r>
            <a:r>
              <a:rPr lang="en-US" altLang="ko-KR" dirty="0">
                <a:highlight>
                  <a:srgbClr val="C0C0C0"/>
                </a:highlight>
              </a:rPr>
              <a:t>: null    </a:t>
            </a:r>
            <a:r>
              <a:rPr lang="ko-KR" altLang="en-US" dirty="0">
                <a:highlight>
                  <a:srgbClr val="C0C0C0"/>
                </a:highlight>
              </a:rPr>
              <a:t>  </a:t>
            </a:r>
            <a:endParaRPr lang="en-US" altLang="ko-KR" b="0" dirty="0">
              <a:solidFill>
                <a:srgbClr val="292929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animalList</a:t>
            </a:r>
            <a:r>
              <a:rPr lang="en-US" altLang="ko-KR" sz="18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altLang="ko-KR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ko-KR" altLang="en-US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사자</a:t>
            </a:r>
            <a:r>
              <a:rPr lang="en-US" altLang="ko-KR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”);  </a:t>
            </a:r>
            <a:r>
              <a:rPr lang="en-US" altLang="ko-KR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-&gt; </a:t>
            </a:r>
            <a:r>
              <a:rPr lang="ko-KR" altLang="en-US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이때 </a:t>
            </a:r>
            <a:r>
              <a:rPr lang="ko-KR" altLang="en-US" dirty="0">
                <a:solidFill>
                  <a:srgbClr val="292929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추가 오류</a:t>
            </a:r>
            <a:r>
              <a:rPr lang="en-US" altLang="ko-KR" dirty="0">
                <a:solidFill>
                  <a:srgbClr val="292929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 Null</a:t>
            </a:r>
            <a:r>
              <a:rPr lang="ko-KR" altLang="en-US" dirty="0">
                <a:solidFill>
                  <a:srgbClr val="292929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에 </a:t>
            </a:r>
            <a:r>
              <a:rPr lang="en-US" altLang="ko-KR" dirty="0">
                <a:solidFill>
                  <a:srgbClr val="292929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List</a:t>
            </a:r>
            <a:r>
              <a:rPr lang="ko-KR" altLang="en-US" dirty="0">
                <a:solidFill>
                  <a:srgbClr val="292929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를 추가할 수 없다</a:t>
            </a:r>
            <a:r>
              <a:rPr lang="en-US" altLang="ko-KR" dirty="0">
                <a:solidFill>
                  <a:srgbClr val="292929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endParaRPr lang="en-US" altLang="ko-KR" sz="1800" b="0" dirty="0">
              <a:solidFill>
                <a:srgbClr val="292929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292929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altLang="ko-KR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-&gt; </a:t>
            </a:r>
            <a:r>
              <a:rPr lang="ko-KR" altLang="en-US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아직 메모리할당도 되지 않았기 때문이다</a:t>
            </a:r>
            <a:r>
              <a:rPr lang="en-US" altLang="ko-KR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endParaRPr lang="en-US" altLang="ko-KR" dirty="0">
              <a:solidFill>
                <a:srgbClr val="292929"/>
              </a:solidFill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en-US" altLang="ko-KR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animalList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= [];        </a:t>
            </a:r>
            <a:r>
              <a:rPr lang="en-US" altLang="ko-KR" sz="1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-&gt; </a:t>
            </a:r>
            <a:r>
              <a:rPr lang="ko-KR" altLang="en-US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먼저 초기화를 해준다</a:t>
            </a:r>
            <a:r>
              <a:rPr lang="en-US" altLang="ko-KR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endParaRPr lang="en-US" altLang="ko-KR" b="0" dirty="0">
              <a:solidFill>
                <a:srgbClr val="0F4A8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F4A85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animalList</a:t>
            </a:r>
            <a:r>
              <a:rPr lang="en-US" altLang="ko-KR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!.</a:t>
            </a:r>
            <a:r>
              <a:rPr lang="en-US" altLang="ko-KR" dirty="0">
                <a:solidFill>
                  <a:srgbClr val="0F4A85"/>
                </a:solidFill>
                <a:latin typeface="Consolas" panose="020B0609020204030204" pitchFamily="49" charset="0"/>
              </a:rPr>
              <a:t>add(“</a:t>
            </a:r>
            <a:r>
              <a:rPr lang="ko-KR" altLang="en-US" dirty="0">
                <a:solidFill>
                  <a:srgbClr val="0F4A85"/>
                </a:solidFill>
                <a:latin typeface="Consolas" panose="020B0609020204030204" pitchFamily="49" charset="0"/>
              </a:rPr>
              <a:t>사자</a:t>
            </a:r>
            <a:r>
              <a:rPr lang="en-US" altLang="ko-KR" dirty="0">
                <a:solidFill>
                  <a:srgbClr val="0F4A85"/>
                </a:solidFill>
                <a:latin typeface="Consolas" panose="020B0609020204030204" pitchFamily="49" charset="0"/>
              </a:rPr>
              <a:t>”); </a:t>
            </a:r>
            <a:r>
              <a:rPr lang="en-US" altLang="ko-KR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-&gt; ! Null safety </a:t>
            </a:r>
            <a:r>
              <a:rPr lang="ko-KR" altLang="en-US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연산자를 추가해줘야 된다</a:t>
            </a:r>
            <a:r>
              <a:rPr lang="en-US" altLang="ko-KR" sz="1800" b="0" dirty="0">
                <a:solidFill>
                  <a:srgbClr val="292929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4004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9F31FE-4104-F5EC-91E7-86AB08DC0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22" y="1200710"/>
            <a:ext cx="4314825" cy="3524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9577F0-DADB-38C5-6C37-373888A1E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814" y="1200710"/>
            <a:ext cx="42291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58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5D37D27-301D-A081-30A7-69A608ADC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74" y="0"/>
            <a:ext cx="3841511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28D351-170D-94A5-C877-AF94533B4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619" y="0"/>
            <a:ext cx="3598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8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8816E1-73BD-BCF3-94EC-0D4444A9CF8B}"/>
              </a:ext>
            </a:extLst>
          </p:cNvPr>
          <p:cNvSpPr txBox="1"/>
          <p:nvPr/>
        </p:nvSpPr>
        <p:spPr>
          <a:xfrm>
            <a:off x="120538" y="110273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2. Cupertino </a:t>
            </a:r>
            <a:r>
              <a:rPr lang="ko-KR" altLang="en-US" sz="1600" dirty="0"/>
              <a:t>정의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E2B98-7D5F-951A-55F9-B1A365A70708}"/>
              </a:ext>
            </a:extLst>
          </p:cNvPr>
          <p:cNvSpPr txBox="1"/>
          <p:nvPr/>
        </p:nvSpPr>
        <p:spPr>
          <a:xfrm>
            <a:off x="508000" y="711199"/>
            <a:ext cx="814037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1. Material</a:t>
            </a:r>
          </a:p>
          <a:p>
            <a:r>
              <a:rPr lang="en-US" altLang="ko-KR" sz="1600" dirty="0"/>
              <a:t>   -  Material </a:t>
            </a:r>
            <a:r>
              <a:rPr lang="ko-KR" altLang="en-US" sz="1600" dirty="0"/>
              <a:t>디자인은 </a:t>
            </a:r>
            <a:r>
              <a:rPr lang="en-US" altLang="ko-KR" sz="1600" dirty="0"/>
              <a:t>Android</a:t>
            </a:r>
            <a:r>
              <a:rPr lang="ko-KR" altLang="en-US" sz="1600" dirty="0"/>
              <a:t>에 적용하기 위해 </a:t>
            </a:r>
            <a:r>
              <a:rPr lang="en-US" altLang="ko-KR" sz="1600" dirty="0"/>
              <a:t>Google</a:t>
            </a:r>
            <a:r>
              <a:rPr lang="ko-KR" altLang="en-US" sz="1600" dirty="0"/>
              <a:t>이 만든 디자인 규칙이다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 Cupertino</a:t>
            </a:r>
          </a:p>
          <a:p>
            <a:r>
              <a:rPr lang="en-US" altLang="ko-KR" sz="1600" dirty="0"/>
              <a:t>   -  iPhone</a:t>
            </a:r>
            <a:r>
              <a:rPr lang="ko-KR" altLang="en-US" sz="1600" dirty="0"/>
              <a:t>스러운 디자인을 적용하기 위해 </a:t>
            </a:r>
            <a:r>
              <a:rPr lang="en-US" altLang="ko-KR" sz="1600" dirty="0"/>
              <a:t>Cupertino </a:t>
            </a:r>
            <a:r>
              <a:rPr lang="ko-KR" altLang="en-US" sz="1600" dirty="0"/>
              <a:t>디자인을 </a:t>
            </a:r>
            <a:r>
              <a:rPr lang="en-US" altLang="ko-KR" sz="1600" dirty="0"/>
              <a:t>Google</a:t>
            </a:r>
            <a:r>
              <a:rPr lang="ko-KR" altLang="en-US" sz="1600" dirty="0"/>
              <a:t>에서 만들었다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왜</a:t>
            </a:r>
            <a:r>
              <a:rPr lang="en-US" altLang="ko-KR" sz="1600" dirty="0"/>
              <a:t>?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21910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EBF3EC-AC37-875A-EA40-2068180267F0}"/>
              </a:ext>
            </a:extLst>
          </p:cNvPr>
          <p:cNvSpPr txBox="1"/>
          <p:nvPr/>
        </p:nvSpPr>
        <p:spPr>
          <a:xfrm>
            <a:off x="1093694" y="2822993"/>
            <a:ext cx="97267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질문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. 159페이지 </a:t>
            </a:r>
            <a:r>
              <a:rPr lang="ko-KR" altLang="en-US" dirty="0" err="1"/>
              <a:t>for문</a:t>
            </a:r>
            <a:r>
              <a:rPr lang="ko-KR" altLang="en-US" dirty="0"/>
              <a:t> 가능한지   </a:t>
            </a:r>
            <a:r>
              <a:rPr lang="en-US" altLang="ko-KR" dirty="0"/>
              <a:t>(cupertinoSecondPage.dart -&gt; </a:t>
            </a:r>
            <a:r>
              <a:rPr lang="en-US" altLang="ko-KR" dirty="0" err="1"/>
              <a:t>GestureDetextor</a:t>
            </a:r>
            <a:r>
              <a:rPr lang="en-US" altLang="ko-KR" dirty="0"/>
              <a:t> (..)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동물선택시 표시 방법</a:t>
            </a:r>
            <a:r>
              <a:rPr lang="en-US" altLang="ko-KR" dirty="0"/>
              <a:t>(background </a:t>
            </a:r>
            <a:r>
              <a:rPr lang="ko-KR" altLang="en-US" dirty="0"/>
              <a:t>등 표시 방법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55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1B0333-43AF-D627-3F97-E22F34B03E51}"/>
              </a:ext>
            </a:extLst>
          </p:cNvPr>
          <p:cNvSpPr txBox="1"/>
          <p:nvPr/>
        </p:nvSpPr>
        <p:spPr>
          <a:xfrm>
            <a:off x="508000" y="711199"/>
            <a:ext cx="987802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1. Material icons</a:t>
            </a:r>
          </a:p>
          <a:p>
            <a:r>
              <a:rPr lang="en-US" altLang="ko-KR" sz="1600" dirty="0"/>
              <a:t>   - </a:t>
            </a:r>
            <a:r>
              <a:rPr lang="en-US" altLang="ko-KR" sz="1600" dirty="0">
                <a:hlinkClick r:id="rId2"/>
              </a:rPr>
              <a:t>https://fonts.google.com/icons?selected=Material+Icons</a:t>
            </a:r>
            <a:endParaRPr lang="en-US" altLang="ko-KR" sz="1600" dirty="0"/>
          </a:p>
          <a:p>
            <a:r>
              <a:rPr lang="en-US" altLang="ko-KR" sz="1600" dirty="0"/>
              <a:t>   - style</a:t>
            </a:r>
            <a:r>
              <a:rPr lang="ko-KR" altLang="en-US" sz="1600" dirty="0"/>
              <a:t>적용</a:t>
            </a:r>
            <a:endParaRPr lang="en-US" altLang="ko-KR" sz="1600" dirty="0"/>
          </a:p>
          <a:p>
            <a:r>
              <a:rPr lang="en-US" altLang="ko-KR" sz="1600" dirty="0"/>
              <a:t>   - download (</a:t>
            </a:r>
            <a:r>
              <a:rPr lang="en-US" altLang="ko-KR" sz="1600" dirty="0" err="1"/>
              <a:t>svg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png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 : </a:t>
            </a:r>
            <a:r>
              <a:rPr lang="en-US" altLang="ko-KR" sz="1600" dirty="0" err="1"/>
              <a:t>svg</a:t>
            </a:r>
            <a:r>
              <a:rPr lang="en-US" altLang="ko-KR" sz="1600" dirty="0"/>
              <a:t> : SVG</a:t>
            </a:r>
            <a:r>
              <a:rPr lang="ko-KR" altLang="en-US" sz="1600" dirty="0"/>
              <a:t>는 </a:t>
            </a:r>
            <a:r>
              <a:rPr lang="en-US" altLang="ko-KR" sz="1600" dirty="0"/>
              <a:t>Scalable Vector Graphics</a:t>
            </a:r>
            <a:r>
              <a:rPr lang="ko-KR" altLang="en-US" sz="1600" dirty="0"/>
              <a:t>라는 뜻인데</a:t>
            </a:r>
            <a:r>
              <a:rPr lang="en-US" altLang="ko-KR" sz="1600" dirty="0"/>
              <a:t>, </a:t>
            </a:r>
            <a:r>
              <a:rPr lang="ko-KR" altLang="en-US" sz="1600" dirty="0"/>
              <a:t>번역하자면 확장가능한 벡터 그래픽이다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             </a:t>
            </a:r>
            <a:r>
              <a:rPr lang="ko-KR" altLang="en-US" sz="1600" dirty="0"/>
              <a:t>픽셀을 이용하여 그림을 그리는 </a:t>
            </a:r>
            <a:r>
              <a:rPr lang="en-US" altLang="ko-KR" sz="1600" dirty="0" err="1"/>
              <a:t>png</a:t>
            </a:r>
            <a:r>
              <a:rPr lang="en-US" altLang="ko-KR" sz="1600" dirty="0"/>
              <a:t> jpg </a:t>
            </a:r>
            <a:r>
              <a:rPr lang="ko-KR" altLang="en-US" sz="1600" dirty="0"/>
              <a:t>파일들과 다르게 벡터를 기반으로 이미지를 표현한다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             </a:t>
            </a:r>
            <a:r>
              <a:rPr lang="ko-KR" altLang="en-US" sz="1600" dirty="0" err="1"/>
              <a:t>그러다보니</a:t>
            </a:r>
            <a:r>
              <a:rPr lang="ko-KR" altLang="en-US" sz="1600" dirty="0"/>
              <a:t> 크기를 조절함에 따라 깨지는 것이 없고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             </a:t>
            </a:r>
            <a:r>
              <a:rPr lang="ko-KR" altLang="en-US" sz="1600" dirty="0"/>
              <a:t>용량이 작기 때문에 웹에서 자주 사용하는 이미지 형식이다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- flutter</a:t>
            </a:r>
            <a:r>
              <a:rPr lang="ko-KR" altLang="en-US" sz="1600" dirty="0"/>
              <a:t>에서는 바로 사용가능 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 Cupertino icons</a:t>
            </a:r>
          </a:p>
          <a:p>
            <a:r>
              <a:rPr lang="en-US" altLang="ko-KR" sz="1600" dirty="0"/>
              <a:t>   - </a:t>
            </a:r>
            <a:r>
              <a:rPr lang="en-US" altLang="ko-KR" sz="1600" dirty="0">
                <a:hlinkClick r:id="rId3"/>
              </a:rPr>
              <a:t>https://pub.dev/packages/cupertino_icons</a:t>
            </a:r>
            <a:endParaRPr lang="en-US" altLang="ko-KR" sz="1600" dirty="0"/>
          </a:p>
          <a:p>
            <a:r>
              <a:rPr lang="en-US" altLang="ko-KR" sz="1600" dirty="0"/>
              <a:t>   - </a:t>
            </a:r>
            <a:r>
              <a:rPr lang="en-US" altLang="ko-KR" sz="1600" dirty="0">
                <a:hlinkClick r:id="rId4"/>
              </a:rPr>
              <a:t>https://api.flutter.dev/flutter/cupertino/CupertinoIcons-class.html#constants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B7078-9086-E66E-86A1-B96A069E96E3}"/>
              </a:ext>
            </a:extLst>
          </p:cNvPr>
          <p:cNvSpPr txBox="1"/>
          <p:nvPr/>
        </p:nvSpPr>
        <p:spPr>
          <a:xfrm>
            <a:off x="120538" y="110273"/>
            <a:ext cx="1896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 Cupertino Icons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644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203966-0080-2CC3-1554-06FC9B84B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64" y="2443259"/>
            <a:ext cx="5809527" cy="40992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E0E8B3-8DB7-74BD-C241-7757D54EF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426" y="2443259"/>
            <a:ext cx="542925" cy="476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5C29F1-07D9-81FB-30B7-76AB85743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820" y="2428971"/>
            <a:ext cx="381000" cy="5048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AAD351-6D45-A7E5-9FB0-B1042434B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4289" y="2481358"/>
            <a:ext cx="447675" cy="4286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6950B2-02D3-0889-8508-AA76EDD98E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6926" y="2428971"/>
            <a:ext cx="523875" cy="457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65288AC-889C-B358-EFFB-6B8A66034B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6041" y="2428971"/>
            <a:ext cx="438150" cy="4667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1F20461-2362-7FF6-25F9-FC3A6A581F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1332" y="2433733"/>
            <a:ext cx="409575" cy="4762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8D3DB24-CAC9-13EB-3C3D-1962C85EF2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5921" y="5996791"/>
            <a:ext cx="361950" cy="4381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9BA352C-214F-FAFD-F964-33E228F2C6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0904" y="6019651"/>
            <a:ext cx="390525" cy="4095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7017C3E-393F-B324-FDAC-14EECE977E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22326" y="6053941"/>
            <a:ext cx="371475" cy="3905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D837F4D-8518-8298-B6B9-C428BB3B6D62}"/>
              </a:ext>
            </a:extLst>
          </p:cNvPr>
          <p:cNvSpPr txBox="1"/>
          <p:nvPr/>
        </p:nvSpPr>
        <p:spPr>
          <a:xfrm>
            <a:off x="120538" y="110273"/>
            <a:ext cx="2053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 Cupertino - Icons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A20ACB-5FAE-26CE-3DEF-96D70DD2B1B6}"/>
              </a:ext>
            </a:extLst>
          </p:cNvPr>
          <p:cNvSpPr txBox="1"/>
          <p:nvPr/>
        </p:nvSpPr>
        <p:spPr>
          <a:xfrm>
            <a:off x="2260121" y="1768416"/>
            <a:ext cx="122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Cupertino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0A0D1-1CD4-D155-8683-7D30AD881585}"/>
              </a:ext>
            </a:extLst>
          </p:cNvPr>
          <p:cNvSpPr txBox="1"/>
          <p:nvPr/>
        </p:nvSpPr>
        <p:spPr>
          <a:xfrm>
            <a:off x="8196166" y="1768416"/>
            <a:ext cx="103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Material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89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E367EE-ADB8-D2D8-AEED-B61671A40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37" y="1815243"/>
            <a:ext cx="1266825" cy="111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CE2588-03D2-7580-AAE9-B9852A3A51C9}"/>
              </a:ext>
            </a:extLst>
          </p:cNvPr>
          <p:cNvSpPr txBox="1"/>
          <p:nvPr/>
        </p:nvSpPr>
        <p:spPr>
          <a:xfrm>
            <a:off x="120538" y="110273"/>
            <a:ext cx="2244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 Cupertino - Widget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030D01-6898-373F-F161-608455D5F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58" y="930152"/>
            <a:ext cx="5448300" cy="6191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97818C-4789-C72A-1BEC-EF5E0ED6F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58" y="3071703"/>
            <a:ext cx="29908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1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11403E-ECD7-C8F4-0039-D7E8A4018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71" y="485775"/>
            <a:ext cx="4143375" cy="58864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10FAB8-8B24-6431-31B1-161AB1C0F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312" y="485775"/>
            <a:ext cx="4143375" cy="58864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FA52372-6081-BAC2-2BDE-7196740F3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269" y="497997"/>
            <a:ext cx="4162425" cy="58483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2ABF96-D663-4567-045F-176AFE518635}"/>
              </a:ext>
            </a:extLst>
          </p:cNvPr>
          <p:cNvSpPr txBox="1"/>
          <p:nvPr/>
        </p:nvSpPr>
        <p:spPr>
          <a:xfrm>
            <a:off x="120538" y="110273"/>
            <a:ext cx="4782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3. Cupertino – default</a:t>
            </a:r>
            <a:r>
              <a:rPr lang="ko-KR" altLang="en-US" sz="1600" dirty="0"/>
              <a:t> </a:t>
            </a:r>
            <a:r>
              <a:rPr lang="en-US" altLang="ko-KR" sz="1600" dirty="0"/>
              <a:t>Widget + </a:t>
            </a:r>
            <a:r>
              <a:rPr lang="en-US" altLang="ko-KR" sz="1600" dirty="0" err="1"/>
              <a:t>api</a:t>
            </a:r>
            <a:r>
              <a:rPr lang="en-US" altLang="ko-KR" sz="1600" dirty="0"/>
              <a:t> </a:t>
            </a:r>
            <a:r>
              <a:rPr lang="ko-KR" altLang="en-US" sz="1600" dirty="0"/>
              <a:t>종류 </a:t>
            </a:r>
            <a:r>
              <a:rPr lang="en-US" altLang="ko-KR" sz="1600" dirty="0"/>
              <a:t>(183</a:t>
            </a:r>
            <a:r>
              <a:rPr lang="ko-KR" altLang="en-US" sz="1600" dirty="0"/>
              <a:t>개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2339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F1C2BF-1538-E14D-3496-20ADC2DB1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97" y="490537"/>
            <a:ext cx="4143375" cy="5876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CFF091-8053-D0E0-AB4B-1AC1B8FA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354" y="554786"/>
            <a:ext cx="41529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0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FD22D85-E8A0-DC94-02B2-ACAFDE37DC80}"/>
              </a:ext>
            </a:extLst>
          </p:cNvPr>
          <p:cNvSpPr/>
          <p:nvPr/>
        </p:nvSpPr>
        <p:spPr>
          <a:xfrm>
            <a:off x="1130060" y="1069675"/>
            <a:ext cx="6944265" cy="5003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0" i="0" dirty="0">
                <a:solidFill>
                  <a:srgbClr val="292929"/>
                </a:solidFill>
                <a:effectLst/>
                <a:latin typeface="source-serif-pro"/>
              </a:rPr>
              <a:t>* 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source-serif-pro"/>
              </a:rPr>
              <a:t>내장된 ‘</a:t>
            </a:r>
            <a:r>
              <a:rPr lang="en-US" altLang="ko-KR" sz="1400" b="0" i="0" dirty="0" err="1">
                <a:solidFill>
                  <a:srgbClr val="292929"/>
                </a:solidFill>
                <a:effectLst/>
                <a:latin typeface="source-serif-pro"/>
              </a:rPr>
              <a:t>dart:io</a:t>
            </a:r>
            <a:r>
              <a:rPr lang="en-US" altLang="ko-KR" sz="1400" b="0" i="0" dirty="0">
                <a:solidFill>
                  <a:srgbClr val="292929"/>
                </a:solidFill>
                <a:effectLst/>
                <a:latin typeface="source-serif-pro"/>
              </a:rPr>
              <a:t>’ 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source-serif-pro"/>
              </a:rPr>
              <a:t>패키지에는 플랫폼 구분을 위한 </a:t>
            </a:r>
            <a:r>
              <a:rPr lang="en-US" altLang="ko-KR" sz="1400" b="0" i="0" u="sng" dirty="0">
                <a:effectLst/>
                <a:latin typeface="source-serif-pro"/>
                <a:hlinkClick r:id="rId2"/>
              </a:rPr>
              <a:t>Platform </a:t>
            </a:r>
            <a:r>
              <a:rPr lang="ko-KR" altLang="en-US" sz="1400" b="0" i="0" u="sng" dirty="0">
                <a:effectLst/>
                <a:latin typeface="source-serif-pro"/>
                <a:hlinkClick r:id="rId2"/>
              </a:rPr>
              <a:t>클래스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source-serif-pro"/>
              </a:rPr>
              <a:t>를 제공</a:t>
            </a:r>
            <a:r>
              <a:rPr lang="ko-KR" altLang="en-US" sz="1400" dirty="0">
                <a:solidFill>
                  <a:srgbClr val="292929"/>
                </a:solidFill>
                <a:latin typeface="source-serif-pro"/>
              </a:rPr>
              <a:t>한</a:t>
            </a:r>
            <a:r>
              <a:rPr lang="ko-KR" altLang="en-US" sz="1400" b="0" i="0" dirty="0">
                <a:solidFill>
                  <a:srgbClr val="292929"/>
                </a:solidFill>
                <a:effectLst/>
                <a:latin typeface="source-serif-pro"/>
              </a:rPr>
              <a:t>다</a:t>
            </a:r>
            <a:r>
              <a:rPr lang="en-US" altLang="ko-KR" sz="1400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class PlatformSwitch extends StatefulWidget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PlatformSwitch();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@override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_PlatformSwitchState createState() =&gt; _PlatformSwitchState();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class _PlatformSwitchState extends State&lt;PlatformSwitch&gt;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bool _value = false;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@override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Widget build(BuildContext context)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    if (</a:t>
            </a:r>
            <a:r>
              <a:rPr lang="en-US" altLang="ko-KR" sz="1400" dirty="0">
                <a:solidFill>
                  <a:srgbClr val="FF0000"/>
                </a:solidFill>
                <a:latin typeface="Arial Unicode MS"/>
                <a:ea typeface="Menlo"/>
              </a:rPr>
              <a:t>Platform.isIOS</a:t>
            </a: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       return CupertinoSwitch(value: _value, onChanged: onChanged);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   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    return Switch(value: _value, onChanged: onChanged);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onChanged(bool value)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    setState(() {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        _value = value;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    });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   }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292929"/>
                </a:solidFill>
                <a:latin typeface="Arial Unicode MS"/>
                <a:ea typeface="Menlo"/>
              </a:rPr>
              <a:t> }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B3776-FCE0-8A6D-55E3-F18FE702F381}"/>
              </a:ext>
            </a:extLst>
          </p:cNvPr>
          <p:cNvSpPr txBox="1"/>
          <p:nvPr/>
        </p:nvSpPr>
        <p:spPr>
          <a:xfrm>
            <a:off x="120538" y="110273"/>
            <a:ext cx="3281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4. Android &amp; iPhone</a:t>
            </a:r>
            <a:r>
              <a:rPr lang="ko-KR" altLang="en-US" sz="1600" dirty="0"/>
              <a:t>별 별도 생성</a:t>
            </a:r>
          </a:p>
        </p:txBody>
      </p:sp>
    </p:spTree>
    <p:extLst>
      <p:ext uri="{BB962C8B-B14F-4D97-AF65-F5344CB8AC3E}">
        <p14:creationId xmlns:p14="http://schemas.microsoft.com/office/powerpoint/2010/main" val="396701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47C25D-F69F-3E1B-20FA-3213536B8381}"/>
              </a:ext>
            </a:extLst>
          </p:cNvPr>
          <p:cNvSpPr txBox="1"/>
          <p:nvPr/>
        </p:nvSpPr>
        <p:spPr>
          <a:xfrm>
            <a:off x="120538" y="110273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5. </a:t>
            </a:r>
            <a:r>
              <a:rPr lang="ko-KR" altLang="en-US" sz="1600" dirty="0" err="1"/>
              <a:t>팩키지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7B0C31-3715-9DE1-AC7A-0FB3C1B85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93" y="1701829"/>
            <a:ext cx="2647950" cy="2143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AF8217-E4AE-1C39-AF29-C97535EF9CC1}"/>
              </a:ext>
            </a:extLst>
          </p:cNvPr>
          <p:cNvSpPr txBox="1"/>
          <p:nvPr/>
        </p:nvSpPr>
        <p:spPr>
          <a:xfrm>
            <a:off x="844430" y="782940"/>
            <a:ext cx="2666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- Default</a:t>
            </a:r>
            <a:r>
              <a:rPr lang="ko-KR" altLang="en-US" sz="1600" dirty="0"/>
              <a:t>로 추가 되어 있음</a:t>
            </a:r>
          </a:p>
        </p:txBody>
      </p:sp>
    </p:spTree>
    <p:extLst>
      <p:ext uri="{BB962C8B-B14F-4D97-AF65-F5344CB8AC3E}">
        <p14:creationId xmlns:p14="http://schemas.microsoft.com/office/powerpoint/2010/main" val="320334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2559</Words>
  <Application>Microsoft Office PowerPoint</Application>
  <PresentationFormat>와이드스크린</PresentationFormat>
  <Paragraphs>414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Arial Unicode MS</vt:lpstr>
      <vt:lpstr>source-serif-pro</vt:lpstr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4125</dc:creator>
  <cp:lastModifiedBy>4125</cp:lastModifiedBy>
  <cp:revision>92</cp:revision>
  <dcterms:created xsi:type="dcterms:W3CDTF">2022-10-31T00:04:46Z</dcterms:created>
  <dcterms:modified xsi:type="dcterms:W3CDTF">2022-11-04T06:23:16Z</dcterms:modified>
</cp:coreProperties>
</file>