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64" r:id="rId8"/>
    <p:sldId id="265" r:id="rId9"/>
    <p:sldId id="25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80" autoAdjust="0"/>
    <p:restoredTop sz="94660"/>
  </p:normalViewPr>
  <p:slideViewPr>
    <p:cSldViewPr>
      <p:cViewPr>
        <p:scale>
          <a:sx n="170" d="100"/>
          <a:sy n="170" d="100"/>
        </p:scale>
        <p:origin x="-144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3C77F4-2553-415D-95C5-1C35B82D3E32}" type="doc">
      <dgm:prSet loTypeId="urn:microsoft.com/office/officeart/2005/8/layout/pyramid2" loCatId="pyramid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73D9F65-C743-41BE-BF84-93D1A32084FB}">
      <dgm:prSet/>
      <dgm:spPr/>
      <dgm:t>
        <a:bodyPr/>
        <a:lstStyle/>
        <a:p>
          <a:pPr rtl="0"/>
          <a:r>
            <a:rPr lang="en-GB" dirty="0" smtClean="0"/>
            <a:t>Ag-grid</a:t>
          </a:r>
          <a:endParaRPr lang="zh-CN" dirty="0"/>
        </a:p>
      </dgm:t>
    </dgm:pt>
    <dgm:pt modelId="{C62E874F-E9EB-461B-B011-D04460E39A0E}" type="parTrans" cxnId="{710BE498-2BC4-4AAD-8E1E-0F6A43EBCDF6}">
      <dgm:prSet/>
      <dgm:spPr/>
      <dgm:t>
        <a:bodyPr/>
        <a:lstStyle/>
        <a:p>
          <a:endParaRPr lang="zh-CN" altLang="en-US"/>
        </a:p>
      </dgm:t>
    </dgm:pt>
    <dgm:pt modelId="{542C114E-6750-4B16-9231-6800948DFF49}" type="sibTrans" cxnId="{710BE498-2BC4-4AAD-8E1E-0F6A43EBCDF6}">
      <dgm:prSet/>
      <dgm:spPr/>
      <dgm:t>
        <a:bodyPr/>
        <a:lstStyle/>
        <a:p>
          <a:endParaRPr lang="zh-CN" altLang="en-US"/>
        </a:p>
      </dgm:t>
    </dgm:pt>
    <dgm:pt modelId="{1D97A282-4BEE-469C-9F85-2CF47BB54C46}">
      <dgm:prSet/>
      <dgm:spPr/>
      <dgm:t>
        <a:bodyPr/>
        <a:lstStyle/>
        <a:p>
          <a:pPr rtl="0"/>
          <a:r>
            <a:rPr lang="en-GB" dirty="0" err="1" smtClean="0"/>
            <a:t>Handsontable</a:t>
          </a:r>
          <a:endParaRPr lang="zh-CN" dirty="0"/>
        </a:p>
      </dgm:t>
    </dgm:pt>
    <dgm:pt modelId="{07CE6A44-33E3-4448-9604-8C0CA9481A95}" type="parTrans" cxnId="{8BE884BE-C713-4654-A545-E25387E25494}">
      <dgm:prSet/>
      <dgm:spPr/>
      <dgm:t>
        <a:bodyPr/>
        <a:lstStyle/>
        <a:p>
          <a:endParaRPr lang="zh-CN" altLang="en-US"/>
        </a:p>
      </dgm:t>
    </dgm:pt>
    <dgm:pt modelId="{3721B0ED-1E21-4BC9-83FE-1DADD150A673}" type="sibTrans" cxnId="{8BE884BE-C713-4654-A545-E25387E25494}">
      <dgm:prSet/>
      <dgm:spPr/>
      <dgm:t>
        <a:bodyPr/>
        <a:lstStyle/>
        <a:p>
          <a:endParaRPr lang="zh-CN" altLang="en-US"/>
        </a:p>
      </dgm:t>
    </dgm:pt>
    <dgm:pt modelId="{67B85BE7-9A91-46EF-962C-AABCE335CEF2}">
      <dgm:prSet/>
      <dgm:spPr/>
      <dgm:t>
        <a:bodyPr/>
        <a:lstStyle/>
        <a:p>
          <a:pPr rtl="0"/>
          <a:r>
            <a:rPr lang="en-GB" dirty="0" err="1" smtClean="0"/>
            <a:t>DevExpress</a:t>
          </a:r>
          <a:endParaRPr lang="zh-CN" dirty="0"/>
        </a:p>
      </dgm:t>
    </dgm:pt>
    <dgm:pt modelId="{7693AC70-966A-45D4-B3A9-9ABF041C4C0A}" type="parTrans" cxnId="{13597C13-F64B-40DE-B85F-9E3A975F66EF}">
      <dgm:prSet/>
      <dgm:spPr/>
      <dgm:t>
        <a:bodyPr/>
        <a:lstStyle/>
        <a:p>
          <a:endParaRPr lang="zh-CN" altLang="en-US"/>
        </a:p>
      </dgm:t>
    </dgm:pt>
    <dgm:pt modelId="{EA87B098-5978-48CA-A1A2-500340A1BEC4}" type="sibTrans" cxnId="{13597C13-F64B-40DE-B85F-9E3A975F66EF}">
      <dgm:prSet/>
      <dgm:spPr/>
      <dgm:t>
        <a:bodyPr/>
        <a:lstStyle/>
        <a:p>
          <a:endParaRPr lang="zh-CN" altLang="en-US"/>
        </a:p>
      </dgm:t>
    </dgm:pt>
    <dgm:pt modelId="{FDEA73D6-E26E-415E-9D44-7BBB475FEE63}" type="pres">
      <dgm:prSet presAssocID="{803C77F4-2553-415D-95C5-1C35B82D3E32}" presName="compositeShape" presStyleCnt="0">
        <dgm:presLayoutVars>
          <dgm:dir/>
          <dgm:resizeHandles/>
        </dgm:presLayoutVars>
      </dgm:prSet>
      <dgm:spPr/>
    </dgm:pt>
    <dgm:pt modelId="{4AB3E17B-5A26-4A55-96AA-A8E59E610999}" type="pres">
      <dgm:prSet presAssocID="{803C77F4-2553-415D-95C5-1C35B82D3E32}" presName="pyramid" presStyleLbl="node1" presStyleIdx="0" presStyleCnt="1"/>
      <dgm:spPr/>
    </dgm:pt>
    <dgm:pt modelId="{29840E9E-25B1-4D1A-B90F-E802BC7ABD1B}" type="pres">
      <dgm:prSet presAssocID="{803C77F4-2553-415D-95C5-1C35B82D3E32}" presName="theList" presStyleCnt="0"/>
      <dgm:spPr/>
    </dgm:pt>
    <dgm:pt modelId="{A1B4E47E-AE9C-452E-9CBE-A505754A0843}" type="pres">
      <dgm:prSet presAssocID="{C73D9F65-C743-41BE-BF84-93D1A32084FB}" presName="aNode" presStyleLbl="fgAcc1" presStyleIdx="0" presStyleCnt="3" custLinFactY="100000" custLinFactNeighborX="-700" custLinFactNeighborY="118260">
        <dgm:presLayoutVars>
          <dgm:bulletEnabled val="1"/>
        </dgm:presLayoutVars>
      </dgm:prSet>
      <dgm:spPr/>
    </dgm:pt>
    <dgm:pt modelId="{577C22FE-9395-43D3-AF60-F910168036DA}" type="pres">
      <dgm:prSet presAssocID="{C73D9F65-C743-41BE-BF84-93D1A32084FB}" presName="aSpace" presStyleCnt="0"/>
      <dgm:spPr/>
    </dgm:pt>
    <dgm:pt modelId="{9CD0DE2E-88B5-45A5-975A-C0CA912F1B98}" type="pres">
      <dgm:prSet presAssocID="{1D97A282-4BEE-469C-9F85-2CF47BB54C46}" presName="aNode" presStyleLbl="fgAcc1" presStyleIdx="1" presStyleCnt="3" custLinFactY="-99475" custLinFactNeighborX="-700" custLinFactNeighborY="-100000">
        <dgm:presLayoutVars>
          <dgm:bulletEnabled val="1"/>
        </dgm:presLayoutVars>
      </dgm:prSet>
      <dgm:spPr/>
    </dgm:pt>
    <dgm:pt modelId="{7954496F-335F-4645-B7FE-8F335BCBAD32}" type="pres">
      <dgm:prSet presAssocID="{1D97A282-4BEE-469C-9F85-2CF47BB54C46}" presName="aSpace" presStyleCnt="0"/>
      <dgm:spPr/>
    </dgm:pt>
    <dgm:pt modelId="{C3249812-AA62-440B-A53E-FAB0D070B0D0}" type="pres">
      <dgm:prSet presAssocID="{67B85BE7-9A91-46EF-962C-AABCE335CEF2}" presName="aNode" presStyleLbl="fgAcc1" presStyleIdx="2" presStyleCnt="3">
        <dgm:presLayoutVars>
          <dgm:bulletEnabled val="1"/>
        </dgm:presLayoutVars>
      </dgm:prSet>
      <dgm:spPr/>
    </dgm:pt>
    <dgm:pt modelId="{3BA08A44-CAAE-4F1C-9CD7-0C608A7E385E}" type="pres">
      <dgm:prSet presAssocID="{67B85BE7-9A91-46EF-962C-AABCE335CEF2}" presName="aSpace" presStyleCnt="0"/>
      <dgm:spPr/>
    </dgm:pt>
  </dgm:ptLst>
  <dgm:cxnLst>
    <dgm:cxn modelId="{8BE884BE-C713-4654-A545-E25387E25494}" srcId="{803C77F4-2553-415D-95C5-1C35B82D3E32}" destId="{1D97A282-4BEE-469C-9F85-2CF47BB54C46}" srcOrd="1" destOrd="0" parTransId="{07CE6A44-33E3-4448-9604-8C0CA9481A95}" sibTransId="{3721B0ED-1E21-4BC9-83FE-1DADD150A673}"/>
    <dgm:cxn modelId="{4C890449-645C-4153-8796-D70733FEC5CD}" type="presOf" srcId="{803C77F4-2553-415D-95C5-1C35B82D3E32}" destId="{FDEA73D6-E26E-415E-9D44-7BBB475FEE63}" srcOrd="0" destOrd="0" presId="urn:microsoft.com/office/officeart/2005/8/layout/pyramid2"/>
    <dgm:cxn modelId="{AC3A83D3-F781-4CA8-9A98-AE239E194F01}" type="presOf" srcId="{C73D9F65-C743-41BE-BF84-93D1A32084FB}" destId="{A1B4E47E-AE9C-452E-9CBE-A505754A0843}" srcOrd="0" destOrd="0" presId="urn:microsoft.com/office/officeart/2005/8/layout/pyramid2"/>
    <dgm:cxn modelId="{15513C14-9C7F-405B-9EEF-ED64CD43372D}" type="presOf" srcId="{1D97A282-4BEE-469C-9F85-2CF47BB54C46}" destId="{9CD0DE2E-88B5-45A5-975A-C0CA912F1B98}" srcOrd="0" destOrd="0" presId="urn:microsoft.com/office/officeart/2005/8/layout/pyramid2"/>
    <dgm:cxn modelId="{13597C13-F64B-40DE-B85F-9E3A975F66EF}" srcId="{803C77F4-2553-415D-95C5-1C35B82D3E32}" destId="{67B85BE7-9A91-46EF-962C-AABCE335CEF2}" srcOrd="2" destOrd="0" parTransId="{7693AC70-966A-45D4-B3A9-9ABF041C4C0A}" sibTransId="{EA87B098-5978-48CA-A1A2-500340A1BEC4}"/>
    <dgm:cxn modelId="{F6632C2D-5314-4653-B634-7BDF2E7CF329}" type="presOf" srcId="{67B85BE7-9A91-46EF-962C-AABCE335CEF2}" destId="{C3249812-AA62-440B-A53E-FAB0D070B0D0}" srcOrd="0" destOrd="0" presId="urn:microsoft.com/office/officeart/2005/8/layout/pyramid2"/>
    <dgm:cxn modelId="{710BE498-2BC4-4AAD-8E1E-0F6A43EBCDF6}" srcId="{803C77F4-2553-415D-95C5-1C35B82D3E32}" destId="{C73D9F65-C743-41BE-BF84-93D1A32084FB}" srcOrd="0" destOrd="0" parTransId="{C62E874F-E9EB-461B-B011-D04460E39A0E}" sibTransId="{542C114E-6750-4B16-9231-6800948DFF49}"/>
    <dgm:cxn modelId="{4903184B-AF73-420E-8A52-697CD839F69F}" type="presParOf" srcId="{FDEA73D6-E26E-415E-9D44-7BBB475FEE63}" destId="{4AB3E17B-5A26-4A55-96AA-A8E59E610999}" srcOrd="0" destOrd="0" presId="urn:microsoft.com/office/officeart/2005/8/layout/pyramid2"/>
    <dgm:cxn modelId="{8C27087E-4F4E-4333-A340-D761041F364D}" type="presParOf" srcId="{FDEA73D6-E26E-415E-9D44-7BBB475FEE63}" destId="{29840E9E-25B1-4D1A-B90F-E802BC7ABD1B}" srcOrd="1" destOrd="0" presId="urn:microsoft.com/office/officeart/2005/8/layout/pyramid2"/>
    <dgm:cxn modelId="{576BAA73-D3BE-4038-8C01-B6EAC97F0B84}" type="presParOf" srcId="{29840E9E-25B1-4D1A-B90F-E802BC7ABD1B}" destId="{A1B4E47E-AE9C-452E-9CBE-A505754A0843}" srcOrd="0" destOrd="0" presId="urn:microsoft.com/office/officeart/2005/8/layout/pyramid2"/>
    <dgm:cxn modelId="{59CD6E8B-1009-4BDD-A933-1D8417195F92}" type="presParOf" srcId="{29840E9E-25B1-4D1A-B90F-E802BC7ABD1B}" destId="{577C22FE-9395-43D3-AF60-F910168036DA}" srcOrd="1" destOrd="0" presId="urn:microsoft.com/office/officeart/2005/8/layout/pyramid2"/>
    <dgm:cxn modelId="{04042472-F99A-4115-BE9F-66CA7483B35C}" type="presParOf" srcId="{29840E9E-25B1-4D1A-B90F-E802BC7ABD1B}" destId="{9CD0DE2E-88B5-45A5-975A-C0CA912F1B98}" srcOrd="2" destOrd="0" presId="urn:microsoft.com/office/officeart/2005/8/layout/pyramid2"/>
    <dgm:cxn modelId="{0C3E8BED-A314-41AE-99B6-A894A2D9369E}" type="presParOf" srcId="{29840E9E-25B1-4D1A-B90F-E802BC7ABD1B}" destId="{7954496F-335F-4645-B7FE-8F335BCBAD32}" srcOrd="3" destOrd="0" presId="urn:microsoft.com/office/officeart/2005/8/layout/pyramid2"/>
    <dgm:cxn modelId="{04EBDCE6-793F-4FDC-A00A-5DAA0F7BBD31}" type="presParOf" srcId="{29840E9E-25B1-4D1A-B90F-E802BC7ABD1B}" destId="{C3249812-AA62-440B-A53E-FAB0D070B0D0}" srcOrd="4" destOrd="0" presId="urn:microsoft.com/office/officeart/2005/8/layout/pyramid2"/>
    <dgm:cxn modelId="{E889C787-A0F6-48F7-B52F-85883415B8A7}" type="presParOf" srcId="{29840E9E-25B1-4D1A-B90F-E802BC7ABD1B}" destId="{3BA08A44-CAAE-4F1C-9CD7-0C608A7E385E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3E17B-5A26-4A55-96AA-A8E59E610999}">
      <dsp:nvSpPr>
        <dsp:cNvPr id="0" name=""/>
        <dsp:cNvSpPr/>
      </dsp:nvSpPr>
      <dsp:spPr>
        <a:xfrm>
          <a:off x="1512371" y="0"/>
          <a:ext cx="4525963" cy="452596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B4E47E-AE9C-452E-9CBE-A505754A0843}">
      <dsp:nvSpPr>
        <dsp:cNvPr id="0" name=""/>
        <dsp:cNvSpPr/>
      </dsp:nvSpPr>
      <dsp:spPr>
        <a:xfrm>
          <a:off x="3754759" y="1684784"/>
          <a:ext cx="2941875" cy="107138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Ag-grid</a:t>
          </a:r>
          <a:endParaRPr lang="zh-CN" sz="3300" kern="1200" dirty="0"/>
        </a:p>
      </dsp:txBody>
      <dsp:txXfrm>
        <a:off x="3807059" y="1737084"/>
        <a:ext cx="2837275" cy="966780"/>
      </dsp:txXfrm>
    </dsp:sp>
    <dsp:sp modelId="{9CD0DE2E-88B5-45A5-975A-C0CA912F1B98}">
      <dsp:nvSpPr>
        <dsp:cNvPr id="0" name=""/>
        <dsp:cNvSpPr/>
      </dsp:nvSpPr>
      <dsp:spPr>
        <a:xfrm>
          <a:off x="3754759" y="460651"/>
          <a:ext cx="2941875" cy="107138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err="1" smtClean="0"/>
            <a:t>Handsontable</a:t>
          </a:r>
          <a:endParaRPr lang="zh-CN" sz="3300" kern="1200" dirty="0"/>
        </a:p>
      </dsp:txBody>
      <dsp:txXfrm>
        <a:off x="3807059" y="512951"/>
        <a:ext cx="2837275" cy="966780"/>
      </dsp:txXfrm>
    </dsp:sp>
    <dsp:sp modelId="{C3249812-AA62-440B-A53E-FAB0D070B0D0}">
      <dsp:nvSpPr>
        <dsp:cNvPr id="0" name=""/>
        <dsp:cNvSpPr/>
      </dsp:nvSpPr>
      <dsp:spPr>
        <a:xfrm>
          <a:off x="3775352" y="2865632"/>
          <a:ext cx="2941875" cy="107138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err="1" smtClean="0"/>
            <a:t>DevExpress</a:t>
          </a:r>
          <a:endParaRPr lang="zh-CN" sz="3300" kern="1200" dirty="0"/>
        </a:p>
      </dsp:txBody>
      <dsp:txXfrm>
        <a:off x="3827652" y="2917932"/>
        <a:ext cx="2837275" cy="966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/FM/repos/grids/ag-grid-dem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en-GB" altLang="zh-CN" dirty="0" smtClean="0"/>
              <a:t>FM 3</a:t>
            </a:r>
            <a:r>
              <a:rPr lang="en-GB" altLang="zh-CN" baseline="30000" dirty="0" smtClean="0"/>
              <a:t>rd</a:t>
            </a:r>
            <a:r>
              <a:rPr lang="en-GB" altLang="zh-CN" dirty="0" smtClean="0"/>
              <a:t> Party grid components research.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841648"/>
          </a:xfrm>
        </p:spPr>
        <p:txBody>
          <a:bodyPr/>
          <a:lstStyle/>
          <a:p>
            <a:pPr algn="r"/>
            <a:r>
              <a:rPr lang="en-GB" altLang="zh-CN" dirty="0" smtClean="0">
                <a:solidFill>
                  <a:schemeClr val="tx1"/>
                </a:solidFill>
              </a:rPr>
              <a:t>- R &amp; D TPX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2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67545" y="335603"/>
            <a:ext cx="8280919" cy="6186792"/>
            <a:chOff x="467545" y="335603"/>
            <a:chExt cx="8280919" cy="6186792"/>
          </a:xfrm>
        </p:grpSpPr>
        <p:sp>
          <p:nvSpPr>
            <p:cNvPr id="8" name="任意多边形 7"/>
            <p:cNvSpPr/>
            <p:nvPr/>
          </p:nvSpPr>
          <p:spPr>
            <a:xfrm>
              <a:off x="467545" y="335603"/>
              <a:ext cx="1157802" cy="1654004"/>
            </a:xfrm>
            <a:custGeom>
              <a:avLst/>
              <a:gdLst>
                <a:gd name="connsiteX0" fmla="*/ 0 w 1654004"/>
                <a:gd name="connsiteY0" fmla="*/ 0 h 1157802"/>
                <a:gd name="connsiteX1" fmla="*/ 1075103 w 1654004"/>
                <a:gd name="connsiteY1" fmla="*/ 0 h 1157802"/>
                <a:gd name="connsiteX2" fmla="*/ 1654004 w 1654004"/>
                <a:gd name="connsiteY2" fmla="*/ 578901 h 1157802"/>
                <a:gd name="connsiteX3" fmla="*/ 1075103 w 1654004"/>
                <a:gd name="connsiteY3" fmla="*/ 1157802 h 1157802"/>
                <a:gd name="connsiteX4" fmla="*/ 0 w 1654004"/>
                <a:gd name="connsiteY4" fmla="*/ 1157802 h 1157802"/>
                <a:gd name="connsiteX5" fmla="*/ 578901 w 1654004"/>
                <a:gd name="connsiteY5" fmla="*/ 578901 h 1157802"/>
                <a:gd name="connsiteX6" fmla="*/ 0 w 1654004"/>
                <a:gd name="connsiteY6" fmla="*/ 0 h 115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4004" h="1157802">
                  <a:moveTo>
                    <a:pt x="1654004" y="0"/>
                  </a:moveTo>
                  <a:lnTo>
                    <a:pt x="1654004" y="752572"/>
                  </a:lnTo>
                  <a:lnTo>
                    <a:pt x="827002" y="1157802"/>
                  </a:lnTo>
                  <a:lnTo>
                    <a:pt x="0" y="752572"/>
                  </a:lnTo>
                  <a:lnTo>
                    <a:pt x="0" y="0"/>
                  </a:lnTo>
                  <a:lnTo>
                    <a:pt x="827002" y="405230"/>
                  </a:lnTo>
                  <a:lnTo>
                    <a:pt x="1654004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0320" tIns="599221" rIns="20320" bIns="599221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 smtClean="0"/>
                <a:t>1</a:t>
              </a:r>
              <a:endParaRPr lang="zh-CN" sz="3200" kern="1200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25346" y="335604"/>
              <a:ext cx="7123118" cy="1075103"/>
            </a:xfrm>
            <a:custGeom>
              <a:avLst/>
              <a:gdLst>
                <a:gd name="connsiteX0" fmla="*/ 179187 w 1075102"/>
                <a:gd name="connsiteY0" fmla="*/ 0 h 7123117"/>
                <a:gd name="connsiteX1" fmla="*/ 895915 w 1075102"/>
                <a:gd name="connsiteY1" fmla="*/ 0 h 7123117"/>
                <a:gd name="connsiteX2" fmla="*/ 1075102 w 1075102"/>
                <a:gd name="connsiteY2" fmla="*/ 179187 h 7123117"/>
                <a:gd name="connsiteX3" fmla="*/ 1075102 w 1075102"/>
                <a:gd name="connsiteY3" fmla="*/ 7123117 h 7123117"/>
                <a:gd name="connsiteX4" fmla="*/ 1075102 w 1075102"/>
                <a:gd name="connsiteY4" fmla="*/ 7123117 h 7123117"/>
                <a:gd name="connsiteX5" fmla="*/ 0 w 1075102"/>
                <a:gd name="connsiteY5" fmla="*/ 7123117 h 7123117"/>
                <a:gd name="connsiteX6" fmla="*/ 0 w 1075102"/>
                <a:gd name="connsiteY6" fmla="*/ 7123117 h 7123117"/>
                <a:gd name="connsiteX7" fmla="*/ 0 w 1075102"/>
                <a:gd name="connsiteY7" fmla="*/ 179187 h 7123117"/>
                <a:gd name="connsiteX8" fmla="*/ 179187 w 1075102"/>
                <a:gd name="connsiteY8" fmla="*/ 0 h 712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102" h="7123117">
                  <a:moveTo>
                    <a:pt x="1075102" y="1187210"/>
                  </a:moveTo>
                  <a:lnTo>
                    <a:pt x="1075102" y="5935907"/>
                  </a:lnTo>
                  <a:cubicBezTo>
                    <a:pt x="1075102" y="6591581"/>
                    <a:pt x="1062993" y="7123114"/>
                    <a:pt x="1048057" y="7123114"/>
                  </a:cubicBezTo>
                  <a:lnTo>
                    <a:pt x="0" y="7123114"/>
                  </a:lnTo>
                  <a:lnTo>
                    <a:pt x="0" y="712311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48057" y="3"/>
                  </a:lnTo>
                  <a:cubicBezTo>
                    <a:pt x="1062993" y="3"/>
                    <a:pt x="1075102" y="531536"/>
                    <a:pt x="1075102" y="118721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91161" tIns="87407" rIns="87407" bIns="87408" numCol="1" spcCol="1270" anchor="ctr" anchorCtr="0">
              <a:noAutofit/>
            </a:bodyPr>
            <a:lstStyle/>
            <a:p>
              <a:pPr marL="285750" lvl="1" indent="-285750" algn="l" defTabSz="2444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altLang="zh-CN" sz="5500" kern="1200" dirty="0" smtClean="0"/>
                <a:t>Candidates</a:t>
              </a:r>
              <a:endParaRPr lang="zh-CN" altLang="en-US" sz="5500" kern="1200" dirty="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67545" y="1846532"/>
              <a:ext cx="1157802" cy="1654004"/>
            </a:xfrm>
            <a:custGeom>
              <a:avLst/>
              <a:gdLst>
                <a:gd name="connsiteX0" fmla="*/ 0 w 1654004"/>
                <a:gd name="connsiteY0" fmla="*/ 0 h 1157802"/>
                <a:gd name="connsiteX1" fmla="*/ 1075103 w 1654004"/>
                <a:gd name="connsiteY1" fmla="*/ 0 h 1157802"/>
                <a:gd name="connsiteX2" fmla="*/ 1654004 w 1654004"/>
                <a:gd name="connsiteY2" fmla="*/ 578901 h 1157802"/>
                <a:gd name="connsiteX3" fmla="*/ 1075103 w 1654004"/>
                <a:gd name="connsiteY3" fmla="*/ 1157802 h 1157802"/>
                <a:gd name="connsiteX4" fmla="*/ 0 w 1654004"/>
                <a:gd name="connsiteY4" fmla="*/ 1157802 h 1157802"/>
                <a:gd name="connsiteX5" fmla="*/ 578901 w 1654004"/>
                <a:gd name="connsiteY5" fmla="*/ 578901 h 1157802"/>
                <a:gd name="connsiteX6" fmla="*/ 0 w 1654004"/>
                <a:gd name="connsiteY6" fmla="*/ 0 h 115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4004" h="1157802">
                  <a:moveTo>
                    <a:pt x="1654004" y="0"/>
                  </a:moveTo>
                  <a:lnTo>
                    <a:pt x="1654004" y="752572"/>
                  </a:lnTo>
                  <a:lnTo>
                    <a:pt x="827002" y="1157802"/>
                  </a:lnTo>
                  <a:lnTo>
                    <a:pt x="0" y="752572"/>
                  </a:lnTo>
                  <a:lnTo>
                    <a:pt x="0" y="0"/>
                  </a:lnTo>
                  <a:lnTo>
                    <a:pt x="827002" y="405230"/>
                  </a:lnTo>
                  <a:lnTo>
                    <a:pt x="1654004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0320" tIns="599221" rIns="20320" bIns="599221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200" kern="1200" dirty="0" smtClean="0"/>
                <a:t>2</a:t>
              </a:r>
              <a:endParaRPr lang="zh-CN" sz="3200" kern="1200" dirty="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625346" y="1846534"/>
              <a:ext cx="7123118" cy="1075103"/>
            </a:xfrm>
            <a:custGeom>
              <a:avLst/>
              <a:gdLst>
                <a:gd name="connsiteX0" fmla="*/ 179187 w 1075102"/>
                <a:gd name="connsiteY0" fmla="*/ 0 h 7123117"/>
                <a:gd name="connsiteX1" fmla="*/ 895915 w 1075102"/>
                <a:gd name="connsiteY1" fmla="*/ 0 h 7123117"/>
                <a:gd name="connsiteX2" fmla="*/ 1075102 w 1075102"/>
                <a:gd name="connsiteY2" fmla="*/ 179187 h 7123117"/>
                <a:gd name="connsiteX3" fmla="*/ 1075102 w 1075102"/>
                <a:gd name="connsiteY3" fmla="*/ 7123117 h 7123117"/>
                <a:gd name="connsiteX4" fmla="*/ 1075102 w 1075102"/>
                <a:gd name="connsiteY4" fmla="*/ 7123117 h 7123117"/>
                <a:gd name="connsiteX5" fmla="*/ 0 w 1075102"/>
                <a:gd name="connsiteY5" fmla="*/ 7123117 h 7123117"/>
                <a:gd name="connsiteX6" fmla="*/ 0 w 1075102"/>
                <a:gd name="connsiteY6" fmla="*/ 7123117 h 7123117"/>
                <a:gd name="connsiteX7" fmla="*/ 0 w 1075102"/>
                <a:gd name="connsiteY7" fmla="*/ 179187 h 7123117"/>
                <a:gd name="connsiteX8" fmla="*/ 179187 w 1075102"/>
                <a:gd name="connsiteY8" fmla="*/ 0 h 712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102" h="7123117">
                  <a:moveTo>
                    <a:pt x="1075102" y="1187210"/>
                  </a:moveTo>
                  <a:lnTo>
                    <a:pt x="1075102" y="5935907"/>
                  </a:lnTo>
                  <a:cubicBezTo>
                    <a:pt x="1075102" y="6591581"/>
                    <a:pt x="1062993" y="7123114"/>
                    <a:pt x="1048057" y="7123114"/>
                  </a:cubicBezTo>
                  <a:lnTo>
                    <a:pt x="0" y="7123114"/>
                  </a:lnTo>
                  <a:lnTo>
                    <a:pt x="0" y="712311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48057" y="3"/>
                  </a:lnTo>
                  <a:cubicBezTo>
                    <a:pt x="1062993" y="3"/>
                    <a:pt x="1075102" y="531536"/>
                    <a:pt x="1075102" y="118721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91161" tIns="87407" rIns="87407" bIns="87408" numCol="1" spcCol="1270" anchor="ctr" anchorCtr="0">
              <a:noAutofit/>
            </a:bodyPr>
            <a:lstStyle/>
            <a:p>
              <a:pPr marL="285750" lvl="1" indent="-285750" defTabSz="2444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GB" altLang="zh-CN" sz="5500" dirty="0" smtClean="0"/>
                <a:t>Requirements</a:t>
              </a:r>
              <a:endParaRPr lang="zh-CN" altLang="en-US" sz="5500" dirty="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67545" y="3357462"/>
              <a:ext cx="1157802" cy="1654004"/>
            </a:xfrm>
            <a:custGeom>
              <a:avLst/>
              <a:gdLst>
                <a:gd name="connsiteX0" fmla="*/ 0 w 1654004"/>
                <a:gd name="connsiteY0" fmla="*/ 0 h 1157802"/>
                <a:gd name="connsiteX1" fmla="*/ 1075103 w 1654004"/>
                <a:gd name="connsiteY1" fmla="*/ 0 h 1157802"/>
                <a:gd name="connsiteX2" fmla="*/ 1654004 w 1654004"/>
                <a:gd name="connsiteY2" fmla="*/ 578901 h 1157802"/>
                <a:gd name="connsiteX3" fmla="*/ 1075103 w 1654004"/>
                <a:gd name="connsiteY3" fmla="*/ 1157802 h 1157802"/>
                <a:gd name="connsiteX4" fmla="*/ 0 w 1654004"/>
                <a:gd name="connsiteY4" fmla="*/ 1157802 h 1157802"/>
                <a:gd name="connsiteX5" fmla="*/ 578901 w 1654004"/>
                <a:gd name="connsiteY5" fmla="*/ 578901 h 1157802"/>
                <a:gd name="connsiteX6" fmla="*/ 0 w 1654004"/>
                <a:gd name="connsiteY6" fmla="*/ 0 h 115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4004" h="1157802">
                  <a:moveTo>
                    <a:pt x="1654004" y="0"/>
                  </a:moveTo>
                  <a:lnTo>
                    <a:pt x="1654004" y="752572"/>
                  </a:lnTo>
                  <a:lnTo>
                    <a:pt x="827002" y="1157802"/>
                  </a:lnTo>
                  <a:lnTo>
                    <a:pt x="0" y="752572"/>
                  </a:lnTo>
                  <a:lnTo>
                    <a:pt x="0" y="0"/>
                  </a:lnTo>
                  <a:lnTo>
                    <a:pt x="827002" y="405230"/>
                  </a:lnTo>
                  <a:lnTo>
                    <a:pt x="1654004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0320" tIns="599221" rIns="20320" bIns="599221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200" kern="1200" dirty="0" smtClean="0"/>
                <a:t>3</a:t>
              </a:r>
              <a:endParaRPr lang="zh-CN" sz="3200" kern="1200" dirty="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625346" y="3357462"/>
              <a:ext cx="7123118" cy="1075103"/>
            </a:xfrm>
            <a:custGeom>
              <a:avLst/>
              <a:gdLst>
                <a:gd name="connsiteX0" fmla="*/ 179187 w 1075102"/>
                <a:gd name="connsiteY0" fmla="*/ 0 h 7123117"/>
                <a:gd name="connsiteX1" fmla="*/ 895915 w 1075102"/>
                <a:gd name="connsiteY1" fmla="*/ 0 h 7123117"/>
                <a:gd name="connsiteX2" fmla="*/ 1075102 w 1075102"/>
                <a:gd name="connsiteY2" fmla="*/ 179187 h 7123117"/>
                <a:gd name="connsiteX3" fmla="*/ 1075102 w 1075102"/>
                <a:gd name="connsiteY3" fmla="*/ 7123117 h 7123117"/>
                <a:gd name="connsiteX4" fmla="*/ 1075102 w 1075102"/>
                <a:gd name="connsiteY4" fmla="*/ 7123117 h 7123117"/>
                <a:gd name="connsiteX5" fmla="*/ 0 w 1075102"/>
                <a:gd name="connsiteY5" fmla="*/ 7123117 h 7123117"/>
                <a:gd name="connsiteX6" fmla="*/ 0 w 1075102"/>
                <a:gd name="connsiteY6" fmla="*/ 7123117 h 7123117"/>
                <a:gd name="connsiteX7" fmla="*/ 0 w 1075102"/>
                <a:gd name="connsiteY7" fmla="*/ 179187 h 7123117"/>
                <a:gd name="connsiteX8" fmla="*/ 179187 w 1075102"/>
                <a:gd name="connsiteY8" fmla="*/ 0 h 712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102" h="7123117">
                  <a:moveTo>
                    <a:pt x="1075102" y="1187210"/>
                  </a:moveTo>
                  <a:lnTo>
                    <a:pt x="1075102" y="5935907"/>
                  </a:lnTo>
                  <a:cubicBezTo>
                    <a:pt x="1075102" y="6591581"/>
                    <a:pt x="1062993" y="7123114"/>
                    <a:pt x="1048057" y="7123114"/>
                  </a:cubicBezTo>
                  <a:lnTo>
                    <a:pt x="0" y="7123114"/>
                  </a:lnTo>
                  <a:lnTo>
                    <a:pt x="0" y="712311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48057" y="3"/>
                  </a:lnTo>
                  <a:cubicBezTo>
                    <a:pt x="1062993" y="3"/>
                    <a:pt x="1075102" y="531536"/>
                    <a:pt x="1075102" y="118721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91161" tIns="87407" rIns="87407" bIns="87408" numCol="1" spcCol="1270" anchor="ctr" anchorCtr="0">
              <a:noAutofit/>
            </a:bodyPr>
            <a:lstStyle/>
            <a:p>
              <a:pPr marL="285750" lvl="1" indent="-285750" algn="l" defTabSz="2444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5500" kern="1200" dirty="0" smtClean="0"/>
                <a:t>Local Demo</a:t>
              </a:r>
              <a:endParaRPr lang="zh-CN" altLang="en-US" sz="5500" kern="1200" dirty="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67545" y="4868391"/>
              <a:ext cx="1157802" cy="1654004"/>
            </a:xfrm>
            <a:custGeom>
              <a:avLst/>
              <a:gdLst>
                <a:gd name="connsiteX0" fmla="*/ 0 w 1654004"/>
                <a:gd name="connsiteY0" fmla="*/ 0 h 1157802"/>
                <a:gd name="connsiteX1" fmla="*/ 1075103 w 1654004"/>
                <a:gd name="connsiteY1" fmla="*/ 0 h 1157802"/>
                <a:gd name="connsiteX2" fmla="*/ 1654004 w 1654004"/>
                <a:gd name="connsiteY2" fmla="*/ 578901 h 1157802"/>
                <a:gd name="connsiteX3" fmla="*/ 1075103 w 1654004"/>
                <a:gd name="connsiteY3" fmla="*/ 1157802 h 1157802"/>
                <a:gd name="connsiteX4" fmla="*/ 0 w 1654004"/>
                <a:gd name="connsiteY4" fmla="*/ 1157802 h 1157802"/>
                <a:gd name="connsiteX5" fmla="*/ 578901 w 1654004"/>
                <a:gd name="connsiteY5" fmla="*/ 578901 h 1157802"/>
                <a:gd name="connsiteX6" fmla="*/ 0 w 1654004"/>
                <a:gd name="connsiteY6" fmla="*/ 0 h 115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4004" h="1157802">
                  <a:moveTo>
                    <a:pt x="1654004" y="0"/>
                  </a:moveTo>
                  <a:lnTo>
                    <a:pt x="1654004" y="752572"/>
                  </a:lnTo>
                  <a:lnTo>
                    <a:pt x="827002" y="1157802"/>
                  </a:lnTo>
                  <a:lnTo>
                    <a:pt x="0" y="752572"/>
                  </a:lnTo>
                  <a:lnTo>
                    <a:pt x="0" y="0"/>
                  </a:lnTo>
                  <a:lnTo>
                    <a:pt x="827002" y="405230"/>
                  </a:lnTo>
                  <a:lnTo>
                    <a:pt x="1654004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0320" tIns="599221" rIns="20320" bIns="599221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4</a:t>
              </a:r>
              <a:endParaRPr lang="zh-CN" sz="3200" kern="1200" dirty="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625346" y="4868391"/>
              <a:ext cx="7123118" cy="1075103"/>
            </a:xfrm>
            <a:custGeom>
              <a:avLst/>
              <a:gdLst>
                <a:gd name="connsiteX0" fmla="*/ 179187 w 1075102"/>
                <a:gd name="connsiteY0" fmla="*/ 0 h 7123117"/>
                <a:gd name="connsiteX1" fmla="*/ 895915 w 1075102"/>
                <a:gd name="connsiteY1" fmla="*/ 0 h 7123117"/>
                <a:gd name="connsiteX2" fmla="*/ 1075102 w 1075102"/>
                <a:gd name="connsiteY2" fmla="*/ 179187 h 7123117"/>
                <a:gd name="connsiteX3" fmla="*/ 1075102 w 1075102"/>
                <a:gd name="connsiteY3" fmla="*/ 7123117 h 7123117"/>
                <a:gd name="connsiteX4" fmla="*/ 1075102 w 1075102"/>
                <a:gd name="connsiteY4" fmla="*/ 7123117 h 7123117"/>
                <a:gd name="connsiteX5" fmla="*/ 0 w 1075102"/>
                <a:gd name="connsiteY5" fmla="*/ 7123117 h 7123117"/>
                <a:gd name="connsiteX6" fmla="*/ 0 w 1075102"/>
                <a:gd name="connsiteY6" fmla="*/ 7123117 h 7123117"/>
                <a:gd name="connsiteX7" fmla="*/ 0 w 1075102"/>
                <a:gd name="connsiteY7" fmla="*/ 179187 h 7123117"/>
                <a:gd name="connsiteX8" fmla="*/ 179187 w 1075102"/>
                <a:gd name="connsiteY8" fmla="*/ 0 h 712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102" h="7123117">
                  <a:moveTo>
                    <a:pt x="1075102" y="1187210"/>
                  </a:moveTo>
                  <a:lnTo>
                    <a:pt x="1075102" y="5935907"/>
                  </a:lnTo>
                  <a:cubicBezTo>
                    <a:pt x="1075102" y="6591581"/>
                    <a:pt x="1062993" y="7123114"/>
                    <a:pt x="1048057" y="7123114"/>
                  </a:cubicBezTo>
                  <a:lnTo>
                    <a:pt x="0" y="7123114"/>
                  </a:lnTo>
                  <a:lnTo>
                    <a:pt x="0" y="712311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48057" y="3"/>
                  </a:lnTo>
                  <a:cubicBezTo>
                    <a:pt x="1062993" y="3"/>
                    <a:pt x="1075102" y="531536"/>
                    <a:pt x="1075102" y="118721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91161" tIns="87407" rIns="87407" bIns="87408" numCol="1" spcCol="1270" anchor="ctr" anchorCtr="0">
              <a:noAutofit/>
            </a:bodyPr>
            <a:lstStyle/>
            <a:p>
              <a:pPr marL="285750" lvl="1" indent="-285750" defTabSz="2444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GB" altLang="zh-CN" sz="5500" dirty="0"/>
                <a:t>Easy to </a:t>
              </a:r>
              <a:r>
                <a:rPr lang="en-GB" altLang="zh-CN" sz="5500" dirty="0" smtClean="0"/>
                <a:t>learn</a:t>
              </a:r>
              <a:endParaRPr lang="zh-CN" altLang="en-US" sz="5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48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altLang="zh-CN" dirty="0" smtClean="0"/>
              <a:t>Candidates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34221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7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Requirement: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73427"/>
          </a:xfrm>
        </p:spPr>
        <p:txBody>
          <a:bodyPr>
            <a:normAutofit lnSpcReduction="10000"/>
          </a:bodyPr>
          <a:lstStyle/>
          <a:p>
            <a:r>
              <a:rPr lang="en-GB" altLang="zh-CN" b="1" dirty="0" smtClean="0"/>
              <a:t>Collapse/Expand </a:t>
            </a:r>
            <a:r>
              <a:rPr lang="en-GB" altLang="zh-CN" b="1" dirty="0" err="1" smtClean="0"/>
              <a:t>grounp</a:t>
            </a:r>
            <a:r>
              <a:rPr lang="en-GB" altLang="zh-CN" b="1" dirty="0" smtClean="0"/>
              <a:t> lines base on </a:t>
            </a:r>
            <a:r>
              <a:rPr lang="en-GB" altLang="zh-CN" b="1" u="sng" dirty="0" smtClean="0"/>
              <a:t>hierarchy</a:t>
            </a:r>
          </a:p>
          <a:p>
            <a:r>
              <a:rPr lang="en-GB" altLang="zh-CN" b="1" u="sng" dirty="0" smtClean="0"/>
              <a:t>Clipboard</a:t>
            </a:r>
            <a:r>
              <a:rPr lang="en-GB" altLang="zh-CN" b="1" dirty="0" smtClean="0"/>
              <a:t> control and data preparation</a:t>
            </a:r>
          </a:p>
          <a:p>
            <a:r>
              <a:rPr lang="en-GB" altLang="zh-CN" b="1" u="sng" dirty="0" smtClean="0"/>
              <a:t>Filter, </a:t>
            </a:r>
            <a:r>
              <a:rPr lang="en-GB" altLang="zh-CN" b="1" u="sng" dirty="0" smtClean="0"/>
              <a:t>sort</a:t>
            </a:r>
            <a:endParaRPr lang="en-GB" altLang="zh-CN" b="1" dirty="0" smtClean="0"/>
          </a:p>
          <a:p>
            <a:r>
              <a:rPr lang="en-GB" altLang="zh-CN" b="1" u="sng" dirty="0" smtClean="0"/>
              <a:t>Performance </a:t>
            </a:r>
            <a:endParaRPr lang="en-GB" altLang="zh-CN" b="1" u="sng" dirty="0" smtClean="0"/>
          </a:p>
          <a:p>
            <a:r>
              <a:rPr lang="en-GB" altLang="zh-CN" b="1" u="sng" dirty="0" smtClean="0"/>
              <a:t>Export</a:t>
            </a:r>
            <a:r>
              <a:rPr lang="en-GB" altLang="zh-CN" b="1" dirty="0" smtClean="0"/>
              <a:t> to </a:t>
            </a:r>
            <a:r>
              <a:rPr lang="en-GB" altLang="zh-CN" b="1" dirty="0" err="1" smtClean="0"/>
              <a:t>csv</a:t>
            </a:r>
            <a:r>
              <a:rPr lang="en-GB" altLang="zh-CN" b="1" dirty="0" smtClean="0"/>
              <a:t>, excel?(WYSIWYG) </a:t>
            </a:r>
          </a:p>
          <a:p>
            <a:r>
              <a:rPr lang="en-GB" altLang="zh-CN" dirty="0" smtClean="0"/>
              <a:t>2 lines heading</a:t>
            </a:r>
          </a:p>
          <a:p>
            <a:r>
              <a:rPr lang="en-GB" altLang="zh-CN" dirty="0" smtClean="0"/>
              <a:t>Date format and transfer</a:t>
            </a:r>
          </a:p>
          <a:p>
            <a:r>
              <a:rPr lang="en-GB" altLang="zh-CN" dirty="0" smtClean="0"/>
              <a:t>Merge/split cell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altLang="zh-CN" dirty="0" smtClean="0"/>
              <a:t>Local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Massive data (100,000 rows of data)</a:t>
            </a:r>
          </a:p>
          <a:p>
            <a:r>
              <a:rPr lang="en-GB" altLang="zh-CN" dirty="0" smtClean="0"/>
              <a:t>Implementation (coding perspective)</a:t>
            </a:r>
          </a:p>
          <a:p>
            <a:r>
              <a:rPr lang="en-GB" altLang="zh-CN" dirty="0" smtClean="0"/>
              <a:t>Loading time</a:t>
            </a:r>
          </a:p>
          <a:p>
            <a:r>
              <a:rPr lang="en-GB" altLang="zh-CN" dirty="0" smtClean="0"/>
              <a:t>Scrolling without pagination (virtual scrolling)</a:t>
            </a:r>
          </a:p>
          <a:p>
            <a:r>
              <a:rPr lang="en-GB" altLang="zh-CN" dirty="0" smtClean="0"/>
              <a:t>Hierarchy group</a:t>
            </a:r>
          </a:p>
          <a:p>
            <a:r>
              <a:rPr lang="en-GB" altLang="zh-CN" dirty="0" smtClean="0"/>
              <a:t>% trick with clipboard</a:t>
            </a:r>
          </a:p>
          <a:p>
            <a:r>
              <a:rPr lang="en-GB" altLang="zh-CN" dirty="0" smtClean="0"/>
              <a:t>Export to Excel</a:t>
            </a:r>
          </a:p>
          <a:p>
            <a:endParaRPr lang="en-GB" altLang="zh-CN" dirty="0" smtClean="0"/>
          </a:p>
          <a:p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43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634082"/>
          </a:xfrm>
        </p:spPr>
        <p:txBody>
          <a:bodyPr>
            <a:normAutofit fontScale="90000"/>
          </a:bodyPr>
          <a:lstStyle/>
          <a:p>
            <a:pPr lvl="0" algn="l"/>
            <a:r>
              <a:rPr lang="en-GB" altLang="zh-CN" dirty="0" smtClean="0"/>
              <a:t>Ag-grid     (</a:t>
            </a:r>
            <a:r>
              <a:rPr lang="en-GB" altLang="zh-CN" dirty="0" smtClean="0">
                <a:hlinkClick r:id="rId2"/>
              </a:rPr>
              <a:t>Local Demo</a:t>
            </a:r>
            <a:r>
              <a:rPr lang="en-GB" altLang="zh-CN" dirty="0" smtClean="0"/>
              <a:t>)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049" y="1052736"/>
            <a:ext cx="634943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07505" y="1052736"/>
            <a:ext cx="22322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100,000 </a:t>
            </a:r>
            <a:r>
              <a:rPr lang="en-US" altLang="zh-CN" sz="1400" dirty="0"/>
              <a:t>data </a:t>
            </a:r>
            <a:r>
              <a:rPr lang="en-US" altLang="zh-CN" sz="1400" dirty="0" smtClean="0"/>
              <a:t>without pagination (100%)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1400" dirty="0" smtClean="0"/>
              <a:t>Hierarchy (100%)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Filter, sorting (80%)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Percentage trick with clipboard(100%)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>
                <a:solidFill>
                  <a:srgbClr val="FF0000"/>
                </a:solidFill>
              </a:rPr>
              <a:t>Exporting, it can export but need extra work to get WYSIWYG (20%)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altLang="zh-CN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Implemented with </a:t>
            </a:r>
            <a:r>
              <a:rPr lang="en-GB" altLang="zh-CN" sz="1400" dirty="0" err="1" smtClean="0"/>
              <a:t>Div</a:t>
            </a:r>
            <a:r>
              <a:rPr lang="en-GB" altLang="zh-CN" sz="1400" dirty="0" smtClean="0"/>
              <a:t> + </a:t>
            </a:r>
            <a:r>
              <a:rPr lang="en-GB" altLang="zh-CN" sz="1400" dirty="0" err="1" smtClean="0"/>
              <a:t>css</a:t>
            </a:r>
            <a:r>
              <a:rPr lang="en-GB" altLang="zh-CN" sz="1400" dirty="0" smtClean="0"/>
              <a:t> + </a:t>
            </a:r>
            <a:r>
              <a:rPr lang="en-GB" altLang="zh-CN" sz="1400" dirty="0" err="1" smtClean="0"/>
              <a:t>Javascript</a:t>
            </a:r>
            <a:endParaRPr lang="en-GB" altLang="zh-CN" sz="1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>
                <a:solidFill>
                  <a:srgbClr val="FF0000"/>
                </a:solidFill>
              </a:rPr>
              <a:t>Loading time (first time loading)(scripting)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altLang="zh-CN" sz="1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sz="1400" dirty="0" smtClean="0"/>
              <a:t>背景颜色分组</a:t>
            </a:r>
            <a:endParaRPr lang="en-US" altLang="zh-CN" sz="1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sz="1400" dirty="0" smtClean="0"/>
              <a:t>层级导出到</a:t>
            </a:r>
            <a:r>
              <a:rPr lang="en-US" altLang="zh-CN" sz="1400" dirty="0" smtClean="0"/>
              <a:t>excel</a:t>
            </a:r>
            <a:r>
              <a:rPr lang="zh-CN" altLang="en-US" sz="1400" dirty="0" smtClean="0"/>
              <a:t>缩进</a:t>
            </a:r>
            <a:endParaRPr lang="en-GB" altLang="zh-CN" sz="1400" dirty="0" smtClean="0"/>
          </a:p>
          <a:p>
            <a:endParaRPr lang="en-GB" altLang="zh-CN" sz="1400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altLang="zh-CN" sz="1400" dirty="0" smtClean="0"/>
          </a:p>
          <a:p>
            <a:pPr marL="285750" indent="-285750">
              <a:buFont typeface="Wingdings" pitchFamily="2" charset="2"/>
              <a:buChar char="ü"/>
            </a:pPr>
            <a:endParaRPr lang="zh-CN" altLang="en-US" sz="1400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297" y="4437112"/>
            <a:ext cx="311119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243" y="4437112"/>
            <a:ext cx="311119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4437112"/>
            <a:ext cx="311119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81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rmAutofit fontScale="90000"/>
          </a:bodyPr>
          <a:lstStyle/>
          <a:p>
            <a:pPr lvl="0" algn="l"/>
            <a:r>
              <a:rPr lang="en-GB" altLang="zh-CN" dirty="0" err="1" smtClean="0"/>
              <a:t>Handsontable</a:t>
            </a:r>
            <a:r>
              <a:rPr lang="en-GB" altLang="zh-CN" dirty="0" smtClean="0"/>
              <a:t> </a:t>
            </a:r>
            <a:r>
              <a:rPr lang="en-GB" altLang="zh-CN" dirty="0"/>
              <a:t>(</a:t>
            </a:r>
            <a:r>
              <a:rPr lang="en-GB" altLang="zh-CN" dirty="0">
                <a:hlinkClick r:id="rId2"/>
              </a:rPr>
              <a:t>Local Demo</a:t>
            </a:r>
            <a:r>
              <a:rPr lang="en-GB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2141648" cy="518457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/>
              <a:t>100,000 </a:t>
            </a:r>
            <a:r>
              <a:rPr lang="en-US" altLang="zh-CN" sz="1400" dirty="0"/>
              <a:t>data without </a:t>
            </a:r>
            <a:r>
              <a:rPr lang="en-US" altLang="zh-CN" sz="1400" dirty="0" smtClean="0"/>
              <a:t>pagination </a:t>
            </a:r>
            <a:r>
              <a:rPr lang="en-US" altLang="zh-CN" sz="1400" dirty="0"/>
              <a:t>(100</a:t>
            </a:r>
            <a:r>
              <a:rPr lang="en-US" altLang="zh-CN" sz="1400" dirty="0" smtClean="0"/>
              <a:t>%)</a:t>
            </a:r>
            <a:endParaRPr lang="en-US" altLang="zh-CN" sz="14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1400" dirty="0" smtClean="0"/>
              <a:t>Hierarchy </a:t>
            </a:r>
            <a:r>
              <a:rPr lang="en-US" altLang="zh-CN" sz="1400" dirty="0"/>
              <a:t>(100</a:t>
            </a:r>
            <a:r>
              <a:rPr lang="en-US" altLang="zh-CN" sz="1400" dirty="0" smtClean="0"/>
              <a:t>%)</a:t>
            </a:r>
            <a:endParaRPr lang="en-US" altLang="zh-CN" sz="14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/>
              <a:t>Filter, </a:t>
            </a:r>
            <a:r>
              <a:rPr lang="en-GB" altLang="zh-CN" sz="1400" dirty="0" smtClean="0"/>
              <a:t>sorting  (sorting will break group structure)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(80%--??)</a:t>
            </a:r>
            <a:endParaRPr lang="en-GB" altLang="zh-CN" sz="1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>
                <a:solidFill>
                  <a:srgbClr val="FF0000"/>
                </a:solidFill>
              </a:rPr>
              <a:t>Percentage trick with </a:t>
            </a:r>
            <a:r>
              <a:rPr lang="en-GB" altLang="zh-CN" sz="1400" dirty="0" smtClean="0">
                <a:solidFill>
                  <a:srgbClr val="FF0000"/>
                </a:solidFill>
              </a:rPr>
              <a:t>clipboard( 50%  --missing copy paste)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>
                <a:solidFill>
                  <a:srgbClr val="FF0000"/>
                </a:solidFill>
              </a:rPr>
              <a:t>Exporting, it can </a:t>
            </a:r>
            <a:r>
              <a:rPr lang="en-GB" altLang="zh-CN" sz="1400" dirty="0" smtClean="0">
                <a:solidFill>
                  <a:srgbClr val="FF0000"/>
                </a:solidFill>
              </a:rPr>
              <a:t>export </a:t>
            </a:r>
            <a:r>
              <a:rPr lang="en-GB" altLang="zh-CN" sz="1400" dirty="0" err="1" smtClean="0">
                <a:solidFill>
                  <a:srgbClr val="FF0000"/>
                </a:solidFill>
              </a:rPr>
              <a:t>csv</a:t>
            </a:r>
            <a:r>
              <a:rPr lang="en-GB" altLang="zh-CN" sz="1400" dirty="0" smtClean="0">
                <a:solidFill>
                  <a:srgbClr val="FF0000"/>
                </a:solidFill>
              </a:rPr>
              <a:t> not excel (20% - missing hierarchy info)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Implemented </a:t>
            </a:r>
            <a:r>
              <a:rPr lang="en-GB" altLang="zh-CN" sz="1400" dirty="0"/>
              <a:t>with </a:t>
            </a:r>
            <a:r>
              <a:rPr lang="en-GB" altLang="zh-CN" sz="1400" dirty="0" smtClean="0"/>
              <a:t/>
            </a:r>
            <a:br>
              <a:rPr lang="en-GB" altLang="zh-CN" sz="1400" dirty="0" smtClean="0"/>
            </a:br>
            <a:r>
              <a:rPr lang="en-GB" altLang="zh-CN" sz="1400" dirty="0" err="1" smtClean="0"/>
              <a:t>Div</a:t>
            </a:r>
            <a:r>
              <a:rPr lang="en-GB" altLang="zh-CN" sz="1400" dirty="0" smtClean="0"/>
              <a:t> </a:t>
            </a:r>
            <a:r>
              <a:rPr lang="en-GB" altLang="zh-CN" sz="1400" dirty="0"/>
              <a:t>+ </a:t>
            </a:r>
            <a:r>
              <a:rPr lang="en-GB" altLang="zh-CN" sz="1400" dirty="0" err="1" smtClean="0"/>
              <a:t>css</a:t>
            </a:r>
            <a:r>
              <a:rPr lang="en-GB" altLang="zh-CN" sz="1400" dirty="0" smtClean="0"/>
              <a:t> + </a:t>
            </a:r>
            <a:r>
              <a:rPr lang="en-GB" altLang="zh-CN" sz="1400" dirty="0" err="1" smtClean="0"/>
              <a:t>Javascript</a:t>
            </a:r>
            <a:r>
              <a:rPr lang="en-GB" altLang="zh-CN" sz="1400" dirty="0" smtClean="0"/>
              <a:t/>
            </a:r>
            <a:br>
              <a:rPr lang="en-GB" altLang="zh-CN" sz="1400" dirty="0" smtClean="0"/>
            </a:br>
            <a:r>
              <a:rPr lang="en-GB" altLang="zh-CN" sz="1400" dirty="0" err="1" smtClean="0"/>
              <a:t>tr</a:t>
            </a:r>
            <a:r>
              <a:rPr lang="en-GB" altLang="zh-CN" sz="1400" dirty="0" smtClean="0"/>
              <a:t>/td/table</a:t>
            </a:r>
            <a:endParaRPr lang="en-GB" altLang="zh-CN" sz="14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/>
              <a:t>Loading time (first time loading</a:t>
            </a:r>
            <a:r>
              <a:rPr lang="en-GB" altLang="zh-CN" sz="1400" dirty="0" smtClean="0"/>
              <a:t>)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altLang="zh-CN" sz="1400" dirty="0"/>
          </a:p>
          <a:p>
            <a:pPr marL="285750" indent="-285750">
              <a:buFont typeface="Wingdings" pitchFamily="2" charset="2"/>
              <a:buChar char="ü"/>
            </a:pPr>
            <a:endParaRPr lang="en-GB" altLang="zh-CN" sz="1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Colouring on cell, cell background and cell content.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altLang="zh-CN" sz="1400" dirty="0" smtClean="0"/>
          </a:p>
          <a:p>
            <a:pPr marL="285750" indent="-285750">
              <a:buFont typeface="Wingdings" pitchFamily="2" charset="2"/>
              <a:buChar char="ü"/>
            </a:pPr>
            <a:endParaRPr lang="en-GB" altLang="zh-CN" sz="1400" dirty="0"/>
          </a:p>
          <a:p>
            <a:pPr marL="285750" indent="-285750">
              <a:buFont typeface="Wingdings" pitchFamily="2" charset="2"/>
              <a:buChar char="ü"/>
            </a:pPr>
            <a:endParaRPr lang="en-GB" altLang="zh-CN" sz="1400" dirty="0"/>
          </a:p>
          <a:p>
            <a:pPr marL="0" indent="0">
              <a:buNone/>
            </a:pP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83" y="1052736"/>
            <a:ext cx="675154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22" y="4277334"/>
            <a:ext cx="311119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827" y="4278454"/>
            <a:ext cx="311119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511" y="4277334"/>
            <a:ext cx="311119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39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19256" cy="648072"/>
          </a:xfrm>
        </p:spPr>
        <p:txBody>
          <a:bodyPr>
            <a:normAutofit fontScale="90000"/>
          </a:bodyPr>
          <a:lstStyle/>
          <a:p>
            <a:pPr lvl="0" algn="l"/>
            <a:r>
              <a:rPr lang="en-GB" altLang="zh-CN" dirty="0" err="1" smtClean="0"/>
              <a:t>DevExpress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2026568" cy="51450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>
                <a:solidFill>
                  <a:srgbClr val="FF0000"/>
                </a:solidFill>
              </a:rPr>
              <a:t>100,000 </a:t>
            </a:r>
            <a:r>
              <a:rPr lang="en-US" altLang="zh-CN" sz="1400" dirty="0">
                <a:solidFill>
                  <a:srgbClr val="FF0000"/>
                </a:solidFill>
              </a:rPr>
              <a:t>data without </a:t>
            </a:r>
            <a:r>
              <a:rPr lang="en-US" altLang="zh-CN" sz="1400" dirty="0" smtClean="0">
                <a:solidFill>
                  <a:srgbClr val="FF0000"/>
                </a:solidFill>
              </a:rPr>
              <a:t>pagination </a:t>
            </a:r>
            <a:r>
              <a:rPr lang="en-US" altLang="zh-CN" sz="1400" dirty="0">
                <a:solidFill>
                  <a:srgbClr val="FF0000"/>
                </a:solidFill>
              </a:rPr>
              <a:t>(100</a:t>
            </a:r>
            <a:r>
              <a:rPr lang="en-US" altLang="zh-CN" sz="1400" dirty="0" smtClean="0">
                <a:solidFill>
                  <a:srgbClr val="FF0000"/>
                </a:solidFill>
              </a:rPr>
              <a:t>%)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1400" dirty="0" smtClean="0">
                <a:solidFill>
                  <a:srgbClr val="FF0000"/>
                </a:solidFill>
              </a:rPr>
              <a:t>Hierarchy </a:t>
            </a:r>
            <a:r>
              <a:rPr lang="en-US" altLang="zh-CN" sz="1400" dirty="0">
                <a:solidFill>
                  <a:srgbClr val="FF0000"/>
                </a:solidFill>
              </a:rPr>
              <a:t>(100</a:t>
            </a:r>
            <a:r>
              <a:rPr lang="en-US" altLang="zh-CN" sz="1400" dirty="0" smtClean="0">
                <a:solidFill>
                  <a:srgbClr val="FF0000"/>
                </a:solidFill>
              </a:rPr>
              <a:t>%)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>
                <a:solidFill>
                  <a:srgbClr val="FF0000"/>
                </a:solidFill>
              </a:rPr>
              <a:t>Filter, </a:t>
            </a:r>
            <a:r>
              <a:rPr lang="en-GB" altLang="zh-CN" sz="1400" dirty="0" smtClean="0">
                <a:solidFill>
                  <a:srgbClr val="FF0000"/>
                </a:solidFill>
              </a:rPr>
              <a:t>sorting  (sorting will break group structure)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(80%--??)</a:t>
            </a:r>
            <a:endParaRPr lang="en-GB" altLang="zh-CN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>
                <a:solidFill>
                  <a:srgbClr val="FF0000"/>
                </a:solidFill>
              </a:rPr>
              <a:t>Percentage trick with </a:t>
            </a:r>
            <a:r>
              <a:rPr lang="en-GB" altLang="zh-CN" sz="1400" dirty="0" smtClean="0">
                <a:solidFill>
                  <a:srgbClr val="FF0000"/>
                </a:solidFill>
              </a:rPr>
              <a:t>clipboard( 50%  --missing copy paste)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>
                <a:solidFill>
                  <a:srgbClr val="FF0000"/>
                </a:solidFill>
              </a:rPr>
              <a:t>Exporting, it can </a:t>
            </a:r>
            <a:r>
              <a:rPr lang="en-GB" altLang="zh-CN" sz="1400" dirty="0" smtClean="0">
                <a:solidFill>
                  <a:srgbClr val="FF0000"/>
                </a:solidFill>
              </a:rPr>
              <a:t>export </a:t>
            </a:r>
            <a:r>
              <a:rPr lang="en-GB" altLang="zh-CN" sz="1400" dirty="0" err="1" smtClean="0">
                <a:solidFill>
                  <a:srgbClr val="FF0000"/>
                </a:solidFill>
              </a:rPr>
              <a:t>csv</a:t>
            </a:r>
            <a:r>
              <a:rPr lang="en-GB" altLang="zh-CN" sz="1400" dirty="0" smtClean="0">
                <a:solidFill>
                  <a:srgbClr val="FF0000"/>
                </a:solidFill>
              </a:rPr>
              <a:t> not excel (20% - missing hierarchy info)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>
                <a:solidFill>
                  <a:srgbClr val="FF0000"/>
                </a:solidFill>
              </a:rPr>
              <a:t>Implemented </a:t>
            </a:r>
            <a:r>
              <a:rPr lang="en-GB" altLang="zh-CN" sz="1400" dirty="0">
                <a:solidFill>
                  <a:srgbClr val="FF0000"/>
                </a:solidFill>
              </a:rPr>
              <a:t>with </a:t>
            </a:r>
            <a:r>
              <a:rPr lang="en-GB" altLang="zh-CN" sz="1400" dirty="0" smtClean="0">
                <a:solidFill>
                  <a:srgbClr val="FF0000"/>
                </a:solidFill>
              </a:rPr>
              <a:t/>
            </a:r>
            <a:br>
              <a:rPr lang="en-GB" altLang="zh-CN" sz="1400" dirty="0" smtClean="0">
                <a:solidFill>
                  <a:srgbClr val="FF0000"/>
                </a:solidFill>
              </a:rPr>
            </a:br>
            <a:r>
              <a:rPr lang="en-GB" altLang="zh-CN" sz="1400" dirty="0" err="1" smtClean="0">
                <a:solidFill>
                  <a:srgbClr val="FF0000"/>
                </a:solidFill>
              </a:rPr>
              <a:t>Div</a:t>
            </a:r>
            <a:r>
              <a:rPr lang="en-GB" altLang="zh-CN" sz="1400" dirty="0" smtClean="0">
                <a:solidFill>
                  <a:srgbClr val="FF0000"/>
                </a:solidFill>
              </a:rPr>
              <a:t> </a:t>
            </a:r>
            <a:r>
              <a:rPr lang="en-GB" altLang="zh-CN" sz="1400" dirty="0">
                <a:solidFill>
                  <a:srgbClr val="FF0000"/>
                </a:solidFill>
              </a:rPr>
              <a:t>+ </a:t>
            </a:r>
            <a:r>
              <a:rPr lang="en-GB" altLang="zh-CN" sz="1400" dirty="0" err="1" smtClean="0">
                <a:solidFill>
                  <a:srgbClr val="FF0000"/>
                </a:solidFill>
              </a:rPr>
              <a:t>css</a:t>
            </a:r>
            <a:r>
              <a:rPr lang="en-GB" altLang="zh-CN" sz="1400" dirty="0" smtClean="0">
                <a:solidFill>
                  <a:srgbClr val="FF0000"/>
                </a:solidFill>
              </a:rPr>
              <a:t> + </a:t>
            </a:r>
            <a:r>
              <a:rPr lang="en-GB" altLang="zh-CN" sz="1400" dirty="0" err="1" smtClean="0">
                <a:solidFill>
                  <a:srgbClr val="FF0000"/>
                </a:solidFill>
              </a:rPr>
              <a:t>Javascript</a:t>
            </a:r>
            <a:r>
              <a:rPr lang="en-GB" altLang="zh-CN" sz="1400" dirty="0" smtClean="0">
                <a:solidFill>
                  <a:srgbClr val="FF0000"/>
                </a:solidFill>
              </a:rPr>
              <a:t/>
            </a:r>
            <a:br>
              <a:rPr lang="en-GB" altLang="zh-CN" sz="1400" dirty="0" smtClean="0">
                <a:solidFill>
                  <a:srgbClr val="FF0000"/>
                </a:solidFill>
              </a:rPr>
            </a:br>
            <a:r>
              <a:rPr lang="en-GB" altLang="zh-CN" sz="1400" dirty="0" err="1" smtClean="0">
                <a:solidFill>
                  <a:srgbClr val="FF0000"/>
                </a:solidFill>
              </a:rPr>
              <a:t>tr</a:t>
            </a:r>
            <a:r>
              <a:rPr lang="en-GB" altLang="zh-CN" sz="1400" dirty="0" smtClean="0">
                <a:solidFill>
                  <a:srgbClr val="FF0000"/>
                </a:solidFill>
              </a:rPr>
              <a:t>/td/table</a:t>
            </a:r>
            <a:endParaRPr lang="en-GB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>
                <a:solidFill>
                  <a:srgbClr val="FF0000"/>
                </a:solidFill>
              </a:rPr>
              <a:t>Loading time (first time loading</a:t>
            </a:r>
            <a:r>
              <a:rPr lang="en-GB" altLang="zh-CN" sz="1400" dirty="0" smtClean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altLang="zh-CN" sz="1400" dirty="0" smtClean="0"/>
          </a:p>
          <a:p>
            <a:pPr marL="285750" indent="-285750">
              <a:buFont typeface="Wingdings" pitchFamily="2" charset="2"/>
              <a:buChar char="ü"/>
            </a:pPr>
            <a:endParaRPr lang="en-GB" altLang="zh-CN" sz="1400" dirty="0"/>
          </a:p>
          <a:p>
            <a:pPr marL="285750" indent="-285750">
              <a:buFont typeface="Wingdings" pitchFamily="2" charset="2"/>
              <a:buChar char="ü"/>
            </a:pPr>
            <a:endParaRPr lang="en-GB" altLang="zh-CN" sz="1400" dirty="0"/>
          </a:p>
          <a:p>
            <a:pPr marL="0" indent="0">
              <a:buNone/>
            </a:pP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885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Easy to get</a:t>
            </a:r>
            <a:r>
              <a:rPr lang="en-GB" altLang="zh-CN" dirty="0" smtClean="0"/>
              <a:t> on with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Good documentation </a:t>
            </a:r>
          </a:p>
          <a:p>
            <a:r>
              <a:rPr lang="en-GB" altLang="zh-CN" dirty="0" smtClean="0"/>
              <a:t>Typical samples with explanation </a:t>
            </a:r>
            <a:endParaRPr lang="en-GB" altLang="zh-CN" dirty="0" smtClean="0"/>
          </a:p>
          <a:p>
            <a:r>
              <a:rPr lang="en-GB" altLang="zh-CN" dirty="0" smtClean="0"/>
              <a:t>Technical Support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287</Words>
  <Application>Microsoft Office PowerPoint</Application>
  <PresentationFormat>全屏显示(4:3)</PresentationFormat>
  <Paragraphs>75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FM 3rd Party grid components research.</vt:lpstr>
      <vt:lpstr>PowerPoint 演示文稿</vt:lpstr>
      <vt:lpstr>Candidates</vt:lpstr>
      <vt:lpstr>Requirement:</vt:lpstr>
      <vt:lpstr>Local Demo</vt:lpstr>
      <vt:lpstr>Ag-grid     (Local Demo)</vt:lpstr>
      <vt:lpstr>Handsontable (Local Demo)</vt:lpstr>
      <vt:lpstr>DevExpress</vt:lpstr>
      <vt:lpstr>Easy to get on with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 3rd Party grid components research.</dc:title>
  <dc:creator>Geordi</dc:creator>
  <cp:lastModifiedBy>Geordi</cp:lastModifiedBy>
  <cp:revision>20</cp:revision>
  <dcterms:created xsi:type="dcterms:W3CDTF">2022-06-13T13:24:01Z</dcterms:created>
  <dcterms:modified xsi:type="dcterms:W3CDTF">2022-06-14T08:31:44Z</dcterms:modified>
</cp:coreProperties>
</file>