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2" r:id="rId9"/>
    <p:sldId id="260" r:id="rId10"/>
    <p:sldId id="263" r:id="rId11"/>
    <p:sldId id="264" r:id="rId12"/>
    <p:sldId id="265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0" autoAdjust="0"/>
    <p:restoredTop sz="81075" autoAdjust="0"/>
  </p:normalViewPr>
  <p:slideViewPr>
    <p:cSldViewPr>
      <p:cViewPr>
        <p:scale>
          <a:sx n="121" d="100"/>
          <a:sy n="121" d="100"/>
        </p:scale>
        <p:origin x="-155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B0290-F330-47B3-8C37-CD75DCFDA70D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6494E8-5CFC-4F66-96C5-2F2360492450}">
      <dgm:prSet/>
      <dgm:spPr/>
      <dgm:t>
        <a:bodyPr/>
        <a:lstStyle/>
        <a:p>
          <a:pPr rtl="0"/>
          <a:r>
            <a:rPr lang="en-GB" dirty="0" smtClean="0"/>
            <a:t>Ag-grid</a:t>
          </a:r>
          <a:endParaRPr lang="zh-CN" dirty="0"/>
        </a:p>
      </dgm:t>
    </dgm:pt>
    <dgm:pt modelId="{D51AA6AC-FA63-494B-AFA0-227B10F39284}" type="parTrans" cxnId="{DBB9F8A9-5E7F-45BE-AB1B-D6CA0063E978}">
      <dgm:prSet/>
      <dgm:spPr/>
      <dgm:t>
        <a:bodyPr/>
        <a:lstStyle/>
        <a:p>
          <a:endParaRPr lang="zh-CN" altLang="en-US"/>
        </a:p>
      </dgm:t>
    </dgm:pt>
    <dgm:pt modelId="{57E96B81-730F-4A74-B5EB-D564520329FE}" type="sibTrans" cxnId="{DBB9F8A9-5E7F-45BE-AB1B-D6CA0063E978}">
      <dgm:prSet/>
      <dgm:spPr/>
      <dgm:t>
        <a:bodyPr/>
        <a:lstStyle/>
        <a:p>
          <a:endParaRPr lang="zh-CN" altLang="en-US"/>
        </a:p>
      </dgm:t>
    </dgm:pt>
    <dgm:pt modelId="{B48CBC0B-03E2-4DE6-A45C-2BF8754E5AD3}">
      <dgm:prSet/>
      <dgm:spPr/>
      <dgm:t>
        <a:bodyPr/>
        <a:lstStyle/>
        <a:p>
          <a:pPr rtl="0"/>
          <a:r>
            <a:rPr lang="en-GB" smtClean="0"/>
            <a:t>Handsontable</a:t>
          </a:r>
          <a:endParaRPr lang="zh-CN"/>
        </a:p>
      </dgm:t>
    </dgm:pt>
    <dgm:pt modelId="{5153A07E-4A01-4D4E-9134-761709CDE263}" type="parTrans" cxnId="{E304EF2D-EC24-46E1-94CE-5CC1C59D0A02}">
      <dgm:prSet/>
      <dgm:spPr/>
      <dgm:t>
        <a:bodyPr/>
        <a:lstStyle/>
        <a:p>
          <a:endParaRPr lang="zh-CN" altLang="en-US"/>
        </a:p>
      </dgm:t>
    </dgm:pt>
    <dgm:pt modelId="{91768C5C-B737-42B6-A50C-105981F4BF91}" type="sibTrans" cxnId="{E304EF2D-EC24-46E1-94CE-5CC1C59D0A02}">
      <dgm:prSet/>
      <dgm:spPr/>
      <dgm:t>
        <a:bodyPr/>
        <a:lstStyle/>
        <a:p>
          <a:endParaRPr lang="zh-CN" altLang="en-US"/>
        </a:p>
      </dgm:t>
    </dgm:pt>
    <dgm:pt modelId="{145F127D-D455-4528-AAC5-51527E8D5DB6}">
      <dgm:prSet/>
      <dgm:spPr/>
      <dgm:t>
        <a:bodyPr/>
        <a:lstStyle/>
        <a:p>
          <a:pPr rtl="0"/>
          <a:r>
            <a:rPr lang="en-GB" smtClean="0"/>
            <a:t>DevExpress</a:t>
          </a:r>
          <a:endParaRPr lang="zh-CN"/>
        </a:p>
      </dgm:t>
    </dgm:pt>
    <dgm:pt modelId="{97383A34-866B-4C8C-8E70-D8D812155072}" type="parTrans" cxnId="{4260574D-6240-49AB-B338-C61771835178}">
      <dgm:prSet/>
      <dgm:spPr/>
      <dgm:t>
        <a:bodyPr/>
        <a:lstStyle/>
        <a:p>
          <a:endParaRPr lang="zh-CN" altLang="en-US"/>
        </a:p>
      </dgm:t>
    </dgm:pt>
    <dgm:pt modelId="{1E0B8D36-3ABE-480E-91ED-B3EFD859EBE2}" type="sibTrans" cxnId="{4260574D-6240-49AB-B338-C61771835178}">
      <dgm:prSet/>
      <dgm:spPr/>
      <dgm:t>
        <a:bodyPr/>
        <a:lstStyle/>
        <a:p>
          <a:endParaRPr lang="zh-CN" altLang="en-US"/>
        </a:p>
      </dgm:t>
    </dgm:pt>
    <dgm:pt modelId="{4BEB2027-027C-426A-AD7A-E9C79DA84770}" type="pres">
      <dgm:prSet presAssocID="{CD1B0290-F330-47B3-8C37-CD75DCFDA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79464-BDFE-44BB-8ABF-CC103BF1DBEF}" type="pres">
      <dgm:prSet presAssocID="{A46494E8-5CFC-4F66-96C5-2F23604924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FBE99-8DC0-48DE-80D1-49B7E1EAB15B}" type="pres">
      <dgm:prSet presAssocID="{A46494E8-5CFC-4F66-96C5-2F2360492450}" presName="spNode" presStyleCnt="0"/>
      <dgm:spPr/>
    </dgm:pt>
    <dgm:pt modelId="{DAADD91B-2D29-4A2E-ADD4-D177E5F1441B}" type="pres">
      <dgm:prSet presAssocID="{57E96B81-730F-4A74-B5EB-D564520329FE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699753BB-B964-4531-A900-FC726846615D}" type="pres">
      <dgm:prSet presAssocID="{B48CBC0B-03E2-4DE6-A45C-2BF8754E5AD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8732C-FF68-4DAF-9C1B-A5C87F9BB537}" type="pres">
      <dgm:prSet presAssocID="{B48CBC0B-03E2-4DE6-A45C-2BF8754E5AD3}" presName="spNode" presStyleCnt="0"/>
      <dgm:spPr/>
    </dgm:pt>
    <dgm:pt modelId="{6E924434-AD97-4CEC-9CCF-D6EA38AA3CD1}" type="pres">
      <dgm:prSet presAssocID="{91768C5C-B737-42B6-A50C-105981F4BF91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74DFF14E-8ACC-4CDB-B27B-64EFEDCA2071}" type="pres">
      <dgm:prSet presAssocID="{145F127D-D455-4528-AAC5-51527E8D5D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CA5893-F0CB-4617-86F6-21B2D2E2533E}" type="pres">
      <dgm:prSet presAssocID="{145F127D-D455-4528-AAC5-51527E8D5DB6}" presName="spNode" presStyleCnt="0"/>
      <dgm:spPr/>
    </dgm:pt>
    <dgm:pt modelId="{F600E92E-593A-4B8D-92C8-AC95E063DCD0}" type="pres">
      <dgm:prSet presAssocID="{1E0B8D36-3ABE-480E-91ED-B3EFD859EBE2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304EF2D-EC24-46E1-94CE-5CC1C59D0A02}" srcId="{CD1B0290-F330-47B3-8C37-CD75DCFDA70D}" destId="{B48CBC0B-03E2-4DE6-A45C-2BF8754E5AD3}" srcOrd="1" destOrd="0" parTransId="{5153A07E-4A01-4D4E-9134-761709CDE263}" sibTransId="{91768C5C-B737-42B6-A50C-105981F4BF91}"/>
    <dgm:cxn modelId="{CB374C17-9A59-4EB9-A2F2-29C7A83C4C66}" type="presOf" srcId="{A46494E8-5CFC-4F66-96C5-2F2360492450}" destId="{03279464-BDFE-44BB-8ABF-CC103BF1DBEF}" srcOrd="0" destOrd="0" presId="urn:microsoft.com/office/officeart/2005/8/layout/cycle6"/>
    <dgm:cxn modelId="{14269A76-E06A-4197-850A-21EA976415E9}" type="presOf" srcId="{57E96B81-730F-4A74-B5EB-D564520329FE}" destId="{DAADD91B-2D29-4A2E-ADD4-D177E5F1441B}" srcOrd="0" destOrd="0" presId="urn:microsoft.com/office/officeart/2005/8/layout/cycle6"/>
    <dgm:cxn modelId="{4260574D-6240-49AB-B338-C61771835178}" srcId="{CD1B0290-F330-47B3-8C37-CD75DCFDA70D}" destId="{145F127D-D455-4528-AAC5-51527E8D5DB6}" srcOrd="2" destOrd="0" parTransId="{97383A34-866B-4C8C-8E70-D8D812155072}" sibTransId="{1E0B8D36-3ABE-480E-91ED-B3EFD859EBE2}"/>
    <dgm:cxn modelId="{F12D3BA3-1BB6-4083-A004-3BD8CB4B1965}" type="presOf" srcId="{B48CBC0B-03E2-4DE6-A45C-2BF8754E5AD3}" destId="{699753BB-B964-4531-A900-FC726846615D}" srcOrd="0" destOrd="0" presId="urn:microsoft.com/office/officeart/2005/8/layout/cycle6"/>
    <dgm:cxn modelId="{2ACEB061-C161-4D73-A6E2-076FB6AD48D6}" type="presOf" srcId="{91768C5C-B737-42B6-A50C-105981F4BF91}" destId="{6E924434-AD97-4CEC-9CCF-D6EA38AA3CD1}" srcOrd="0" destOrd="0" presId="urn:microsoft.com/office/officeart/2005/8/layout/cycle6"/>
    <dgm:cxn modelId="{B372746F-727C-49C0-91A2-53564E937934}" type="presOf" srcId="{CD1B0290-F330-47B3-8C37-CD75DCFDA70D}" destId="{4BEB2027-027C-426A-AD7A-E9C79DA84770}" srcOrd="0" destOrd="0" presId="urn:microsoft.com/office/officeart/2005/8/layout/cycle6"/>
    <dgm:cxn modelId="{B91D2A17-9A29-4E13-A8E8-9E573AE125DF}" type="presOf" srcId="{1E0B8D36-3ABE-480E-91ED-B3EFD859EBE2}" destId="{F600E92E-593A-4B8D-92C8-AC95E063DCD0}" srcOrd="0" destOrd="0" presId="urn:microsoft.com/office/officeart/2005/8/layout/cycle6"/>
    <dgm:cxn modelId="{DBB9F8A9-5E7F-45BE-AB1B-D6CA0063E978}" srcId="{CD1B0290-F330-47B3-8C37-CD75DCFDA70D}" destId="{A46494E8-5CFC-4F66-96C5-2F2360492450}" srcOrd="0" destOrd="0" parTransId="{D51AA6AC-FA63-494B-AFA0-227B10F39284}" sibTransId="{57E96B81-730F-4A74-B5EB-D564520329FE}"/>
    <dgm:cxn modelId="{8A4CB802-78EC-40AF-B0CE-63EAEB775A85}" type="presOf" srcId="{145F127D-D455-4528-AAC5-51527E8D5DB6}" destId="{74DFF14E-8ACC-4CDB-B27B-64EFEDCA2071}" srcOrd="0" destOrd="0" presId="urn:microsoft.com/office/officeart/2005/8/layout/cycle6"/>
    <dgm:cxn modelId="{C7347720-627E-4E21-BFB1-D6EDD77D6636}" type="presParOf" srcId="{4BEB2027-027C-426A-AD7A-E9C79DA84770}" destId="{03279464-BDFE-44BB-8ABF-CC103BF1DBEF}" srcOrd="0" destOrd="0" presId="urn:microsoft.com/office/officeart/2005/8/layout/cycle6"/>
    <dgm:cxn modelId="{7C51C245-EA97-4324-9FC9-69C4FFDC8D57}" type="presParOf" srcId="{4BEB2027-027C-426A-AD7A-E9C79DA84770}" destId="{49CFBE99-8DC0-48DE-80D1-49B7E1EAB15B}" srcOrd="1" destOrd="0" presId="urn:microsoft.com/office/officeart/2005/8/layout/cycle6"/>
    <dgm:cxn modelId="{C262B9DE-C92F-4DA3-89F6-C56AC8A7E670}" type="presParOf" srcId="{4BEB2027-027C-426A-AD7A-E9C79DA84770}" destId="{DAADD91B-2D29-4A2E-ADD4-D177E5F1441B}" srcOrd="2" destOrd="0" presId="urn:microsoft.com/office/officeart/2005/8/layout/cycle6"/>
    <dgm:cxn modelId="{B853FD4D-2DC9-45E4-B10D-A157B7771264}" type="presParOf" srcId="{4BEB2027-027C-426A-AD7A-E9C79DA84770}" destId="{699753BB-B964-4531-A900-FC726846615D}" srcOrd="3" destOrd="0" presId="urn:microsoft.com/office/officeart/2005/8/layout/cycle6"/>
    <dgm:cxn modelId="{9B26A64B-6B74-4890-967E-759016E305DD}" type="presParOf" srcId="{4BEB2027-027C-426A-AD7A-E9C79DA84770}" destId="{BDC8732C-FF68-4DAF-9C1B-A5C87F9BB537}" srcOrd="4" destOrd="0" presId="urn:microsoft.com/office/officeart/2005/8/layout/cycle6"/>
    <dgm:cxn modelId="{6AFA2B2F-3D8E-4B06-9BDA-9254EFE9C8C4}" type="presParOf" srcId="{4BEB2027-027C-426A-AD7A-E9C79DA84770}" destId="{6E924434-AD97-4CEC-9CCF-D6EA38AA3CD1}" srcOrd="5" destOrd="0" presId="urn:microsoft.com/office/officeart/2005/8/layout/cycle6"/>
    <dgm:cxn modelId="{925951E9-7707-41BD-A2BD-BF4B651D3E78}" type="presParOf" srcId="{4BEB2027-027C-426A-AD7A-E9C79DA84770}" destId="{74DFF14E-8ACC-4CDB-B27B-64EFEDCA2071}" srcOrd="6" destOrd="0" presId="urn:microsoft.com/office/officeart/2005/8/layout/cycle6"/>
    <dgm:cxn modelId="{753CB4F0-9ED8-415C-8CCA-6FD18FF65601}" type="presParOf" srcId="{4BEB2027-027C-426A-AD7A-E9C79DA84770}" destId="{2ECA5893-F0CB-4617-86F6-21B2D2E2533E}" srcOrd="7" destOrd="0" presId="urn:microsoft.com/office/officeart/2005/8/layout/cycle6"/>
    <dgm:cxn modelId="{09016E8B-F577-4C86-8E41-B02E31E9E09A}" type="presParOf" srcId="{4BEB2027-027C-426A-AD7A-E9C79DA84770}" destId="{F600E92E-593A-4B8D-92C8-AC95E063DCD0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79464-BDFE-44BB-8ABF-CC103BF1DBEF}">
      <dsp:nvSpPr>
        <dsp:cNvPr id="0" name=""/>
        <dsp:cNvSpPr/>
      </dsp:nvSpPr>
      <dsp:spPr>
        <a:xfrm>
          <a:off x="3076054" y="946"/>
          <a:ext cx="2077491" cy="135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Ag-grid</a:t>
          </a:r>
          <a:endParaRPr lang="zh-CN" sz="2400" kern="1200" dirty="0"/>
        </a:p>
      </dsp:txBody>
      <dsp:txXfrm>
        <a:off x="3141974" y="66866"/>
        <a:ext cx="1945651" cy="1218529"/>
      </dsp:txXfrm>
    </dsp:sp>
    <dsp:sp modelId="{DAADD91B-2D29-4A2E-ADD4-D177E5F1441B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853606" y="340775"/>
              </a:moveTo>
              <a:arcTo wR="1799793" hR="1799793" stAng="18350381" swAng="36445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753BB-B964-4531-A900-FC726846615D}">
      <dsp:nvSpPr>
        <dsp:cNvPr id="0" name=""/>
        <dsp:cNvSpPr/>
      </dsp:nvSpPr>
      <dsp:spPr>
        <a:xfrm>
          <a:off x="4634720" y="2700636"/>
          <a:ext cx="2077491" cy="135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Handsontable</a:t>
          </a:r>
          <a:endParaRPr lang="zh-CN" sz="2400" kern="1200"/>
        </a:p>
      </dsp:txBody>
      <dsp:txXfrm>
        <a:off x="4700640" y="2766556"/>
        <a:ext cx="1945651" cy="1218529"/>
      </dsp:txXfrm>
    </dsp:sp>
    <dsp:sp modelId="{6E924434-AD97-4CEC-9CCF-D6EA38AA3CD1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655356" y="3383227"/>
              </a:moveTo>
              <a:arcTo wR="1799793" hR="1799793" stAng="3697002" swAng="34059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FF14E-8ACC-4CDB-B27B-64EFEDCA2071}">
      <dsp:nvSpPr>
        <dsp:cNvPr id="0" name=""/>
        <dsp:cNvSpPr/>
      </dsp:nvSpPr>
      <dsp:spPr>
        <a:xfrm>
          <a:off x="1517387" y="2700636"/>
          <a:ext cx="2077491" cy="135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DevExpress</a:t>
          </a:r>
          <a:endParaRPr lang="zh-CN" sz="2400" kern="1200"/>
        </a:p>
      </dsp:txBody>
      <dsp:txXfrm>
        <a:off x="1583307" y="2766556"/>
        <a:ext cx="1945651" cy="1218529"/>
      </dsp:txXfrm>
    </dsp:sp>
    <dsp:sp modelId="{F600E92E-593A-4B8D-92C8-AC95E063DCD0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11865" y="2006119"/>
              </a:moveTo>
              <a:arcTo wR="1799793" hR="1799793" stAng="10405031" swAng="36445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5BB71-E3FB-433A-8421-750C8F50028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F98D-FE5D-4BEB-8374-086523C8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7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Exporting</a:t>
            </a:r>
            <a:r>
              <a:rPr lang="en-GB" altLang="zh-CN" baseline="0" dirty="0" smtClean="0"/>
              <a:t>: both can export .xml by default, but will loss the hierarchy information, background colour </a:t>
            </a:r>
            <a:r>
              <a:rPr lang="en-GB" altLang="zh-CN" baseline="0" dirty="0" err="1" smtClean="0"/>
              <a:t>etc</a:t>
            </a:r>
            <a:r>
              <a:rPr lang="en-GB" altLang="zh-CN" baseline="0" dirty="0" smtClean="0"/>
              <a:t>, will need customization coding to achieve WYSIWYG</a:t>
            </a:r>
          </a:p>
          <a:p>
            <a:endParaRPr lang="en-GB" altLang="zh-CN" baseline="0" dirty="0" smtClean="0"/>
          </a:p>
          <a:p>
            <a:r>
              <a:rPr lang="en-GB" altLang="zh-CN" dirty="0" err="1" smtClean="0"/>
              <a:t>SpreadJS</a:t>
            </a:r>
            <a:r>
              <a:rPr lang="en-GB" altLang="zh-CN" dirty="0" smtClean="0"/>
              <a:t>:</a:t>
            </a:r>
            <a:r>
              <a:rPr lang="en-GB" altLang="zh-CN" baseline="0" dirty="0" smtClean="0"/>
              <a:t> don’t have online English documentation at the time we start the research.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Sorting okay</a:t>
            </a:r>
            <a:r>
              <a:rPr lang="en-GB" altLang="zh-CN" baseline="0" dirty="0" smtClean="0"/>
              <a:t> on numeric data, p</a:t>
            </a:r>
            <a:r>
              <a:rPr lang="en-GB" altLang="zh-CN" dirty="0" smtClean="0"/>
              <a:t>oorly</a:t>
            </a:r>
            <a:r>
              <a:rPr lang="en-GB" altLang="zh-CN" baseline="0" dirty="0" smtClean="0"/>
              <a:t> on sorting string, and it lost the hierarchy detail.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0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FM/repos/grids/ag-grid-dem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GB" altLang="zh-CN" dirty="0" smtClean="0"/>
              <a:t>FM 3</a:t>
            </a:r>
            <a:r>
              <a:rPr lang="en-GB" altLang="zh-CN" baseline="30000" dirty="0" smtClean="0"/>
              <a:t>rd</a:t>
            </a:r>
            <a:r>
              <a:rPr lang="en-GB" altLang="zh-CN" dirty="0" smtClean="0"/>
              <a:t> Party grid components research.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/>
          <a:lstStyle/>
          <a:p>
            <a:pPr algn="r"/>
            <a:r>
              <a:rPr lang="en-GB" altLang="zh-CN" dirty="0" smtClean="0">
                <a:solidFill>
                  <a:schemeClr val="tx1"/>
                </a:solidFill>
              </a:rPr>
              <a:t>- R &amp; D TPX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408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smtClean="0"/>
              <a:t>Ag-grid     (</a:t>
            </a:r>
            <a:r>
              <a:rPr lang="en-GB" altLang="zh-CN" dirty="0" smtClean="0">
                <a:hlinkClick r:id="rId2"/>
              </a:rPr>
              <a:t>Local Demo</a:t>
            </a:r>
            <a:r>
              <a:rPr lang="en-GB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505" y="1052736"/>
            <a:ext cx="24204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100,000 </a:t>
            </a:r>
            <a:r>
              <a:rPr lang="en-US" altLang="zh-CN" sz="1400" dirty="0"/>
              <a:t>data </a:t>
            </a:r>
            <a:r>
              <a:rPr lang="en-US" altLang="zh-CN" sz="1400" dirty="0" smtClean="0"/>
              <a:t>without pagination 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Filter, sorting </a:t>
            </a:r>
            <a:br>
              <a:rPr lang="en-GB" altLang="zh-CN" sz="1400" dirty="0" smtClean="0"/>
            </a:br>
            <a:r>
              <a:rPr lang="en-GB" altLang="zh-CN" sz="1400" dirty="0" smtClean="0"/>
              <a:t>(80%</a:t>
            </a:r>
            <a:br>
              <a:rPr lang="en-GB" altLang="zh-CN" sz="1400" dirty="0" smtClean="0"/>
            </a:br>
            <a:r>
              <a:rPr lang="en-GB" altLang="zh-CN" sz="1400" dirty="0" smtClean="0"/>
              <a:t>--missing sort on sub row)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Percentage trick with clipboard(100%)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Exporting, it can export but need extra work to get WYSIWYG (100%)</a:t>
            </a:r>
            <a:endParaRPr lang="en-GB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with </a:t>
            </a: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Javascript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Background colour </a:t>
            </a:r>
            <a:endParaRPr lang="en-US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Export excel with hierarchy info, background colour, </a:t>
            </a:r>
            <a:br>
              <a:rPr lang="en-GB" altLang="zh-CN" sz="1400" dirty="0" smtClean="0"/>
            </a:br>
            <a:r>
              <a:rPr lang="en-GB" altLang="zh-CN" sz="1400" dirty="0" smtClean="0"/>
              <a:t>font colour with highlight</a:t>
            </a:r>
          </a:p>
          <a:p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7" y="980728"/>
            <a:ext cx="6348600" cy="440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12005"/>
              </p:ext>
            </p:extLst>
          </p:nvPr>
        </p:nvGraphicFramePr>
        <p:xfrm>
          <a:off x="2527997" y="4493821"/>
          <a:ext cx="6348601" cy="192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7745"/>
                <a:gridCol w="1162404"/>
                <a:gridCol w="1230075"/>
                <a:gridCol w="1230075"/>
                <a:gridCol w="142830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Num</a:t>
                      </a:r>
                      <a:r>
                        <a:rPr lang="en-GB" altLang="zh-CN" dirty="0" smtClean="0"/>
                        <a:t> 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50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200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10,000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100,000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Data Gen Cost (in </a:t>
                      </a:r>
                      <a:r>
                        <a:rPr lang="en-GB" altLang="zh-CN" dirty="0" err="1" smtClean="0"/>
                        <a:t>ms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39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time</a:t>
                      </a:r>
                      <a:r>
                        <a:rPr lang="en-GB" altLang="zh-CN" baseline="0" dirty="0" smtClean="0"/>
                        <a:t> Cost (in </a:t>
                      </a:r>
                      <a:r>
                        <a:rPr lang="en-GB" altLang="zh-CN" baseline="0" dirty="0" err="1" smtClean="0"/>
                        <a:t>ms</a:t>
                      </a:r>
                      <a:r>
                        <a:rPr lang="en-GB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231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1090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err="1" smtClean="0"/>
              <a:t>Handsontable</a:t>
            </a:r>
            <a:r>
              <a:rPr lang="en-GB" altLang="zh-CN" dirty="0" smtClean="0"/>
              <a:t> </a:t>
            </a:r>
            <a:r>
              <a:rPr lang="en-GB" altLang="zh-CN" dirty="0"/>
              <a:t>(</a:t>
            </a:r>
            <a:r>
              <a:rPr lang="en-GB" altLang="zh-CN" dirty="0">
                <a:hlinkClick r:id="rId3"/>
              </a:rPr>
              <a:t>Local Demo</a:t>
            </a:r>
            <a:r>
              <a:rPr lang="en-GB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2141648" cy="5184576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100,000 </a:t>
            </a:r>
            <a:r>
              <a:rPr lang="en-US" altLang="zh-CN" sz="1400" dirty="0"/>
              <a:t>data without </a:t>
            </a:r>
            <a:r>
              <a:rPr lang="en-US" altLang="zh-CN" sz="1400" dirty="0" smtClean="0"/>
              <a:t>pagination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i="1" dirty="0"/>
              <a:t>Filter, </a:t>
            </a:r>
            <a:r>
              <a:rPr lang="en-GB" altLang="zh-CN" sz="1400" i="1" dirty="0" smtClean="0"/>
              <a:t>sorting  </a:t>
            </a:r>
            <a:r>
              <a:rPr lang="en-GB" altLang="zh-CN" sz="1400" i="1" dirty="0" smtClean="0">
                <a:solidFill>
                  <a:srgbClr val="FF0000"/>
                </a:solidFill>
              </a:rPr>
              <a:t>(sorting will break group </a:t>
            </a:r>
            <a:r>
              <a:rPr lang="en-GB" altLang="zh-CN" sz="1400" dirty="0" smtClean="0">
                <a:solidFill>
                  <a:srgbClr val="FF0000"/>
                </a:solidFill>
              </a:rPr>
              <a:t>structure</a:t>
            </a:r>
            <a:r>
              <a:rPr lang="en-GB" altLang="zh-CN" sz="1400" dirty="0" smtClean="0"/>
              <a:t>)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(20</a:t>
            </a:r>
            <a:r>
              <a:rPr lang="en-US" altLang="zh-CN" sz="1400" dirty="0" smtClean="0"/>
              <a:t>%)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Percentage trick with </a:t>
            </a:r>
            <a:r>
              <a:rPr lang="en-GB" altLang="zh-CN" sz="1400" dirty="0" smtClean="0"/>
              <a:t>clipboard</a:t>
            </a:r>
            <a:br>
              <a:rPr lang="en-GB" altLang="zh-CN" sz="1400" dirty="0" smtClean="0"/>
            </a:br>
            <a:r>
              <a:rPr lang="en-GB" altLang="zh-CN" sz="1400" dirty="0" smtClean="0"/>
              <a:t>( 50%  </a:t>
            </a:r>
            <a:br>
              <a:rPr lang="en-GB" altLang="zh-CN" sz="1400" dirty="0" smtClean="0"/>
            </a:br>
            <a:r>
              <a:rPr lang="en-GB" altLang="zh-CN" sz="1400" dirty="0" smtClean="0"/>
              <a:t>--missing copy paste)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Exporting, it can </a:t>
            </a:r>
            <a:r>
              <a:rPr lang="en-GB" altLang="zh-CN" sz="1400" dirty="0" smtClean="0"/>
              <a:t>export </a:t>
            </a:r>
            <a:r>
              <a:rPr lang="en-GB" altLang="zh-CN" sz="1400" dirty="0" err="1" smtClean="0"/>
              <a:t>csv</a:t>
            </a:r>
            <a:r>
              <a:rPr lang="en-GB" altLang="zh-CN" sz="1400" dirty="0" smtClean="0"/>
              <a:t> not excel (20% </a:t>
            </a:r>
            <a:br>
              <a:rPr lang="en-GB" altLang="zh-CN" sz="1400" dirty="0" smtClean="0"/>
            </a:br>
            <a:r>
              <a:rPr lang="en-GB" altLang="zh-CN" sz="1400" dirty="0" smtClean="0"/>
              <a:t>- missing hierarchy </a:t>
            </a:r>
            <a:r>
              <a:rPr lang="en-GB" altLang="zh-CN" sz="1400" dirty="0" smtClean="0"/>
              <a:t>info</a:t>
            </a:r>
            <a:br>
              <a:rPr lang="en-GB" altLang="zh-CN" sz="1400" dirty="0" smtClean="0"/>
            </a:br>
            <a:r>
              <a:rPr lang="en-GB" altLang="zh-CN" sz="1400" dirty="0" smtClean="0"/>
              <a:t>background colour</a:t>
            </a:r>
            <a:br>
              <a:rPr lang="en-GB" altLang="zh-CN" sz="1400" dirty="0" smtClean="0"/>
            </a:br>
            <a:r>
              <a:rPr lang="en-GB" altLang="zh-CN" sz="1400" dirty="0" smtClean="0"/>
              <a:t>font Colour &amp; highlight)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</a:t>
            </a:r>
            <a:r>
              <a:rPr lang="en-GB" altLang="zh-CN" sz="1400" dirty="0"/>
              <a:t>with 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/</a:t>
            </a:r>
            <a:r>
              <a:rPr lang="en-GB" altLang="zh-CN" sz="1400" dirty="0" err="1" smtClean="0"/>
              <a:t>tr</a:t>
            </a:r>
            <a:r>
              <a:rPr lang="en-GB" altLang="zh-CN" sz="1400" dirty="0" smtClean="0"/>
              <a:t>/td/table</a:t>
            </a:r>
            <a:br>
              <a:rPr lang="en-GB" altLang="zh-CN" sz="1400" dirty="0" smtClean="0"/>
            </a:b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Javascript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83" y="1052736"/>
            <a:ext cx="675154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3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19256" cy="64807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err="1" smtClean="0"/>
              <a:t>DevExpress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2026568" cy="514508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100,000 </a:t>
            </a:r>
            <a:r>
              <a:rPr lang="en-US" altLang="zh-CN" sz="1400" dirty="0"/>
              <a:t>data without </a:t>
            </a:r>
            <a:r>
              <a:rPr lang="en-US" altLang="zh-CN" sz="1400" dirty="0" smtClean="0"/>
              <a:t>pagination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(10%   --</a:t>
            </a:r>
            <a:r>
              <a:rPr lang="en-GB" altLang="zh-CN" sz="1400" dirty="0" smtClean="0"/>
              <a:t>  </a:t>
            </a:r>
            <a:r>
              <a:rPr lang="en-GB" altLang="zh-CN" sz="1400" dirty="0" err="1" smtClean="0"/>
              <a:t>freezed</a:t>
            </a:r>
            <a:r>
              <a:rPr lang="en-GB" altLang="zh-CN" sz="1400" dirty="0" smtClean="0"/>
              <a:t> on 100,000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Filter, </a:t>
            </a:r>
            <a:r>
              <a:rPr lang="en-GB" altLang="zh-CN" sz="1400" dirty="0" smtClean="0"/>
              <a:t>sorting 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US" altLang="zh-CN" sz="1400" dirty="0" smtClean="0"/>
              <a:t>(</a:t>
            </a:r>
            <a:r>
              <a:rPr lang="en-US" altLang="zh-CN" sz="1400" dirty="0" smtClean="0"/>
              <a:t>80</a:t>
            </a:r>
            <a:r>
              <a:rPr lang="en-US" altLang="zh-CN" sz="1400" dirty="0" smtClean="0"/>
              <a:t>%--</a:t>
            </a:r>
            <a:r>
              <a:rPr lang="en-GB" altLang="zh-CN" sz="1400" dirty="0"/>
              <a:t> --missing sort on sub row</a:t>
            </a:r>
            <a:r>
              <a:rPr lang="en-US" altLang="zh-CN" sz="1400" dirty="0" smtClean="0"/>
              <a:t>)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Percentage trick with </a:t>
            </a:r>
            <a:r>
              <a:rPr lang="en-GB" altLang="zh-CN" sz="1400" dirty="0" smtClean="0"/>
              <a:t>clipboard</a:t>
            </a:r>
            <a:br>
              <a:rPr lang="en-GB" altLang="zh-CN" sz="1400" dirty="0" smtClean="0"/>
            </a:br>
            <a:r>
              <a:rPr lang="en-GB" altLang="zh-CN" sz="1400" smtClean="0"/>
              <a:t>( 10</a:t>
            </a:r>
            <a:r>
              <a:rPr lang="en-GB" altLang="zh-CN" sz="1400" dirty="0" smtClean="0"/>
              <a:t>%  --missing copy paste)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Exporting, it can </a:t>
            </a:r>
            <a:r>
              <a:rPr lang="en-GB" altLang="zh-CN" sz="1400" dirty="0" smtClean="0"/>
              <a:t>export </a:t>
            </a:r>
            <a:r>
              <a:rPr lang="en-GB" altLang="zh-CN" sz="1400" dirty="0" err="1" smtClean="0"/>
              <a:t>csv</a:t>
            </a:r>
            <a:r>
              <a:rPr lang="en-GB" altLang="zh-CN" sz="1400" dirty="0" smtClean="0"/>
              <a:t> not excel (20% - missing hierarchy info)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</a:t>
            </a:r>
            <a:r>
              <a:rPr lang="en-GB" altLang="zh-CN" sz="1400" dirty="0"/>
              <a:t>with 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/table/</a:t>
            </a:r>
            <a:r>
              <a:rPr lang="en-GB" altLang="zh-CN" sz="1400" dirty="0" err="1" smtClean="0"/>
              <a:t>tr</a:t>
            </a:r>
            <a:r>
              <a:rPr lang="en-GB" altLang="zh-CN" sz="1400" dirty="0" smtClean="0"/>
              <a:t>/td</a:t>
            </a:r>
            <a:br>
              <a:rPr lang="en-GB" altLang="zh-CN" sz="1400" dirty="0" smtClean="0"/>
            </a:b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Javascript</a:t>
            </a:r>
            <a:endParaRPr lang="en-GB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0728"/>
            <a:ext cx="6409531" cy="364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8872"/>
              </p:ext>
            </p:extLst>
          </p:nvPr>
        </p:nvGraphicFramePr>
        <p:xfrm>
          <a:off x="2580229" y="4149080"/>
          <a:ext cx="6348601" cy="192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7745"/>
                <a:gridCol w="1162404"/>
                <a:gridCol w="1230075"/>
                <a:gridCol w="1230075"/>
                <a:gridCol w="142830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Num</a:t>
                      </a:r>
                      <a:r>
                        <a:rPr lang="en-GB" altLang="zh-CN" dirty="0" smtClean="0"/>
                        <a:t> 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50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200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10,000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100,000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Data Gen Cost (in </a:t>
                      </a:r>
                      <a:r>
                        <a:rPr lang="en-GB" altLang="zh-CN" dirty="0" err="1" smtClean="0"/>
                        <a:t>ms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time</a:t>
                      </a:r>
                      <a:r>
                        <a:rPr lang="en-GB" altLang="zh-CN" baseline="0" dirty="0" smtClean="0"/>
                        <a:t> Cost (in </a:t>
                      </a:r>
                      <a:r>
                        <a:rPr lang="en-GB" altLang="zh-CN" baseline="0" dirty="0" err="1" smtClean="0"/>
                        <a:t>ms</a:t>
                      </a:r>
                      <a:r>
                        <a:rPr lang="en-GB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1317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83403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8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altLang="zh-CN" dirty="0" smtClean="0"/>
              <a:t>Thanks for watching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5" y="335602"/>
            <a:ext cx="8280919" cy="6186793"/>
            <a:chOff x="467545" y="335602"/>
            <a:chExt cx="8280919" cy="6186793"/>
          </a:xfrm>
        </p:grpSpPr>
        <p:sp>
          <p:nvSpPr>
            <p:cNvPr id="8" name="任意多边形 7"/>
            <p:cNvSpPr/>
            <p:nvPr/>
          </p:nvSpPr>
          <p:spPr>
            <a:xfrm>
              <a:off x="467545" y="335603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1</a:t>
              </a:r>
              <a:endParaRPr lang="zh-CN" sz="3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25346" y="184653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altLang="zh-CN" sz="5500" kern="1200" dirty="0" smtClean="0"/>
                <a:t>Candidates</a:t>
              </a:r>
              <a:endParaRPr lang="zh-CN" altLang="en-US" sz="55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67545" y="1846532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2</a:t>
              </a:r>
              <a:endParaRPr lang="zh-CN" sz="3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25346" y="33560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defTabSz="2444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altLang="zh-CN" sz="5500" dirty="0" smtClean="0"/>
                <a:t>Requirements</a:t>
              </a:r>
              <a:endParaRPr lang="zh-CN" altLang="en-US" sz="55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67545" y="3357462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3</a:t>
              </a:r>
              <a:endParaRPr lang="zh-CN" sz="3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25346" y="335746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5500" kern="1200" dirty="0" smtClean="0"/>
                <a:t>Local Demo</a:t>
              </a:r>
              <a:endParaRPr lang="zh-CN" altLang="en-US" sz="55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7545" y="4868391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4</a:t>
              </a:r>
              <a:endParaRPr lang="zh-CN" sz="3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25346" y="4868391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defTabSz="2444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altLang="zh-CN" sz="5500" dirty="0"/>
                <a:t>Easy to </a:t>
              </a:r>
              <a:r>
                <a:rPr lang="en-GB" altLang="zh-CN" sz="5500" dirty="0" smtClean="0"/>
                <a:t>learn</a:t>
              </a:r>
              <a:endParaRPr lang="zh-CN" altLang="en-US" sz="5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4" y="1340768"/>
            <a:ext cx="8774846" cy="2304255"/>
          </a:xfrm>
        </p:spPr>
        <p:txBody>
          <a:bodyPr>
            <a:normAutofit fontScale="92500"/>
          </a:bodyPr>
          <a:lstStyle/>
          <a:p>
            <a:r>
              <a:rPr lang="en-GB" altLang="zh-CN" b="1" dirty="0" smtClean="0"/>
              <a:t>Alert on data: set cell background colour</a:t>
            </a:r>
          </a:p>
          <a:p>
            <a:r>
              <a:rPr lang="en-GB" altLang="zh-CN" b="1" dirty="0" smtClean="0"/>
              <a:t>Font colour </a:t>
            </a:r>
          </a:p>
          <a:p>
            <a:r>
              <a:rPr lang="en-GB" altLang="zh-CN" b="1" dirty="0" smtClean="0"/>
              <a:t>Edit data: Copy/paste</a:t>
            </a:r>
          </a:p>
          <a:p>
            <a:r>
              <a:rPr lang="en-GB" altLang="zh-CN" b="1" dirty="0" smtClean="0"/>
              <a:t>Data format: % format, thousand/decimal separator</a:t>
            </a:r>
            <a:endParaRPr lang="en-GB" altLang="zh-CN" b="1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4" y="4149080"/>
            <a:ext cx="9009897" cy="22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269" y="16827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Nice to have 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2448272"/>
          </a:xfrm>
        </p:spPr>
        <p:txBody>
          <a:bodyPr>
            <a:normAutofit/>
          </a:bodyPr>
          <a:lstStyle/>
          <a:p>
            <a:r>
              <a:rPr lang="en-GB" altLang="zh-CN" b="1" dirty="0" smtClean="0"/>
              <a:t>Collapse/Expand group lines </a:t>
            </a:r>
          </a:p>
          <a:p>
            <a:pPr lvl="1"/>
            <a:r>
              <a:rPr lang="en-US" altLang="zh-CN" b="1" dirty="0"/>
              <a:t>Categorize </a:t>
            </a:r>
            <a:r>
              <a:rPr lang="en-US" altLang="zh-CN" b="1" dirty="0" smtClean="0"/>
              <a:t>data</a:t>
            </a:r>
          </a:p>
          <a:p>
            <a:pPr lvl="1"/>
            <a:r>
              <a:rPr lang="en-US" altLang="zh-CN" b="1" dirty="0"/>
              <a:t>In depth mode</a:t>
            </a:r>
            <a:endParaRPr lang="en-GB" altLang="zh-CN" b="1" dirty="0" smtClean="0"/>
          </a:p>
          <a:p>
            <a:r>
              <a:rPr lang="en-GB" altLang="zh-CN" b="1" u="sng" dirty="0" smtClean="0"/>
              <a:t>Export</a:t>
            </a:r>
            <a:r>
              <a:rPr lang="en-GB" altLang="zh-CN" b="1" dirty="0" smtClean="0"/>
              <a:t> to csv, excel(WYSIWYG)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" y="4005064"/>
            <a:ext cx="9026529" cy="22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Performance 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043" y="1340769"/>
            <a:ext cx="8424936" cy="3384376"/>
          </a:xfrm>
        </p:spPr>
        <p:txBody>
          <a:bodyPr>
            <a:normAutofit/>
          </a:bodyPr>
          <a:lstStyle/>
          <a:p>
            <a:r>
              <a:rPr lang="en-US" altLang="zh-CN" dirty="0"/>
              <a:t>Capacity</a:t>
            </a:r>
            <a:r>
              <a:rPr lang="en-US" altLang="zh-CN" dirty="0" smtClean="0"/>
              <a:t> requirement</a:t>
            </a:r>
          </a:p>
          <a:p>
            <a:pPr lvl="1"/>
            <a:r>
              <a:rPr lang="en-US" altLang="zh-CN" dirty="0" smtClean="0"/>
              <a:t>First step there is no performance requirement</a:t>
            </a:r>
          </a:p>
          <a:p>
            <a:pPr lvl="2"/>
            <a:r>
              <a:rPr lang="en-US" altLang="zh-CN" dirty="0"/>
              <a:t>Up to 40 lines of data in a grid</a:t>
            </a:r>
          </a:p>
          <a:p>
            <a:pPr lvl="1"/>
            <a:r>
              <a:rPr lang="en-GB" altLang="zh-CN" dirty="0" smtClean="0"/>
              <a:t>Next step: this grid will replace MLA to analyse data</a:t>
            </a:r>
          </a:p>
          <a:p>
            <a:pPr lvl="2"/>
            <a:r>
              <a:rPr lang="en-GB" altLang="zh-CN" dirty="0" smtClean="0"/>
              <a:t>Display 10,000 nodes with 10 time series, it is 100,000 rows on the grid</a:t>
            </a:r>
          </a:p>
        </p:txBody>
      </p:sp>
    </p:spTree>
    <p:extLst>
      <p:ext uri="{BB962C8B-B14F-4D97-AF65-F5344CB8AC3E}">
        <p14:creationId xmlns:p14="http://schemas.microsoft.com/office/powerpoint/2010/main" val="1302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Technical </a:t>
            </a:r>
            <a:r>
              <a:rPr lang="en-US" altLang="zh-CN" dirty="0" smtClean="0"/>
              <a:t>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Popular</a:t>
            </a:r>
            <a:r>
              <a:rPr lang="en-US" altLang="zh-CN" dirty="0"/>
              <a:t>: easy to use, easy to find a solution if any </a:t>
            </a:r>
            <a:r>
              <a:rPr lang="en-US" altLang="zh-CN" dirty="0" smtClean="0"/>
              <a:t>questions</a:t>
            </a:r>
          </a:p>
          <a:p>
            <a:r>
              <a:rPr lang="en-US" altLang="zh-CN" dirty="0" smtClean="0"/>
              <a:t>Documentation</a:t>
            </a:r>
            <a:r>
              <a:rPr lang="en-US" altLang="zh-CN" dirty="0"/>
              <a:t>: </a:t>
            </a:r>
            <a:r>
              <a:rPr lang="en-US" altLang="zh-CN" dirty="0" smtClean="0"/>
              <a:t>good documentation, </a:t>
            </a:r>
            <a:r>
              <a:rPr lang="en-GB" altLang="zh-CN" dirty="0" smtClean="0"/>
              <a:t>typical </a:t>
            </a:r>
            <a:r>
              <a:rPr lang="en-GB" altLang="zh-CN" dirty="0"/>
              <a:t>samples with explanation </a:t>
            </a:r>
            <a:endParaRPr lang="en-GB" altLang="zh-CN" dirty="0" smtClean="0"/>
          </a:p>
          <a:p>
            <a:r>
              <a:rPr lang="en-US" altLang="zh-CN" dirty="0" smtClean="0"/>
              <a:t>Activity</a:t>
            </a:r>
            <a:r>
              <a:rPr lang="en-US" altLang="zh-CN" dirty="0"/>
              <a:t>: reliable, quick fix if any issues, less risk of abandonment of </a:t>
            </a:r>
            <a:r>
              <a:rPr lang="en-US" altLang="zh-CN" dirty="0" smtClean="0"/>
              <a:t>maintenance</a:t>
            </a:r>
          </a:p>
          <a:p>
            <a:r>
              <a:rPr lang="en-US" altLang="zh-CN" dirty="0" smtClean="0"/>
              <a:t>Commercial/OSS </a:t>
            </a:r>
            <a:r>
              <a:rPr lang="en-US" altLang="zh-CN" dirty="0"/>
              <a:t>licenses: no commercial risk in </a:t>
            </a:r>
            <a:r>
              <a:rPr lang="en-US" altLang="zh-CN" dirty="0" smtClean="0"/>
              <a:t>use</a:t>
            </a:r>
          </a:p>
          <a:p>
            <a:r>
              <a:rPr lang="en-GB" altLang="zh-CN" dirty="0" smtClean="0"/>
              <a:t>Support: efficient reasonable response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6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19256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zh-CN" dirty="0" smtClean="0"/>
              <a:t>Grid components comparison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01281" cy="50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0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altLang="zh-CN" dirty="0" smtClean="0"/>
              <a:t>Candidates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554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7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 smtClean="0"/>
              <a:t>Local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Massive data (100,000 rows of data)</a:t>
            </a:r>
          </a:p>
          <a:p>
            <a:r>
              <a:rPr lang="en-GB" altLang="zh-CN" dirty="0" smtClean="0"/>
              <a:t>Implementation (coding perspective)</a:t>
            </a:r>
          </a:p>
          <a:p>
            <a:r>
              <a:rPr lang="en-GB" altLang="zh-CN" dirty="0" smtClean="0"/>
              <a:t>Loading time</a:t>
            </a:r>
          </a:p>
          <a:p>
            <a:r>
              <a:rPr lang="en-GB" altLang="zh-CN" dirty="0" smtClean="0"/>
              <a:t>Scrolling without pagination (virtual scrolling)</a:t>
            </a:r>
          </a:p>
          <a:p>
            <a:r>
              <a:rPr lang="en-GB" altLang="zh-CN" dirty="0" smtClean="0"/>
              <a:t>Hierarchy group</a:t>
            </a:r>
          </a:p>
          <a:p>
            <a:r>
              <a:rPr lang="en-GB" altLang="zh-CN" dirty="0" smtClean="0"/>
              <a:t>% trick with clipboard</a:t>
            </a:r>
          </a:p>
          <a:p>
            <a:r>
              <a:rPr lang="en-GB" altLang="zh-CN" dirty="0" smtClean="0"/>
              <a:t>Export to Excel</a:t>
            </a:r>
          </a:p>
          <a:p>
            <a:endParaRPr lang="en-GB" altLang="zh-CN" dirty="0" smtClean="0"/>
          </a:p>
          <a:p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4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390</Words>
  <Application>Microsoft Office PowerPoint</Application>
  <PresentationFormat>全屏显示(4:3)</PresentationFormat>
  <Paragraphs>107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FM 3rd Party grid components research.</vt:lpstr>
      <vt:lpstr>PowerPoint 演示文稿</vt:lpstr>
      <vt:lpstr>Basic Requirement:</vt:lpstr>
      <vt:lpstr>Nice to have Requirement:</vt:lpstr>
      <vt:lpstr>Performance Requirement:</vt:lpstr>
      <vt:lpstr>Technical Requirement:</vt:lpstr>
      <vt:lpstr>Grid components comparison</vt:lpstr>
      <vt:lpstr>Candidates</vt:lpstr>
      <vt:lpstr>Local Demo</vt:lpstr>
      <vt:lpstr>Ag-grid     (Local Demo)</vt:lpstr>
      <vt:lpstr>Handsontable (Local Demo)</vt:lpstr>
      <vt:lpstr>DevExpress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3rd Party grid components research.</dc:title>
  <dc:creator>Geordi</dc:creator>
  <cp:lastModifiedBy>Geordi</cp:lastModifiedBy>
  <cp:revision>43</cp:revision>
  <dcterms:created xsi:type="dcterms:W3CDTF">2022-06-13T13:24:01Z</dcterms:created>
  <dcterms:modified xsi:type="dcterms:W3CDTF">2022-06-16T06:16:42Z</dcterms:modified>
</cp:coreProperties>
</file>